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21" r:id="rId4"/>
  </p:sldMasterIdLst>
  <p:notesMasterIdLst>
    <p:notesMasterId r:id="rId31"/>
  </p:notesMasterIdLst>
  <p:handoutMasterIdLst>
    <p:handoutMasterId r:id="rId32"/>
  </p:handoutMasterIdLst>
  <p:sldIdLst>
    <p:sldId id="366" r:id="rId5"/>
    <p:sldId id="360" r:id="rId6"/>
    <p:sldId id="259" r:id="rId7"/>
    <p:sldId id="261" r:id="rId8"/>
    <p:sldId id="296" r:id="rId9"/>
    <p:sldId id="323" r:id="rId10"/>
    <p:sldId id="329" r:id="rId11"/>
    <p:sldId id="326" r:id="rId12"/>
    <p:sldId id="344" r:id="rId13"/>
    <p:sldId id="331" r:id="rId14"/>
    <p:sldId id="332" r:id="rId15"/>
    <p:sldId id="343" r:id="rId16"/>
    <p:sldId id="363" r:id="rId17"/>
    <p:sldId id="367" r:id="rId18"/>
    <p:sldId id="270" r:id="rId19"/>
    <p:sldId id="334" r:id="rId20"/>
    <p:sldId id="349" r:id="rId21"/>
    <p:sldId id="350" r:id="rId22"/>
    <p:sldId id="351" r:id="rId23"/>
    <p:sldId id="362" r:id="rId24"/>
    <p:sldId id="327" r:id="rId25"/>
    <p:sldId id="273" r:id="rId26"/>
    <p:sldId id="364" r:id="rId27"/>
    <p:sldId id="365" r:id="rId28"/>
    <p:sldId id="265" r:id="rId29"/>
    <p:sldId id="358" r:id="rId3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9900"/>
    <a:srgbClr val="830000"/>
    <a:srgbClr val="0000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C21DD5-FFB3-426D-AA0C-20E43C6EC3C8}" v="2" dt="2023-02-21T21:43:55.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80" autoAdjust="0"/>
    <p:restoredTop sz="85012" autoAdjust="0"/>
  </p:normalViewPr>
  <p:slideViewPr>
    <p:cSldViewPr snapToGrid="0">
      <p:cViewPr varScale="1">
        <p:scale>
          <a:sx n="80" d="100"/>
          <a:sy n="80" d="100"/>
        </p:scale>
        <p:origin x="1747" y="58"/>
      </p:cViewPr>
      <p:guideLst>
        <p:guide orient="horz" pos="2160"/>
        <p:guide pos="2880"/>
      </p:guideLst>
    </p:cSldViewPr>
  </p:slideViewPr>
  <p:outlineViewPr>
    <p:cViewPr>
      <p:scale>
        <a:sx n="33" d="100"/>
        <a:sy n="33" d="100"/>
      </p:scale>
      <p:origin x="0" y="390"/>
    </p:cViewPr>
  </p:outlineViewPr>
  <p:notesTextViewPr>
    <p:cViewPr>
      <p:scale>
        <a:sx n="100" d="100"/>
        <a:sy n="100" d="100"/>
      </p:scale>
      <p:origin x="0" y="0"/>
    </p:cViewPr>
  </p:notesTextViewPr>
  <p:sorterViewPr>
    <p:cViewPr varScale="1">
      <p:scale>
        <a:sx n="1" d="1"/>
        <a:sy n="1" d="1"/>
      </p:scale>
      <p:origin x="0" y="-3149"/>
    </p:cViewPr>
  </p:sorterViewPr>
  <p:notesViewPr>
    <p:cSldViewPr snapToGrid="0">
      <p:cViewPr varScale="1">
        <p:scale>
          <a:sx n="74" d="100"/>
          <a:sy n="74" d="100"/>
        </p:scale>
        <p:origin x="-1380" y="-9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burn, Jeannine" userId="66509bed-e203-48ec-9251-db09a6cc7105" providerId="ADAL" clId="{CBC21DD5-FFB3-426D-AA0C-20E43C6EC3C8}"/>
    <pc:docChg chg="modSld">
      <pc:chgData name="Coburn, Jeannine" userId="66509bed-e203-48ec-9251-db09a6cc7105" providerId="ADAL" clId="{CBC21DD5-FFB3-426D-AA0C-20E43C6EC3C8}" dt="2023-02-21T21:43:55.506" v="1" actId="20577"/>
      <pc:docMkLst>
        <pc:docMk/>
      </pc:docMkLst>
      <pc:sldChg chg="modSp">
        <pc:chgData name="Coburn, Jeannine" userId="66509bed-e203-48ec-9251-db09a6cc7105" providerId="ADAL" clId="{CBC21DD5-FFB3-426D-AA0C-20E43C6EC3C8}" dt="2023-02-21T21:43:55.506" v="1" actId="20577"/>
        <pc:sldMkLst>
          <pc:docMk/>
          <pc:sldMk cId="0" sldId="270"/>
        </pc:sldMkLst>
        <pc:spChg chg="mod">
          <ac:chgData name="Coburn, Jeannine" userId="66509bed-e203-48ec-9251-db09a6cc7105" providerId="ADAL" clId="{CBC21DD5-FFB3-426D-AA0C-20E43C6EC3C8}" dt="2023-02-21T21:43:55.506" v="1" actId="20577"/>
          <ac:spMkLst>
            <pc:docMk/>
            <pc:sldMk cId="0" sldId="27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927"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4144617" y="0"/>
            <a:ext cx="3168927"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9220" name="Rectangle 4"/>
          <p:cNvSpPr>
            <a:spLocks noGrp="1" noChangeArrowheads="1"/>
          </p:cNvSpPr>
          <p:nvPr>
            <p:ph type="ftr" sz="quarter" idx="2"/>
          </p:nvPr>
        </p:nvSpPr>
        <p:spPr bwMode="auto">
          <a:xfrm>
            <a:off x="0" y="9119173"/>
            <a:ext cx="3168927"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4144617" y="9119173"/>
            <a:ext cx="3168927"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eaLnBrk="1" hangingPunct="1">
              <a:defRPr sz="1200"/>
            </a:lvl1pPr>
          </a:lstStyle>
          <a:p>
            <a:pPr>
              <a:defRPr/>
            </a:pPr>
            <a:fld id="{94A60468-E5A5-42A2-919B-873F4E0AD719}" type="slidenum">
              <a:rPr lang="en-US" altLang="en-US"/>
              <a:pPr>
                <a:defRPr/>
              </a:pPr>
              <a:t>‹#›</a:t>
            </a:fld>
            <a:endParaRPr lang="en-US" altLang="en-US"/>
          </a:p>
        </p:txBody>
      </p:sp>
      <p:pic>
        <p:nvPicPr>
          <p:cNvPr id="36870" name="Picture 6" descr="Monogram_B&am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866" y="9096219"/>
            <a:ext cx="927652" cy="47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721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8927"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621" eaLnBrk="1" hangingPunct="1">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4144617" y="0"/>
            <a:ext cx="3168927"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eaLnBrk="1" hangingPunct="1">
              <a:defRPr sz="1200">
                <a:latin typeface="Arial" charset="0"/>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19173"/>
            <a:ext cx="3168927"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621" eaLnBrk="1" hangingPunct="1">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4617" y="9119173"/>
            <a:ext cx="3168927"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eaLnBrk="1" hangingPunct="1">
              <a:defRPr sz="1200"/>
            </a:lvl1pPr>
          </a:lstStyle>
          <a:p>
            <a:pPr>
              <a:defRPr/>
            </a:pPr>
            <a:fld id="{06D361F1-67E9-42A7-948F-25114CE15806}" type="slidenum">
              <a:rPr lang="en-US" altLang="en-US"/>
              <a:pPr>
                <a:defRPr/>
              </a:pPr>
              <a:t>‹#›</a:t>
            </a:fld>
            <a:endParaRPr lang="en-US" altLang="en-US"/>
          </a:p>
        </p:txBody>
      </p:sp>
      <p:pic>
        <p:nvPicPr>
          <p:cNvPr id="35848" name="Picture 8" descr="Monogram_B&am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866" y="9096219"/>
            <a:ext cx="927652" cy="47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249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Rising Seniors </a:t>
            </a:r>
            <a:r>
              <a:rPr lang="en-US">
                <a:sym typeface="Wingdings" panose="05000000000000000000" pitchFamily="2" charset="2"/>
              </a:rPr>
              <a:t></a:t>
            </a:r>
            <a:endParaRPr lang="en-US"/>
          </a:p>
        </p:txBody>
      </p:sp>
      <p:sp>
        <p:nvSpPr>
          <p:cNvPr id="4" name="Slide Number Placeholder 3"/>
          <p:cNvSpPr>
            <a:spLocks noGrp="1"/>
          </p:cNvSpPr>
          <p:nvPr>
            <p:ph type="sldNum" sz="quarter" idx="5"/>
          </p:nvPr>
        </p:nvSpPr>
        <p:spPr/>
        <p:txBody>
          <a:bodyPr/>
          <a:lstStyle/>
          <a:p>
            <a:pPr>
              <a:defRPr/>
            </a:pPr>
            <a:fld id="{06D361F1-67E9-42A7-948F-25114CE15806}" type="slidenum">
              <a:rPr lang="en-US" altLang="en-US" smtClean="0"/>
              <a:pPr>
                <a:defRPr/>
              </a:pPr>
              <a:t>2</a:t>
            </a:fld>
            <a:endParaRPr lang="en-US" altLang="en-US"/>
          </a:p>
        </p:txBody>
      </p:sp>
    </p:spTree>
    <p:extLst>
      <p:ext uri="{BB962C8B-B14F-4D97-AF65-F5344CB8AC3E}">
        <p14:creationId xmlns:p14="http://schemas.microsoft.com/office/powerpoint/2010/main" val="399589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0AD7F3A-CAD5-23F5-DC97-ECCDDE8AF42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8296B66B-493E-EA83-5803-4C0BA59EF4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JMC</a:t>
            </a:r>
          </a:p>
        </p:txBody>
      </p:sp>
      <p:sp>
        <p:nvSpPr>
          <p:cNvPr id="40964" name="Slide Number Placeholder 3">
            <a:extLst>
              <a:ext uri="{FF2B5EF4-FFF2-40B4-BE49-F238E27FC236}">
                <a16:creationId xmlns:a16="http://schemas.microsoft.com/office/drawing/2014/main" id="{4661E17F-B965-6476-69E6-C2AC273830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00CA7A-DCD8-4F5A-A737-FA0C411ECBD1}" type="slidenum">
              <a:rPr lang="en-US" altLang="en-US" smtClean="0"/>
              <a:pPr/>
              <a:t>25</a:t>
            </a:fld>
            <a:endParaRPr lang="en-US" altLang="en-US"/>
          </a:p>
        </p:txBody>
      </p:sp>
    </p:spTree>
    <p:extLst>
      <p:ext uri="{BB962C8B-B14F-4D97-AF65-F5344CB8AC3E}">
        <p14:creationId xmlns:p14="http://schemas.microsoft.com/office/powerpoint/2010/main" val="243555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2E4EEC-242E-4699-A735-AC67A337252C}" type="slidenum">
              <a:rPr lang="en-US"/>
              <a:pPr/>
              <a:t>3</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577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a:solidFill>
                  <a:schemeClr val="tx1"/>
                </a:solidFill>
                <a:latin typeface="Arial" panose="020B0604020202020204" pitchFamily="34" charset="0"/>
                <a:cs typeface="Arial" panose="020B0604020202020204" pitchFamily="34" charset="0"/>
              </a:defRPr>
            </a:lvl1pPr>
            <a:lvl2pPr marL="770662" indent="-296408" defTabSz="966621">
              <a:defRPr>
                <a:solidFill>
                  <a:schemeClr val="tx1"/>
                </a:solidFill>
                <a:latin typeface="Arial" panose="020B0604020202020204" pitchFamily="34" charset="0"/>
                <a:cs typeface="Arial" panose="020B0604020202020204" pitchFamily="34" charset="0"/>
              </a:defRPr>
            </a:lvl2pPr>
            <a:lvl3pPr marL="1185634" indent="-237127" defTabSz="966621">
              <a:defRPr>
                <a:solidFill>
                  <a:schemeClr val="tx1"/>
                </a:solidFill>
                <a:latin typeface="Arial" panose="020B0604020202020204" pitchFamily="34" charset="0"/>
                <a:cs typeface="Arial" panose="020B0604020202020204" pitchFamily="34" charset="0"/>
              </a:defRPr>
            </a:lvl3pPr>
            <a:lvl4pPr marL="1659887" indent="-237127" defTabSz="966621">
              <a:defRPr>
                <a:solidFill>
                  <a:schemeClr val="tx1"/>
                </a:solidFill>
                <a:latin typeface="Arial" panose="020B0604020202020204" pitchFamily="34" charset="0"/>
                <a:cs typeface="Arial" panose="020B0604020202020204" pitchFamily="34" charset="0"/>
              </a:defRPr>
            </a:lvl4pPr>
            <a:lvl5pPr marL="2134141" indent="-237127" defTabSz="966621">
              <a:defRPr>
                <a:solidFill>
                  <a:schemeClr val="tx1"/>
                </a:solidFill>
                <a:latin typeface="Arial" panose="020B0604020202020204" pitchFamily="34" charset="0"/>
                <a:cs typeface="Arial" panose="020B0604020202020204" pitchFamily="34" charset="0"/>
              </a:defRPr>
            </a:lvl5pPr>
            <a:lvl6pPr marL="2608395" indent="-237127" defTabSz="9666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648" indent="-237127" defTabSz="9666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902" indent="-237127" defTabSz="9666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1155" indent="-237127" defTabSz="9666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2516EB-2D26-4A44-A6DD-EE12AB05040B}"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3542318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Don’t talk to long – rising seniors should know this</a:t>
            </a:r>
          </a:p>
          <a:p>
            <a:endParaRPr lang="en-US" dirty="0"/>
          </a:p>
        </p:txBody>
      </p:sp>
      <p:sp>
        <p:nvSpPr>
          <p:cNvPr id="4" name="Slide Number Placeholder 3"/>
          <p:cNvSpPr>
            <a:spLocks noGrp="1"/>
          </p:cNvSpPr>
          <p:nvPr>
            <p:ph type="sldNum" sz="quarter" idx="5"/>
          </p:nvPr>
        </p:nvSpPr>
        <p:spPr/>
        <p:txBody>
          <a:bodyPr/>
          <a:lstStyle/>
          <a:p>
            <a:pPr>
              <a:defRPr/>
            </a:pPr>
            <a:fld id="{06D361F1-67E9-42A7-948F-25114CE15806}" type="slidenum">
              <a:rPr lang="en-US" altLang="en-US" smtClean="0"/>
              <a:pPr>
                <a:defRPr/>
              </a:pPr>
              <a:t>10</a:t>
            </a:fld>
            <a:endParaRPr lang="en-US" altLang="en-US"/>
          </a:p>
        </p:txBody>
      </p:sp>
    </p:spTree>
    <p:extLst>
      <p:ext uri="{BB962C8B-B14F-4D97-AF65-F5344CB8AC3E}">
        <p14:creationId xmlns:p14="http://schemas.microsoft.com/office/powerpoint/2010/main" val="334531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talk to long – rising seniors should know this</a:t>
            </a:r>
          </a:p>
        </p:txBody>
      </p:sp>
      <p:sp>
        <p:nvSpPr>
          <p:cNvPr id="4" name="Slide Number Placeholder 3"/>
          <p:cNvSpPr>
            <a:spLocks noGrp="1"/>
          </p:cNvSpPr>
          <p:nvPr>
            <p:ph type="sldNum" sz="quarter" idx="5"/>
          </p:nvPr>
        </p:nvSpPr>
        <p:spPr/>
        <p:txBody>
          <a:bodyPr/>
          <a:lstStyle/>
          <a:p>
            <a:pPr>
              <a:defRPr/>
            </a:pPr>
            <a:fld id="{06D361F1-67E9-42A7-948F-25114CE15806}" type="slidenum">
              <a:rPr lang="en-US" altLang="en-US" smtClean="0"/>
              <a:pPr>
                <a:defRPr/>
              </a:pPr>
              <a:t>11</a:t>
            </a:fld>
            <a:endParaRPr lang="en-US" altLang="en-US"/>
          </a:p>
        </p:txBody>
      </p:sp>
    </p:spTree>
    <p:extLst>
      <p:ext uri="{BB962C8B-B14F-4D97-AF65-F5344CB8AC3E}">
        <p14:creationId xmlns:p14="http://schemas.microsoft.com/office/powerpoint/2010/main" val="1012952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Don’t talk to long – rising seniors should know this</a:t>
            </a:r>
          </a:p>
          <a:p>
            <a:endParaRPr lang="en-US" dirty="0"/>
          </a:p>
        </p:txBody>
      </p:sp>
      <p:sp>
        <p:nvSpPr>
          <p:cNvPr id="4" name="Slide Number Placeholder 3"/>
          <p:cNvSpPr>
            <a:spLocks noGrp="1"/>
          </p:cNvSpPr>
          <p:nvPr>
            <p:ph type="sldNum" sz="quarter" idx="5"/>
          </p:nvPr>
        </p:nvSpPr>
        <p:spPr/>
        <p:txBody>
          <a:bodyPr/>
          <a:lstStyle/>
          <a:p>
            <a:pPr>
              <a:defRPr/>
            </a:pPr>
            <a:fld id="{06D361F1-67E9-42A7-948F-25114CE15806}" type="slidenum">
              <a:rPr lang="en-US" altLang="en-US" smtClean="0"/>
              <a:pPr>
                <a:defRPr/>
              </a:pPr>
              <a:t>12</a:t>
            </a:fld>
            <a:endParaRPr lang="en-US" altLang="en-US"/>
          </a:p>
        </p:txBody>
      </p:sp>
    </p:spTree>
    <p:extLst>
      <p:ext uri="{BB962C8B-B14F-4D97-AF65-F5344CB8AC3E}">
        <p14:creationId xmlns:p14="http://schemas.microsoft.com/office/powerpoint/2010/main" val="365211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a:defRPr>
                <a:solidFill>
                  <a:schemeClr val="tx1"/>
                </a:solidFill>
                <a:latin typeface="Arial" panose="020B0604020202020204" pitchFamily="34" charset="0"/>
                <a:cs typeface="Arial" panose="020B0604020202020204" pitchFamily="34" charset="0"/>
              </a:defRPr>
            </a:lvl1pPr>
            <a:lvl2pPr marL="770662" indent="-296408" defTabSz="966621">
              <a:defRPr>
                <a:solidFill>
                  <a:schemeClr val="tx1"/>
                </a:solidFill>
                <a:latin typeface="Arial" panose="020B0604020202020204" pitchFamily="34" charset="0"/>
                <a:cs typeface="Arial" panose="020B0604020202020204" pitchFamily="34" charset="0"/>
              </a:defRPr>
            </a:lvl2pPr>
            <a:lvl3pPr marL="1185634" indent="-237127" defTabSz="966621">
              <a:defRPr>
                <a:solidFill>
                  <a:schemeClr val="tx1"/>
                </a:solidFill>
                <a:latin typeface="Arial" panose="020B0604020202020204" pitchFamily="34" charset="0"/>
                <a:cs typeface="Arial" panose="020B0604020202020204" pitchFamily="34" charset="0"/>
              </a:defRPr>
            </a:lvl3pPr>
            <a:lvl4pPr marL="1659887" indent="-237127" defTabSz="966621">
              <a:defRPr>
                <a:solidFill>
                  <a:schemeClr val="tx1"/>
                </a:solidFill>
                <a:latin typeface="Arial" panose="020B0604020202020204" pitchFamily="34" charset="0"/>
                <a:cs typeface="Arial" panose="020B0604020202020204" pitchFamily="34" charset="0"/>
              </a:defRPr>
            </a:lvl4pPr>
            <a:lvl5pPr marL="2134141" indent="-237127" defTabSz="966621">
              <a:defRPr>
                <a:solidFill>
                  <a:schemeClr val="tx1"/>
                </a:solidFill>
                <a:latin typeface="Arial" panose="020B0604020202020204" pitchFamily="34" charset="0"/>
                <a:cs typeface="Arial" panose="020B0604020202020204" pitchFamily="34" charset="0"/>
              </a:defRPr>
            </a:lvl5pPr>
            <a:lvl6pPr marL="2608395" indent="-237127" defTabSz="9666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648" indent="-237127" defTabSz="9666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902" indent="-237127" defTabSz="9666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1155" indent="-237127" defTabSz="96662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B41447-0EB8-4AE4-945F-70E1AFF5DD77}" type="slidenum">
              <a:rPr lang="en-US" altLang="en-US" smtClean="0"/>
              <a:pPr/>
              <a:t>15</a:t>
            </a:fld>
            <a:endParaRPr lang="en-US" altLang="en-US"/>
          </a:p>
        </p:txBody>
      </p:sp>
    </p:spTree>
    <p:extLst>
      <p:ext uri="{BB962C8B-B14F-4D97-AF65-F5344CB8AC3E}">
        <p14:creationId xmlns:p14="http://schemas.microsoft.com/office/powerpoint/2010/main" val="332614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allowing, cover this slide</a:t>
            </a:r>
          </a:p>
        </p:txBody>
      </p:sp>
      <p:sp>
        <p:nvSpPr>
          <p:cNvPr id="4" name="Slide Number Placeholder 3"/>
          <p:cNvSpPr>
            <a:spLocks noGrp="1"/>
          </p:cNvSpPr>
          <p:nvPr>
            <p:ph type="sldNum" sz="quarter" idx="5"/>
          </p:nvPr>
        </p:nvSpPr>
        <p:spPr/>
        <p:txBody>
          <a:bodyPr/>
          <a:lstStyle/>
          <a:p>
            <a:pPr>
              <a:defRPr/>
            </a:pPr>
            <a:fld id="{06D361F1-67E9-42A7-948F-25114CE15806}" type="slidenum">
              <a:rPr lang="en-US" altLang="en-US" smtClean="0"/>
              <a:pPr>
                <a:defRPr/>
              </a:pPr>
              <a:t>19</a:t>
            </a:fld>
            <a:endParaRPr lang="en-US" altLang="en-US"/>
          </a:p>
        </p:txBody>
      </p:sp>
    </p:spTree>
    <p:extLst>
      <p:ext uri="{BB962C8B-B14F-4D97-AF65-F5344CB8AC3E}">
        <p14:creationId xmlns:p14="http://schemas.microsoft.com/office/powerpoint/2010/main" val="329818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6E65313-2DA3-0795-5470-22FC2D48D0AD}"/>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C47C6FCD-B9B4-6C57-A48E-8FECDBA96A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CW</a:t>
            </a:r>
          </a:p>
        </p:txBody>
      </p:sp>
      <p:sp>
        <p:nvSpPr>
          <p:cNvPr id="36868" name="Slide Number Placeholder 3">
            <a:extLst>
              <a:ext uri="{FF2B5EF4-FFF2-40B4-BE49-F238E27FC236}">
                <a16:creationId xmlns:a16="http://schemas.microsoft.com/office/drawing/2014/main" id="{50A60FB8-F2B1-F70B-3505-F272242F8C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D1CA24-1B42-449F-8B9C-31E502BFC29C}" type="slidenum">
              <a:rPr lang="en-US" altLang="en-US" smtClean="0"/>
              <a:pPr/>
              <a:t>22</a:t>
            </a:fld>
            <a:endParaRPr lang="en-US" altLang="en-US"/>
          </a:p>
        </p:txBody>
      </p:sp>
    </p:spTree>
    <p:extLst>
      <p:ext uri="{BB962C8B-B14F-4D97-AF65-F5344CB8AC3E}">
        <p14:creationId xmlns:p14="http://schemas.microsoft.com/office/powerpoint/2010/main" val="1802503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p:nvPicPr>
        <p:blipFill>
          <a:blip r:embed="rId2" cstate="print"/>
          <a:stretch>
            <a:fillRect/>
          </a:stretch>
        </p:blipFill>
        <p:spPr>
          <a:xfrm>
            <a:off x="5185590" y="2981885"/>
            <a:ext cx="3958410" cy="3876115"/>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b="1"/>
            </a:lvl1pPr>
          </a:lstStyle>
          <a:p>
            <a:r>
              <a:rPr lang="en-US"/>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2743200" cy="88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82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8427A6E-61ED-47EC-9152-2CDFC960BA46}" type="slidenum">
              <a:rPr lang="en-US" altLang="en-US" smtClean="0"/>
              <a:pPr>
                <a:defRPr/>
              </a:pPr>
              <a:t>‹#›</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6" name="Picture Placeholder 5"/>
          <p:cNvSpPr>
            <a:spLocks noGrp="1"/>
          </p:cNvSpPr>
          <p:nvPr>
            <p:ph type="pic" sz="quarter" idx="12"/>
          </p:nvPr>
        </p:nvSpPr>
        <p:spPr>
          <a:xfrm>
            <a:off x="457200" y="1524000"/>
            <a:ext cx="5867400" cy="4648200"/>
          </a:xfrm>
        </p:spPr>
        <p:txBody>
          <a:bodyPr/>
          <a:lstStyle/>
          <a:p>
            <a:r>
              <a:rPr lang="en-US"/>
              <a:t>Click icon to add picture</a:t>
            </a:r>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089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219674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266681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p:nvPicPr>
        <p:blipFill>
          <a:blip r:embed="rId2" cstate="print"/>
          <a:stretch>
            <a:fillRect/>
          </a:stretch>
        </p:blipFill>
        <p:spPr>
          <a:xfrm>
            <a:off x="5185590" y="2981885"/>
            <a:ext cx="3958410" cy="3876115"/>
          </a:xfrm>
          <a:prstGeom prst="rect">
            <a:avLst/>
          </a:prstGeom>
        </p:spPr>
      </p:pic>
      <p:sp>
        <p:nvSpPr>
          <p:cNvPr id="7" name="Rectangle 6"/>
          <p:cNvSpPr/>
          <p:nvPr/>
        </p:nvSpPr>
        <p:spPr>
          <a:xfrm>
            <a:off x="0" y="0"/>
            <a:ext cx="9144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447800"/>
            <a:ext cx="6858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62000" y="31242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pPr>
              <a:defRPr/>
            </a:pPr>
            <a:fld id="{AB951E0E-FE1A-4231-BBDD-BDCD72EF4D98}" type="slidenum">
              <a:rPr lang="en-US" altLang="en-US" smtClean="0"/>
              <a:pPr>
                <a:defRPr/>
              </a:pPr>
              <a:t>‹#›</a:t>
            </a:fld>
            <a:endParaRPr lang="en-US" altLang="en-US"/>
          </a:p>
        </p:txBody>
      </p:sp>
      <p:sp>
        <p:nvSpPr>
          <p:cNvPr id="9"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pPr>
              <a:defRPr/>
            </a:pPr>
            <a:endParaRPr lang="en-US"/>
          </a:p>
        </p:txBody>
      </p:sp>
    </p:spTree>
    <p:extLst>
      <p:ext uri="{BB962C8B-B14F-4D97-AF65-F5344CB8AC3E}">
        <p14:creationId xmlns:p14="http://schemas.microsoft.com/office/powerpoint/2010/main" val="47925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dirty="0"/>
          </a:p>
        </p:txBody>
      </p:sp>
      <p:sp>
        <p:nvSpPr>
          <p:cNvPr id="14" name="Rectangle 6"/>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27" name="Rectangle 19"/>
          <p:cNvSpPr>
            <a:spLocks noGrp="1"/>
          </p:cNvSpPr>
          <p:nvPr>
            <p:ph type="ftr" sz="quarter" idx="11"/>
          </p:nvPr>
        </p:nvSpPr>
        <p:spPr/>
        <p:txBody>
          <a:bodyPr/>
          <a:lstStyle/>
          <a:p>
            <a:pPr>
              <a:defRPr/>
            </a:pPr>
            <a:endParaRPr lang="en-US"/>
          </a:p>
        </p:txBody>
      </p:sp>
      <p:sp>
        <p:nvSpPr>
          <p:cNvPr id="24" name="Rectangle 26"/>
          <p:cNvSpPr>
            <a:spLocks noGrp="1"/>
          </p:cNvSpPr>
          <p:nvPr>
            <p:ph type="sldNum" sz="quarter" idx="12"/>
          </p:nvPr>
        </p:nvSpPr>
        <p:spPr/>
        <p:txBody>
          <a:bodyPr/>
          <a:lstStyle/>
          <a:p>
            <a:pPr>
              <a:defRPr/>
            </a:pPr>
            <a:fld id="{98427A6E-61ED-47EC-9152-2CDFC960BA46}" type="slidenum">
              <a:rPr lang="en-US" altLang="en-US" smtClean="0"/>
              <a:pPr>
                <a:defRPr/>
              </a:pPr>
              <a:t>‹#›</a:t>
            </a:fld>
            <a:endParaRPr lang="en-US" altLang="en-US"/>
          </a:p>
        </p:txBody>
      </p:sp>
    </p:spTree>
    <p:extLst>
      <p:ext uri="{BB962C8B-B14F-4D97-AF65-F5344CB8AC3E}">
        <p14:creationId xmlns:p14="http://schemas.microsoft.com/office/powerpoint/2010/main" val="168332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a:defRPr/>
            </a:pPr>
            <a:fld id="{3D165A1A-0D64-43A6-A199-5353817E45C3}" type="slidenum">
              <a:rPr lang="en-US" altLang="en-US" smtClean="0"/>
              <a:pPr>
                <a:defRPr/>
              </a:pPr>
              <a:t>‹#›</a:t>
            </a:fld>
            <a:endParaRPr lang="en-US" altLang="en-US"/>
          </a:p>
        </p:txBody>
      </p:sp>
      <p:sp>
        <p:nvSpPr>
          <p:cNvPr id="6" name="Rectangle 19"/>
          <p:cNvSpPr>
            <a:spLocks noGrp="1"/>
          </p:cNvSpPr>
          <p:nvPr>
            <p:ph type="ftr" sz="quarter" idx="11"/>
          </p:nvPr>
        </p:nvSpPr>
        <p:spPr>
          <a:xfrm>
            <a:off x="457200" y="6400800"/>
            <a:ext cx="5105400" cy="304800"/>
          </a:xfrm>
        </p:spPr>
        <p:txBody>
          <a:bodyPr/>
          <a:lstStyle/>
          <a:p>
            <a:pPr>
              <a:defRPr/>
            </a:pPr>
            <a:endParaRPr lang="en-US"/>
          </a:p>
        </p:txBody>
      </p:sp>
    </p:spTree>
    <p:extLst>
      <p:ext uri="{BB962C8B-B14F-4D97-AF65-F5344CB8AC3E}">
        <p14:creationId xmlns:p14="http://schemas.microsoft.com/office/powerpoint/2010/main" val="222791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a:defRPr/>
            </a:pPr>
            <a:fld id="{7E636A00-D00F-49F5-9C91-B8B162FD1217}" type="slidenum">
              <a:rPr lang="en-US" altLang="en-US" smtClean="0"/>
              <a:pPr>
                <a:defRPr/>
              </a:pPr>
              <a:t>‹#›</a:t>
            </a:fld>
            <a:endParaRPr lang="en-US" altLang="en-US"/>
          </a:p>
        </p:txBody>
      </p:sp>
      <p:sp>
        <p:nvSpPr>
          <p:cNvPr id="8" name="Rectangle 19"/>
          <p:cNvSpPr>
            <a:spLocks noGrp="1"/>
          </p:cNvSpPr>
          <p:nvPr>
            <p:ph type="ftr" sz="quarter" idx="11"/>
          </p:nvPr>
        </p:nvSpPr>
        <p:spPr>
          <a:xfrm>
            <a:off x="457200" y="6400800"/>
            <a:ext cx="5105400" cy="304800"/>
          </a:xfrm>
        </p:spPr>
        <p:txBody>
          <a:bodyPr/>
          <a:lstStyle/>
          <a:p>
            <a:pPr>
              <a:defRPr/>
            </a:pPr>
            <a:endParaRPr lang="en-US"/>
          </a:p>
        </p:txBody>
      </p:sp>
    </p:spTree>
    <p:extLst>
      <p:ext uri="{BB962C8B-B14F-4D97-AF65-F5344CB8AC3E}">
        <p14:creationId xmlns:p14="http://schemas.microsoft.com/office/powerpoint/2010/main" val="279182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BFA409AD-2EAC-4DF2-954B-808B4806EC0E}" type="slidenum">
              <a:rPr lang="en-US" altLang="en-US" smtClean="0"/>
              <a:pPr>
                <a:defRPr/>
              </a:pPr>
              <a:t>‹#›</a:t>
            </a:fld>
            <a:endParaRPr lang="en-US" altLang="en-US"/>
          </a:p>
        </p:txBody>
      </p:sp>
      <p:sp>
        <p:nvSpPr>
          <p:cNvPr id="4" name="Rectangle 19"/>
          <p:cNvSpPr>
            <a:spLocks noGrp="1"/>
          </p:cNvSpPr>
          <p:nvPr>
            <p:ph type="ftr" sz="quarter" idx="11"/>
          </p:nvPr>
        </p:nvSpPr>
        <p:spPr>
          <a:xfrm>
            <a:off x="457200" y="6400800"/>
            <a:ext cx="5105400" cy="304800"/>
          </a:xfrm>
        </p:spPr>
        <p:txBody>
          <a:bodyPr/>
          <a:lstStyle/>
          <a:p>
            <a:pPr>
              <a:defRPr/>
            </a:pPr>
            <a:endParaRPr lang="en-US"/>
          </a:p>
        </p:txBody>
      </p:sp>
    </p:spTree>
    <p:extLst>
      <p:ext uri="{BB962C8B-B14F-4D97-AF65-F5344CB8AC3E}">
        <p14:creationId xmlns:p14="http://schemas.microsoft.com/office/powerpoint/2010/main" val="264265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91656"/>
            <a:ext cx="459297" cy="365125"/>
          </a:xfrm>
        </p:spPr>
        <p:txBody>
          <a:bodyPr/>
          <a:lstStyle/>
          <a:p>
            <a:pPr>
              <a:defRPr/>
            </a:pPr>
            <a:fld id="{D62841C0-478A-4B7E-B7B5-A7945F4EBD85}" type="slidenum">
              <a:rPr lang="en-US" altLang="en-US" smtClean="0"/>
              <a:pPr>
                <a:defRPr/>
              </a:pPr>
              <a:t>‹#›</a:t>
            </a:fld>
            <a:endParaRPr lang="en-US" altLang="en-US"/>
          </a:p>
        </p:txBody>
      </p:sp>
      <p:sp>
        <p:nvSpPr>
          <p:cNvPr id="3" name="Rectangle 19"/>
          <p:cNvSpPr>
            <a:spLocks noGrp="1"/>
          </p:cNvSpPr>
          <p:nvPr>
            <p:ph type="ftr" sz="quarter" idx="11"/>
          </p:nvPr>
        </p:nvSpPr>
        <p:spPr>
          <a:xfrm>
            <a:off x="457200" y="6400800"/>
            <a:ext cx="5105400" cy="304800"/>
          </a:xfrm>
        </p:spPr>
        <p:txBody>
          <a:bodyPr/>
          <a:lstStyle/>
          <a:p>
            <a:pPr>
              <a:defRPr/>
            </a:pPr>
            <a:endParaRPr lang="en-US"/>
          </a:p>
        </p:txBody>
      </p:sp>
    </p:spTree>
    <p:extLst>
      <p:ext uri="{BB962C8B-B14F-4D97-AF65-F5344CB8AC3E}">
        <p14:creationId xmlns:p14="http://schemas.microsoft.com/office/powerpoint/2010/main" val="31671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pPr>
              <a:defRPr/>
            </a:pPr>
            <a:fld id="{222E42A4-5130-48DD-8A07-0A6B4C7D3FE0}" type="slidenum">
              <a:rPr lang="en-US" altLang="en-US" smtClean="0"/>
              <a:pPr>
                <a:defRPr/>
              </a:pPr>
              <a:t>‹#›</a:t>
            </a:fld>
            <a:endParaRPr lang="en-US" alt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p>
            <a:pPr>
              <a:defRPr/>
            </a:pPr>
            <a:endParaRPr lang="en-US"/>
          </a:p>
        </p:txBody>
      </p:sp>
    </p:spTree>
    <p:extLst>
      <p:ext uri="{BB962C8B-B14F-4D97-AF65-F5344CB8AC3E}">
        <p14:creationId xmlns:p14="http://schemas.microsoft.com/office/powerpoint/2010/main" val="318663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 y="6387664"/>
            <a:ext cx="4572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pPr>
              <a:defRPr/>
            </a:pPr>
            <a:fld id="{98427A6E-61ED-47EC-9152-2CDFC960BA46}" type="slidenum">
              <a:rPr lang="en-US" altLang="en-US" smtClean="0"/>
              <a:pPr>
                <a:defRPr/>
              </a:pPr>
              <a:t>‹#›</a:t>
            </a:fld>
            <a:endParaRPr lang="en-US" altLang="en-US"/>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6400800"/>
            <a:ext cx="3352800" cy="369332"/>
          </a:xfrm>
          <a:prstGeom prst="rect">
            <a:avLst/>
          </a:prstGeom>
          <a:noFill/>
          <a:ln>
            <a:noFill/>
          </a:ln>
        </p:spPr>
        <p:txBody>
          <a:bodyPr wrap="square" rtlCol="0">
            <a:spAutoFit/>
          </a:bodyPr>
          <a:lstStyle/>
          <a:p>
            <a:pPr algn="r"/>
            <a:r>
              <a:rPr lang="en-US" dirty="0">
                <a:solidFill>
                  <a:schemeClr val="bg2"/>
                </a:solidFill>
                <a:latin typeface="Times New Roman" pitchFamily="18" charset="0"/>
                <a:cs typeface="Times New Roman" pitchFamily="18" charset="0"/>
              </a:rPr>
              <a:t>Worcester Polytechnic Institute</a:t>
            </a: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pPr>
              <a:defRPr/>
            </a:pPr>
            <a:endParaRPr lang="en-US"/>
          </a:p>
        </p:txBody>
      </p:sp>
    </p:spTree>
    <p:extLst>
      <p:ext uri="{BB962C8B-B14F-4D97-AF65-F5344CB8AC3E}">
        <p14:creationId xmlns:p14="http://schemas.microsoft.com/office/powerpoint/2010/main" val="2593966437"/>
      </p:ext>
    </p:extLst>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hf hdr="0" ftr="0" dt="0"/>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wpi.edu/Academics/FS/letters.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p.wpi.edu/bme/grad/"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nsf.gov/crssprgm/reu/reu_search.cf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6BE001C-DE69-4F0D-F23F-263F16C1DE3C}"/>
              </a:ext>
            </a:extLst>
          </p:cNvPr>
          <p:cNvSpPr>
            <a:spLocks noGrp="1"/>
          </p:cNvSpPr>
          <p:nvPr>
            <p:ph type="ctrTitle"/>
          </p:nvPr>
        </p:nvSpPr>
        <p:spPr>
          <a:xfrm>
            <a:off x="260350" y="1966913"/>
            <a:ext cx="6858000" cy="731837"/>
          </a:xfrm>
        </p:spPr>
        <p:txBody>
          <a:bodyPr/>
          <a:lstStyle/>
          <a:p>
            <a:r>
              <a:rPr lang="en-US" altLang="en-US"/>
              <a:t>Echo360 is recording</a:t>
            </a:r>
          </a:p>
        </p:txBody>
      </p:sp>
      <p:pic>
        <p:nvPicPr>
          <p:cNvPr id="9219" name="Picture 4">
            <a:extLst>
              <a:ext uri="{FF2B5EF4-FFF2-40B4-BE49-F238E27FC236}">
                <a16:creationId xmlns:a16="http://schemas.microsoft.com/office/drawing/2014/main" id="{23B7455A-B7DD-A5CE-1AFD-930289DC08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8850" y="269875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199" y="1306364"/>
            <a:ext cx="8229599" cy="4755148"/>
          </a:xfrm>
          <a:prstGeom prst="rect">
            <a:avLst/>
          </a:prstGeom>
        </p:spPr>
        <p:txBody>
          <a:bodyPr wrap="square">
            <a:spAutoFit/>
          </a:bodyPr>
          <a:lstStyle/>
          <a:p>
            <a:pPr marL="285750" indent="-285750">
              <a:buFont typeface="Wingdings" pitchFamily="2" charset="2"/>
              <a:buChar char="Ø"/>
              <a:defRPr/>
            </a:pPr>
            <a:r>
              <a:rPr lang="en-US" sz="1400" b="1" dirty="0">
                <a:solidFill>
                  <a:srgbClr val="FF0000"/>
                </a:solidFill>
                <a:latin typeface="Arial"/>
                <a:cs typeface="Arial" charset="0"/>
              </a:rPr>
              <a:t>Course Counting:</a:t>
            </a:r>
            <a:r>
              <a:rPr lang="en-US" sz="1400" dirty="0">
                <a:solidFill>
                  <a:srgbClr val="000000"/>
                </a:solidFill>
                <a:latin typeface="Arial"/>
                <a:cs typeface="Arial" charset="0"/>
              </a:rPr>
              <a:t> Courses may double-count for double-majors, minors, or graduate school, but </a:t>
            </a:r>
            <a:r>
              <a:rPr lang="en-US" sz="1400" b="1" u="sng" dirty="0">
                <a:solidFill>
                  <a:srgbClr val="000000"/>
                </a:solidFill>
                <a:latin typeface="Arial"/>
                <a:cs typeface="Arial" charset="0"/>
              </a:rPr>
              <a:t>no</a:t>
            </a:r>
            <a:r>
              <a:rPr lang="en-US" sz="1400" dirty="0">
                <a:solidFill>
                  <a:srgbClr val="000000"/>
                </a:solidFill>
                <a:latin typeface="Arial"/>
                <a:cs typeface="Arial" charset="0"/>
              </a:rPr>
              <a:t> course can be </a:t>
            </a:r>
            <a:r>
              <a:rPr lang="en-US" sz="1400" b="1" dirty="0">
                <a:solidFill>
                  <a:srgbClr val="000000"/>
                </a:solidFill>
                <a:latin typeface="Arial"/>
                <a:cs typeface="Arial" charset="0"/>
              </a:rPr>
              <a:t>triple-counted</a:t>
            </a:r>
            <a:r>
              <a:rPr lang="en-US" sz="1400" dirty="0">
                <a:solidFill>
                  <a:srgbClr val="000000"/>
                </a:solidFill>
                <a:latin typeface="Arial"/>
                <a:cs typeface="Arial" charset="0"/>
              </a:rPr>
              <a:t> to fulfill degree requirements.</a:t>
            </a:r>
          </a:p>
          <a:p>
            <a:pPr marL="214313" indent="-214313">
              <a:buFontTx/>
              <a:buChar char="-"/>
              <a:defRPr/>
            </a:pPr>
            <a:endParaRPr lang="en-US" sz="1100" dirty="0">
              <a:solidFill>
                <a:srgbClr val="000000"/>
              </a:solidFill>
              <a:latin typeface="Arial"/>
              <a:cs typeface="Arial" charset="0"/>
            </a:endParaRPr>
          </a:p>
          <a:p>
            <a:pPr marL="285750" indent="-285750">
              <a:buFont typeface="Wingdings" pitchFamily="2" charset="2"/>
              <a:buChar char="Ø"/>
              <a:defRPr/>
            </a:pPr>
            <a:r>
              <a:rPr lang="en-US" sz="1400" b="1" dirty="0">
                <a:solidFill>
                  <a:srgbClr val="FF0000"/>
                </a:solidFill>
                <a:latin typeface="Arial"/>
                <a:cs typeface="Arial" charset="0"/>
              </a:rPr>
              <a:t>Math:</a:t>
            </a:r>
            <a:r>
              <a:rPr lang="en-US" sz="1400" dirty="0">
                <a:solidFill>
                  <a:srgbClr val="000000"/>
                </a:solidFill>
                <a:latin typeface="Arial"/>
                <a:cs typeface="Arial" charset="0"/>
              </a:rPr>
              <a:t> Required to take 6 math classes (</a:t>
            </a:r>
            <a:r>
              <a:rPr lang="en-US" sz="1400" b="1" dirty="0">
                <a:solidFill>
                  <a:srgbClr val="000000"/>
                </a:solidFill>
                <a:latin typeface="Arial"/>
                <a:cs typeface="Arial" charset="0"/>
              </a:rPr>
              <a:t>MA 1021, 1022, 1023, 1024</a:t>
            </a:r>
            <a:r>
              <a:rPr lang="en-US" sz="1400" dirty="0">
                <a:solidFill>
                  <a:srgbClr val="000000"/>
                </a:solidFill>
                <a:latin typeface="Arial"/>
                <a:cs typeface="Arial" charset="0"/>
              </a:rPr>
              <a:t>), differential equations (</a:t>
            </a:r>
            <a:r>
              <a:rPr lang="en-US" sz="1400" b="1" dirty="0">
                <a:solidFill>
                  <a:srgbClr val="000000"/>
                </a:solidFill>
                <a:latin typeface="Arial"/>
                <a:cs typeface="Arial" charset="0"/>
              </a:rPr>
              <a:t>MA 2051</a:t>
            </a:r>
            <a:r>
              <a:rPr lang="en-US" sz="1400" dirty="0">
                <a:solidFill>
                  <a:srgbClr val="000000"/>
                </a:solidFill>
                <a:latin typeface="Arial"/>
                <a:cs typeface="Arial" charset="0"/>
              </a:rPr>
              <a:t>) </a:t>
            </a:r>
            <a:r>
              <a:rPr lang="en-US" sz="1400" u="sng" dirty="0">
                <a:solidFill>
                  <a:srgbClr val="000000"/>
                </a:solidFill>
                <a:latin typeface="Arial"/>
                <a:cs typeface="Arial" charset="0"/>
              </a:rPr>
              <a:t>and</a:t>
            </a:r>
            <a:r>
              <a:rPr lang="en-US" sz="1400" dirty="0">
                <a:solidFill>
                  <a:srgbClr val="000000"/>
                </a:solidFill>
                <a:latin typeface="Arial"/>
                <a:cs typeface="Arial" charset="0"/>
              </a:rPr>
              <a:t> applied statistics (</a:t>
            </a:r>
            <a:r>
              <a:rPr lang="en-US" sz="1400" b="1" dirty="0">
                <a:solidFill>
                  <a:srgbClr val="000000"/>
                </a:solidFill>
                <a:latin typeface="Arial"/>
                <a:cs typeface="Arial" charset="0"/>
              </a:rPr>
              <a:t>MA 2610 or MA 2611</a:t>
            </a:r>
            <a:r>
              <a:rPr lang="en-US" sz="1400" dirty="0">
                <a:solidFill>
                  <a:srgbClr val="000000"/>
                </a:solidFill>
                <a:latin typeface="Arial"/>
                <a:cs typeface="Arial" charset="0"/>
              </a:rPr>
              <a:t>).</a:t>
            </a:r>
          </a:p>
          <a:p>
            <a:pPr>
              <a:defRPr/>
            </a:pPr>
            <a:endParaRPr lang="en-US" sz="1000" dirty="0">
              <a:solidFill>
                <a:srgbClr val="000000"/>
              </a:solidFill>
              <a:latin typeface="Arial"/>
              <a:cs typeface="Arial" charset="0"/>
            </a:endParaRPr>
          </a:p>
          <a:p>
            <a:pPr marL="742950" indent="-285750">
              <a:buFont typeface="Wingdings" panose="05000000000000000000" pitchFamily="2" charset="2"/>
              <a:buChar char="v"/>
              <a:defRPr/>
            </a:pPr>
            <a:r>
              <a:rPr lang="en-US" sz="1400" b="1" dirty="0">
                <a:solidFill>
                  <a:srgbClr val="000000"/>
                </a:solidFill>
                <a:latin typeface="Arial"/>
                <a:cs typeface="Arial" charset="0"/>
              </a:rPr>
              <a:t>MA 2621 </a:t>
            </a:r>
            <a:r>
              <a:rPr lang="en-US" sz="1400" dirty="0">
                <a:solidFill>
                  <a:srgbClr val="000000"/>
                </a:solidFill>
                <a:latin typeface="Arial"/>
                <a:cs typeface="Arial" charset="0"/>
              </a:rPr>
              <a:t>(Probability for Applications), </a:t>
            </a:r>
            <a:r>
              <a:rPr lang="en-US" sz="1400" b="1" dirty="0">
                <a:solidFill>
                  <a:srgbClr val="000000"/>
                </a:solidFill>
                <a:latin typeface="Arial"/>
                <a:cs typeface="Arial" charset="0"/>
              </a:rPr>
              <a:t>MA 2631 </a:t>
            </a:r>
            <a:r>
              <a:rPr lang="en-US" sz="1400" dirty="0">
                <a:solidFill>
                  <a:srgbClr val="000000"/>
                </a:solidFill>
                <a:latin typeface="Arial"/>
                <a:cs typeface="Arial" charset="0"/>
              </a:rPr>
              <a:t>(Probability), or </a:t>
            </a:r>
            <a:r>
              <a:rPr lang="en-US" sz="1400" b="1" dirty="0">
                <a:solidFill>
                  <a:srgbClr val="000000"/>
                </a:solidFill>
                <a:latin typeface="Arial"/>
                <a:cs typeface="Arial" charset="0"/>
              </a:rPr>
              <a:t>MA 2071 </a:t>
            </a:r>
            <a:r>
              <a:rPr lang="en-US" sz="1400" dirty="0">
                <a:solidFill>
                  <a:srgbClr val="000000"/>
                </a:solidFill>
                <a:latin typeface="Arial"/>
                <a:cs typeface="Arial" charset="0"/>
              </a:rPr>
              <a:t>(Matrices and Linear Algebra I) do </a:t>
            </a:r>
            <a:r>
              <a:rPr lang="en-US" sz="1400" b="1" u="sng" dirty="0">
                <a:solidFill>
                  <a:srgbClr val="000000"/>
                </a:solidFill>
                <a:latin typeface="Arial"/>
                <a:cs typeface="Arial" charset="0"/>
              </a:rPr>
              <a:t>not</a:t>
            </a:r>
            <a:r>
              <a:rPr lang="en-US" sz="1400" dirty="0">
                <a:solidFill>
                  <a:srgbClr val="000000"/>
                </a:solidFill>
                <a:latin typeface="Arial"/>
                <a:cs typeface="Arial" charset="0"/>
              </a:rPr>
              <a:t> fulfill the BME requirement.</a:t>
            </a:r>
          </a:p>
          <a:p>
            <a:pPr>
              <a:defRPr/>
            </a:pPr>
            <a:r>
              <a:rPr lang="en-US" sz="1100" dirty="0">
                <a:solidFill>
                  <a:srgbClr val="000000"/>
                </a:solidFill>
                <a:latin typeface="Arial"/>
                <a:cs typeface="Arial" charset="0"/>
              </a:rPr>
              <a:t> </a:t>
            </a:r>
          </a:p>
          <a:p>
            <a:pPr marL="285750" indent="-285750">
              <a:buFont typeface="Wingdings" pitchFamily="2" charset="2"/>
              <a:buChar char="Ø"/>
              <a:defRPr/>
            </a:pPr>
            <a:r>
              <a:rPr lang="en-US" sz="1400" b="1" dirty="0">
                <a:solidFill>
                  <a:srgbClr val="FF0000"/>
                </a:solidFill>
                <a:latin typeface="Arial"/>
                <a:cs typeface="Arial" charset="0"/>
              </a:rPr>
              <a:t>Biology:</a:t>
            </a:r>
            <a:r>
              <a:rPr lang="en-US" sz="1400" dirty="0">
                <a:solidFill>
                  <a:srgbClr val="000000"/>
                </a:solidFill>
                <a:latin typeface="Arial"/>
                <a:cs typeface="Arial" charset="0"/>
              </a:rPr>
              <a:t> Required to take 2/3 units.  At least 1/3 unit must be a 2000+ level. AP credit can count for a 1000-level biology course.</a:t>
            </a:r>
          </a:p>
          <a:p>
            <a:pPr marL="214313" indent="-214313">
              <a:buFontTx/>
              <a:buChar char="-"/>
              <a:defRPr/>
            </a:pPr>
            <a:endParaRPr lang="en-US" sz="1100" dirty="0">
              <a:solidFill>
                <a:srgbClr val="000000"/>
              </a:solidFill>
              <a:latin typeface="Arial"/>
              <a:cs typeface="Arial" charset="0"/>
            </a:endParaRPr>
          </a:p>
          <a:p>
            <a:pPr marL="285750" indent="-285750">
              <a:buFont typeface="Wingdings" pitchFamily="2" charset="2"/>
              <a:buChar char="Ø"/>
              <a:defRPr/>
            </a:pPr>
            <a:r>
              <a:rPr lang="en-US" sz="1400" b="1" dirty="0">
                <a:solidFill>
                  <a:srgbClr val="FF0000"/>
                </a:solidFill>
                <a:latin typeface="Arial"/>
                <a:cs typeface="Arial" charset="0"/>
              </a:rPr>
              <a:t>GPS (FY 1100 &amp;1101): </a:t>
            </a:r>
            <a:r>
              <a:rPr lang="en-US" sz="1400" dirty="0">
                <a:solidFill>
                  <a:srgbClr val="000000"/>
                </a:solidFill>
                <a:latin typeface="Arial"/>
                <a:cs typeface="Arial" charset="0"/>
              </a:rPr>
              <a:t>This is GPS course specific.  GPS courses that include 1/3 unit of BB, PH or CH coursework may count this credit towards 1/3 unit of </a:t>
            </a:r>
            <a:r>
              <a:rPr lang="en-US" sz="1400" b="1" dirty="0">
                <a:solidFill>
                  <a:srgbClr val="000000"/>
                </a:solidFill>
                <a:latin typeface="Arial"/>
                <a:cs typeface="Arial" charset="0"/>
              </a:rPr>
              <a:t>supplemental science</a:t>
            </a:r>
            <a:r>
              <a:rPr lang="en-US" sz="1400" dirty="0">
                <a:solidFill>
                  <a:srgbClr val="000000"/>
                </a:solidFill>
                <a:latin typeface="Arial"/>
                <a:cs typeface="Arial" charset="0"/>
              </a:rPr>
              <a:t>.  Students are advised to consult with GPS course instructors to find out what courses the GPS credits can be used for.</a:t>
            </a:r>
          </a:p>
          <a:p>
            <a:pPr marL="214313" indent="-214313">
              <a:buFontTx/>
              <a:buChar char="-"/>
              <a:defRPr/>
            </a:pPr>
            <a:endParaRPr lang="en-US" sz="1100" dirty="0">
              <a:solidFill>
                <a:srgbClr val="000000"/>
              </a:solidFill>
              <a:latin typeface="Arial"/>
              <a:cs typeface="Arial" charset="0"/>
            </a:endParaRPr>
          </a:p>
          <a:p>
            <a:pPr marL="285750" indent="-285750">
              <a:buFont typeface="Wingdings" pitchFamily="2" charset="2"/>
              <a:buChar char="Ø"/>
              <a:defRPr/>
            </a:pPr>
            <a:r>
              <a:rPr lang="en-US" sz="1400" b="1" dirty="0">
                <a:solidFill>
                  <a:srgbClr val="FF0000"/>
                </a:solidFill>
                <a:latin typeface="Arial"/>
                <a:cs typeface="Arial" charset="0"/>
              </a:rPr>
              <a:t>CS:</a:t>
            </a:r>
            <a:r>
              <a:rPr lang="en-US" sz="1400" dirty="0">
                <a:solidFill>
                  <a:srgbClr val="000000"/>
                </a:solidFill>
                <a:latin typeface="Arial"/>
                <a:cs typeface="Arial" charset="0"/>
              </a:rPr>
              <a:t> Required to take one CS class in </a:t>
            </a:r>
            <a:r>
              <a:rPr lang="en-US" sz="1400" u="sng" dirty="0">
                <a:solidFill>
                  <a:srgbClr val="000000"/>
                </a:solidFill>
                <a:latin typeface="Arial"/>
                <a:cs typeface="Arial" charset="0"/>
              </a:rPr>
              <a:t>basic computer programming</a:t>
            </a:r>
            <a:r>
              <a:rPr lang="en-US" sz="1400" dirty="0">
                <a:solidFill>
                  <a:srgbClr val="000000"/>
                </a:solidFill>
                <a:latin typeface="Arial"/>
                <a:cs typeface="Arial" charset="0"/>
              </a:rPr>
              <a:t>. Courses that fit this requirement are </a:t>
            </a:r>
            <a:r>
              <a:rPr lang="en-US" sz="1400" b="1" dirty="0">
                <a:solidFill>
                  <a:srgbClr val="000000"/>
                </a:solidFill>
                <a:latin typeface="Arial"/>
                <a:cs typeface="Arial" charset="0"/>
              </a:rPr>
              <a:t>BME 1004</a:t>
            </a:r>
            <a:r>
              <a:rPr lang="en-US" sz="1400" dirty="0">
                <a:solidFill>
                  <a:srgbClr val="000000"/>
                </a:solidFill>
                <a:latin typeface="Arial"/>
                <a:cs typeface="Arial" charset="0"/>
              </a:rPr>
              <a:t>, </a:t>
            </a:r>
            <a:r>
              <a:rPr lang="en-US" sz="1400" b="1" dirty="0">
                <a:solidFill>
                  <a:srgbClr val="000000"/>
                </a:solidFill>
                <a:latin typeface="Arial"/>
                <a:cs typeface="Arial" charset="0"/>
              </a:rPr>
              <a:t>CS 1004 </a:t>
            </a:r>
            <a:r>
              <a:rPr lang="en-US" sz="1400" dirty="0">
                <a:solidFill>
                  <a:srgbClr val="000000"/>
                </a:solidFill>
                <a:latin typeface="Arial"/>
                <a:cs typeface="Arial" charset="0"/>
              </a:rPr>
              <a:t>(Introduction to Programing for Non-Majors) or </a:t>
            </a:r>
            <a:r>
              <a:rPr lang="en-US" sz="1400" b="1" dirty="0">
                <a:solidFill>
                  <a:srgbClr val="000000"/>
                </a:solidFill>
                <a:latin typeface="Arial"/>
                <a:cs typeface="Arial" charset="0"/>
              </a:rPr>
              <a:t>CS 1101 </a:t>
            </a:r>
            <a:r>
              <a:rPr lang="en-US" sz="1400" dirty="0">
                <a:solidFill>
                  <a:srgbClr val="000000"/>
                </a:solidFill>
                <a:latin typeface="Arial"/>
                <a:cs typeface="Arial" charset="0"/>
              </a:rPr>
              <a:t>(Introduction to Program Design).</a:t>
            </a:r>
          </a:p>
          <a:p>
            <a:pPr marL="285750" indent="-285750">
              <a:buFont typeface="Wingdings" pitchFamily="2" charset="2"/>
              <a:buChar char="Ø"/>
              <a:defRPr/>
            </a:pPr>
            <a:endParaRPr lang="en-US" sz="1400" dirty="0">
              <a:solidFill>
                <a:srgbClr val="000000"/>
              </a:solidFill>
              <a:latin typeface="Arial"/>
              <a:cs typeface="Arial" charset="0"/>
            </a:endParaRPr>
          </a:p>
          <a:p>
            <a:pPr marL="285750" indent="-285750">
              <a:buFont typeface="Wingdings" pitchFamily="2" charset="2"/>
              <a:buChar char="Ø"/>
              <a:defRPr/>
            </a:pPr>
            <a:r>
              <a:rPr lang="en-US" sz="1400" b="1" dirty="0">
                <a:solidFill>
                  <a:srgbClr val="FF0000"/>
                </a:solidFill>
                <a:latin typeface="Arial"/>
                <a:cs typeface="Arial" charset="0"/>
              </a:rPr>
              <a:t>ID2050:</a:t>
            </a:r>
            <a:r>
              <a:rPr lang="en-US" sz="1400" dirty="0">
                <a:solidFill>
                  <a:srgbClr val="000000"/>
                </a:solidFill>
                <a:latin typeface="Arial"/>
                <a:cs typeface="Arial" charset="0"/>
              </a:rPr>
              <a:t> </a:t>
            </a:r>
            <a:r>
              <a:rPr lang="en-US" sz="1400" dirty="0"/>
              <a:t>this 1/3-unit course can be used as a </a:t>
            </a:r>
            <a:r>
              <a:rPr lang="en-US" sz="1400" b="1" dirty="0"/>
              <a:t>Social Science requirement</a:t>
            </a:r>
            <a:endParaRPr lang="en-US" sz="1400" dirty="0">
              <a:solidFill>
                <a:srgbClr val="000000"/>
              </a:solidFill>
              <a:latin typeface="Arial"/>
              <a:cs typeface="Arial" charset="0"/>
            </a:endParaRPr>
          </a:p>
          <a:p>
            <a:pPr marL="214313" indent="-214313">
              <a:buFontTx/>
              <a:buChar char="-"/>
              <a:defRPr/>
            </a:pPr>
            <a:endParaRPr lang="en-US" sz="1100" dirty="0">
              <a:solidFill>
                <a:srgbClr val="000000"/>
              </a:solidFill>
              <a:latin typeface="Arial"/>
              <a:cs typeface="Arial" charset="0"/>
            </a:endParaRPr>
          </a:p>
        </p:txBody>
      </p:sp>
      <p:sp>
        <p:nvSpPr>
          <p:cNvPr id="9" name="Title 8">
            <a:extLst>
              <a:ext uri="{FF2B5EF4-FFF2-40B4-BE49-F238E27FC236}">
                <a16:creationId xmlns:a16="http://schemas.microsoft.com/office/drawing/2014/main" id="{B8E48218-8CF4-D7A5-A0A5-317ACD016FC7}"/>
              </a:ext>
            </a:extLst>
          </p:cNvPr>
          <p:cNvSpPr>
            <a:spLocks noGrp="1"/>
          </p:cNvSpPr>
          <p:nvPr>
            <p:ph type="title"/>
          </p:nvPr>
        </p:nvSpPr>
        <p:spPr/>
        <p:txBody>
          <a:bodyPr/>
          <a:lstStyle/>
          <a:p>
            <a:r>
              <a:rPr lang="en-US" altLang="en-US" sz="3600" b="1" dirty="0"/>
              <a:t>Important</a:t>
            </a:r>
            <a:r>
              <a:rPr lang="en-US" altLang="en-US" sz="3200" b="1" dirty="0"/>
              <a:t> Degree Requirements</a:t>
            </a:r>
            <a:endParaRPr lang="en-US" dirty="0"/>
          </a:p>
        </p:txBody>
      </p:sp>
      <p:sp>
        <p:nvSpPr>
          <p:cNvPr id="4" name="Slide Number Placeholder 3">
            <a:extLst>
              <a:ext uri="{FF2B5EF4-FFF2-40B4-BE49-F238E27FC236}">
                <a16:creationId xmlns:a16="http://schemas.microsoft.com/office/drawing/2014/main" id="{3B5C88A0-EE68-5DD5-F8B4-FDDD076B4A22}"/>
              </a:ext>
            </a:extLst>
          </p:cNvPr>
          <p:cNvSpPr>
            <a:spLocks noGrp="1"/>
          </p:cNvSpPr>
          <p:nvPr>
            <p:ph type="sldNum" sz="quarter" idx="12"/>
          </p:nvPr>
        </p:nvSpPr>
        <p:spPr/>
        <p:txBody>
          <a:bodyPr/>
          <a:lstStyle/>
          <a:p>
            <a:pPr>
              <a:defRPr/>
            </a:pPr>
            <a:fld id="{98427A6E-61ED-47EC-9152-2CDFC960BA46}" type="slidenum">
              <a:rPr lang="en-US" altLang="en-US" smtClean="0"/>
              <a:pPr>
                <a:defRPr/>
              </a:pPr>
              <a:t>10</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ChangeArrowheads="1"/>
          </p:cNvSpPr>
          <p:nvPr/>
        </p:nvSpPr>
        <p:spPr bwMode="auto">
          <a:xfrm>
            <a:off x="457200" y="1426011"/>
            <a:ext cx="8229599"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itchFamily="2" charset="2"/>
              <a:buChar char="Ø"/>
            </a:pPr>
            <a:r>
              <a:rPr lang="en-US" altLang="en-US" b="1" dirty="0">
                <a:solidFill>
                  <a:srgbClr val="FF0000"/>
                </a:solidFill>
              </a:rPr>
              <a:t>BME 1001 and 1004:  </a:t>
            </a:r>
            <a:r>
              <a:rPr lang="en-US" altLang="en-US" dirty="0"/>
              <a:t>D</a:t>
            </a:r>
            <a:r>
              <a:rPr lang="en-US" altLang="en-US" dirty="0">
                <a:solidFill>
                  <a:srgbClr val="000000"/>
                </a:solidFill>
              </a:rPr>
              <a:t>o </a:t>
            </a:r>
            <a:r>
              <a:rPr lang="en-US" altLang="en-US" b="1" u="sng" dirty="0">
                <a:solidFill>
                  <a:srgbClr val="000000"/>
                </a:solidFill>
              </a:rPr>
              <a:t>not</a:t>
            </a:r>
            <a:r>
              <a:rPr lang="en-US" altLang="en-US" dirty="0">
                <a:solidFill>
                  <a:srgbClr val="000000"/>
                </a:solidFill>
              </a:rPr>
              <a:t> count for 14/3 unit ENG or BME courses; Can only be used as a </a:t>
            </a:r>
            <a:r>
              <a:rPr lang="en-US" altLang="en-US" b="1" u="sng" dirty="0">
                <a:solidFill>
                  <a:srgbClr val="000000"/>
                </a:solidFill>
              </a:rPr>
              <a:t>free elective</a:t>
            </a:r>
            <a:r>
              <a:rPr lang="en-US" altLang="en-US" dirty="0">
                <a:solidFill>
                  <a:srgbClr val="000000"/>
                </a:solidFill>
              </a:rPr>
              <a:t>.</a:t>
            </a:r>
          </a:p>
          <a:p>
            <a:pPr>
              <a:buFontTx/>
              <a:buChar char="-"/>
            </a:pPr>
            <a:endParaRPr lang="en-US" altLang="en-US" dirty="0">
              <a:solidFill>
                <a:srgbClr val="000000"/>
              </a:solidFill>
            </a:endParaRPr>
          </a:p>
          <a:p>
            <a:pPr>
              <a:buFont typeface="Wingdings" pitchFamily="2" charset="2"/>
              <a:buChar char="Ø"/>
            </a:pPr>
            <a:r>
              <a:rPr lang="en-US" altLang="en-US" b="1" dirty="0">
                <a:solidFill>
                  <a:srgbClr val="FF0000"/>
                </a:solidFill>
              </a:rPr>
              <a:t>ISU: </a:t>
            </a:r>
            <a:r>
              <a:rPr lang="en-US" altLang="en-US" dirty="0">
                <a:solidFill>
                  <a:srgbClr val="000000"/>
                </a:solidFill>
              </a:rPr>
              <a:t>ISUs are custom designed course equivalents arranged between a student and a faculty advisor/instructor</a:t>
            </a:r>
          </a:p>
          <a:p>
            <a:pPr lvl="1">
              <a:buFont typeface="Wingdings" pitchFamily="2" charset="2"/>
              <a:buChar char="Ø"/>
            </a:pPr>
            <a:r>
              <a:rPr lang="en-US" altLang="en-US" dirty="0">
                <a:solidFill>
                  <a:srgbClr val="000000"/>
                </a:solidFill>
              </a:rPr>
              <a:t>Commonly counted as either 3000 or 4000-level BME courses (</a:t>
            </a:r>
            <a:r>
              <a:rPr lang="en-US" altLang="en-US" i="1" dirty="0">
                <a:solidFill>
                  <a:srgbClr val="000000"/>
                </a:solidFill>
              </a:rPr>
              <a:t>at the discretion of the advisor/instructor</a:t>
            </a:r>
            <a:r>
              <a:rPr lang="en-US" altLang="en-US" dirty="0">
                <a:solidFill>
                  <a:srgbClr val="000000"/>
                </a:solidFill>
              </a:rPr>
              <a:t>)</a:t>
            </a:r>
          </a:p>
          <a:p>
            <a:pPr lvl="1">
              <a:buFont typeface="Wingdings" pitchFamily="2" charset="2"/>
              <a:buChar char="Ø"/>
            </a:pPr>
            <a:r>
              <a:rPr lang="en-US" altLang="en-US" dirty="0">
                <a:solidFill>
                  <a:srgbClr val="000000"/>
                </a:solidFill>
              </a:rPr>
              <a:t>ISUs can only constitute </a:t>
            </a:r>
            <a:r>
              <a:rPr lang="en-US" altLang="en-US" u="sng" dirty="0">
                <a:solidFill>
                  <a:srgbClr val="000000"/>
                </a:solidFill>
              </a:rPr>
              <a:t>up to</a:t>
            </a:r>
            <a:r>
              <a:rPr lang="en-US" altLang="en-US" dirty="0">
                <a:solidFill>
                  <a:srgbClr val="000000"/>
                </a:solidFill>
              </a:rPr>
              <a:t> 1/3 units of BME or ENG credit toward the student’s degree requirement (</a:t>
            </a:r>
            <a:r>
              <a:rPr lang="en-US" altLang="en-US" u="sng" dirty="0">
                <a:solidFill>
                  <a:srgbClr val="000000"/>
                </a:solidFill>
              </a:rPr>
              <a:t>NOTE</a:t>
            </a:r>
            <a:r>
              <a:rPr lang="en-US" altLang="en-US" dirty="0">
                <a:solidFill>
                  <a:srgbClr val="000000"/>
                </a:solidFill>
              </a:rPr>
              <a:t>: a syllabus and final report are REQUIRED). </a:t>
            </a:r>
          </a:p>
          <a:p>
            <a:pPr>
              <a:buFontTx/>
              <a:buChar char="-"/>
            </a:pPr>
            <a:endParaRPr lang="en-US" altLang="en-US" dirty="0">
              <a:solidFill>
                <a:srgbClr val="000000"/>
              </a:solidFill>
            </a:endParaRPr>
          </a:p>
          <a:p>
            <a:pPr>
              <a:buFont typeface="Wingdings" pitchFamily="2" charset="2"/>
              <a:buChar char="Ø"/>
            </a:pPr>
            <a:r>
              <a:rPr lang="en-US" altLang="en-US" b="1" dirty="0">
                <a:solidFill>
                  <a:srgbClr val="FF0000"/>
                </a:solidFill>
              </a:rPr>
              <a:t>ENGR course requirements: </a:t>
            </a:r>
            <a:r>
              <a:rPr lang="en-US" altLang="en-US" dirty="0">
                <a:cs typeface="Times New Roman" panose="02020603050405020304" pitchFamily="18" charset="0"/>
              </a:rPr>
              <a:t>ENGR course can be all courses designated “BME” (except BME 1001, BME 1004, BME 3110, BME 532, BME 560, BME 562, BME 564, and BME 593; BME 595 requires departmental approval) and AE, AREN, CE, CHE, ECE, RBE, and ME courses at the 2000-level or above (except RBE 3100 and CE3022).</a:t>
            </a:r>
          </a:p>
          <a:p>
            <a:pPr>
              <a:buFont typeface="Wingdings" pitchFamily="2" charset="2"/>
              <a:buChar char="Ø"/>
            </a:pPr>
            <a:endParaRPr lang="en-US" altLang="en-US" dirty="0">
              <a:solidFill>
                <a:srgbClr val="000000"/>
              </a:solidFill>
            </a:endParaRPr>
          </a:p>
        </p:txBody>
      </p:sp>
      <p:sp>
        <p:nvSpPr>
          <p:cNvPr id="4" name="Title 3">
            <a:extLst>
              <a:ext uri="{FF2B5EF4-FFF2-40B4-BE49-F238E27FC236}">
                <a16:creationId xmlns:a16="http://schemas.microsoft.com/office/drawing/2014/main" id="{67309721-5B81-F676-A3C4-60C5ABA90ED8}"/>
              </a:ext>
            </a:extLst>
          </p:cNvPr>
          <p:cNvSpPr>
            <a:spLocks noGrp="1"/>
          </p:cNvSpPr>
          <p:nvPr>
            <p:ph type="title"/>
          </p:nvPr>
        </p:nvSpPr>
        <p:spPr/>
        <p:txBody>
          <a:bodyPr/>
          <a:lstStyle/>
          <a:p>
            <a:r>
              <a:rPr lang="en-US" altLang="en-US" sz="3600" b="1" dirty="0"/>
              <a:t>Important</a:t>
            </a:r>
            <a:r>
              <a:rPr lang="en-US" altLang="en-US" sz="3200" b="1" dirty="0"/>
              <a:t> Degree Requirements</a:t>
            </a:r>
            <a:endParaRPr lang="en-US" dirty="0"/>
          </a:p>
        </p:txBody>
      </p:sp>
      <p:sp>
        <p:nvSpPr>
          <p:cNvPr id="3" name="Slide Number Placeholder 2">
            <a:extLst>
              <a:ext uri="{FF2B5EF4-FFF2-40B4-BE49-F238E27FC236}">
                <a16:creationId xmlns:a16="http://schemas.microsoft.com/office/drawing/2014/main" id="{FF970B2C-4006-95D4-E3CD-CDEBCEF196EC}"/>
              </a:ext>
            </a:extLst>
          </p:cNvPr>
          <p:cNvSpPr>
            <a:spLocks noGrp="1"/>
          </p:cNvSpPr>
          <p:nvPr>
            <p:ph type="sldNum" sz="quarter" idx="12"/>
          </p:nvPr>
        </p:nvSpPr>
        <p:spPr/>
        <p:txBody>
          <a:bodyPr/>
          <a:lstStyle/>
          <a:p>
            <a:pPr>
              <a:defRPr/>
            </a:pPr>
            <a:fld id="{98427A6E-61ED-47EC-9152-2CDFC960BA46}" type="slidenum">
              <a:rPr lang="en-US" altLang="en-US" smtClean="0"/>
              <a:pPr>
                <a:defRPr/>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 y="6163276"/>
            <a:ext cx="4705350" cy="463550"/>
          </a:xfrm>
          <a:prstGeom prst="rect">
            <a:avLst/>
          </a:prstGeom>
          <a:noFill/>
        </p:spPr>
        <p:txBody>
          <a:bodyPr wrap="square" rtlCol="0">
            <a:noAutofit/>
          </a:bodyPr>
          <a:lstStyle/>
          <a:p>
            <a:r>
              <a:rPr lang="en-US" sz="1400" dirty="0"/>
              <a:t>*If double major, MQP may have additional requirements</a:t>
            </a:r>
          </a:p>
        </p:txBody>
      </p:sp>
      <p:sp>
        <p:nvSpPr>
          <p:cNvPr id="5" name="Title 4">
            <a:extLst>
              <a:ext uri="{FF2B5EF4-FFF2-40B4-BE49-F238E27FC236}">
                <a16:creationId xmlns:a16="http://schemas.microsoft.com/office/drawing/2014/main" id="{BFB8D48E-47BE-0350-8FC6-3C128DC5749F}"/>
              </a:ext>
            </a:extLst>
          </p:cNvPr>
          <p:cNvSpPr>
            <a:spLocks noGrp="1"/>
          </p:cNvSpPr>
          <p:nvPr>
            <p:ph type="title"/>
          </p:nvPr>
        </p:nvSpPr>
        <p:spPr/>
        <p:txBody>
          <a:bodyPr/>
          <a:lstStyle/>
          <a:p>
            <a:r>
              <a:rPr lang="en-US" altLang="en-US" sz="3200" b="1" dirty="0"/>
              <a:t>Important Degree Requirements</a:t>
            </a:r>
            <a:endParaRPr lang="en-US" dirty="0"/>
          </a:p>
        </p:txBody>
      </p:sp>
      <p:sp>
        <p:nvSpPr>
          <p:cNvPr id="4" name="Slide Number Placeholder 3">
            <a:extLst>
              <a:ext uri="{FF2B5EF4-FFF2-40B4-BE49-F238E27FC236}">
                <a16:creationId xmlns:a16="http://schemas.microsoft.com/office/drawing/2014/main" id="{C153893E-12E3-58D4-F76D-8287221153A6}"/>
              </a:ext>
            </a:extLst>
          </p:cNvPr>
          <p:cNvSpPr>
            <a:spLocks noGrp="1"/>
          </p:cNvSpPr>
          <p:nvPr>
            <p:ph type="sldNum" sz="quarter" idx="12"/>
          </p:nvPr>
        </p:nvSpPr>
        <p:spPr/>
        <p:txBody>
          <a:bodyPr/>
          <a:lstStyle/>
          <a:p>
            <a:pPr>
              <a:defRPr/>
            </a:pPr>
            <a:fld id="{98427A6E-61ED-47EC-9152-2CDFC960BA46}" type="slidenum">
              <a:rPr lang="en-US" altLang="en-US" smtClean="0"/>
              <a:pPr>
                <a:defRPr/>
              </a:pPr>
              <a:t>12</a:t>
            </a:fld>
            <a:endParaRPr lang="en-US" altLang="en-US"/>
          </a:p>
        </p:txBody>
      </p:sp>
      <p:sp>
        <p:nvSpPr>
          <p:cNvPr id="8" name="TextBox 7">
            <a:extLst>
              <a:ext uri="{FF2B5EF4-FFF2-40B4-BE49-F238E27FC236}">
                <a16:creationId xmlns:a16="http://schemas.microsoft.com/office/drawing/2014/main" id="{87E184C8-BA61-D934-B302-EB348222047E}"/>
              </a:ext>
            </a:extLst>
          </p:cNvPr>
          <p:cNvSpPr txBox="1"/>
          <p:nvPr/>
        </p:nvSpPr>
        <p:spPr>
          <a:xfrm>
            <a:off x="457200" y="1443841"/>
            <a:ext cx="8229600" cy="4247317"/>
          </a:xfrm>
          <a:prstGeom prst="rect">
            <a:avLst/>
          </a:prstGeom>
          <a:noFill/>
        </p:spPr>
        <p:txBody>
          <a:bodyPr wrap="square">
            <a:spAutoFit/>
          </a:bodyPr>
          <a:lstStyle/>
          <a:p>
            <a:pPr marL="288925" lvl="0" indent="-288925">
              <a:buFont typeface="Wingdings" pitchFamily="2" charset="2"/>
              <a:buChar char="Ø"/>
              <a:defRPr/>
            </a:pPr>
            <a:r>
              <a:rPr lang="en-US" sz="1800" b="1" dirty="0">
                <a:solidFill>
                  <a:srgbClr val="FF0000"/>
                </a:solidFill>
                <a:latin typeface="Arial"/>
                <a:cs typeface="Arial" charset="0"/>
              </a:rPr>
              <a:t>BME Engineering with Living Systems Laboratory: </a:t>
            </a:r>
            <a:r>
              <a:rPr lang="en-US" sz="1800" dirty="0">
                <a:solidFill>
                  <a:srgbClr val="000000"/>
                </a:solidFill>
                <a:latin typeface="Arial"/>
                <a:cs typeface="Arial" charset="0"/>
              </a:rPr>
              <a:t>BME 3111, BME 3012, BME 3503, or BME 3813.</a:t>
            </a:r>
          </a:p>
          <a:p>
            <a:endParaRPr lang="en-US" sz="1800" dirty="0"/>
          </a:p>
          <a:p>
            <a:pPr marL="285750" lvl="0" indent="-285750">
              <a:buFont typeface="Wingdings" pitchFamily="2" charset="2"/>
              <a:buChar char="Ø"/>
            </a:pPr>
            <a:r>
              <a:rPr lang="en-US" altLang="en-US" b="1" dirty="0">
                <a:solidFill>
                  <a:srgbClr val="FF0000"/>
                </a:solidFill>
              </a:rPr>
              <a:t>BME 4000-level courses:</a:t>
            </a:r>
            <a:r>
              <a:rPr lang="en-US" altLang="en-US" dirty="0">
                <a:solidFill>
                  <a:srgbClr val="000000"/>
                </a:solidFill>
              </a:rPr>
              <a:t> Select courses in your </a:t>
            </a:r>
            <a:r>
              <a:rPr lang="en-US" altLang="en-US" b="1" u="sng" dirty="0">
                <a:solidFill>
                  <a:srgbClr val="000000"/>
                </a:solidFill>
              </a:rPr>
              <a:t>chosen specialization track</a:t>
            </a:r>
            <a:r>
              <a:rPr lang="en-US" altLang="en-US" dirty="0">
                <a:solidFill>
                  <a:srgbClr val="000000"/>
                </a:solidFill>
              </a:rPr>
              <a:t>.</a:t>
            </a:r>
          </a:p>
          <a:p>
            <a:pPr marL="285750" lvl="0" indent="-285750">
              <a:buFontTx/>
              <a:buChar char="-"/>
            </a:pPr>
            <a:endParaRPr lang="en-US" altLang="en-US" sz="1800" dirty="0">
              <a:solidFill>
                <a:srgbClr val="000000"/>
              </a:solidFill>
            </a:endParaRPr>
          </a:p>
          <a:p>
            <a:pPr marL="285750" lvl="0" indent="-285750">
              <a:buFont typeface="Wingdings" pitchFamily="2" charset="2"/>
              <a:buChar char="Ø"/>
            </a:pPr>
            <a:r>
              <a:rPr lang="en-US" sz="1800" b="1" dirty="0">
                <a:solidFill>
                  <a:srgbClr val="FF0000"/>
                </a:solidFill>
              </a:rPr>
              <a:t>Specializations:</a:t>
            </a:r>
            <a:r>
              <a:rPr lang="en-US" sz="1800" dirty="0">
                <a:solidFill>
                  <a:srgbClr val="000000"/>
                </a:solidFill>
              </a:rPr>
              <a:t> Help to bring focus to course and project planning; Students are STRONGLY encouraged to focus on one track in BME (Biomechanics, Bioinstrumentation/</a:t>
            </a:r>
            <a:r>
              <a:rPr lang="en-US" sz="1800" dirty="0" err="1">
                <a:solidFill>
                  <a:srgbClr val="000000"/>
                </a:solidFill>
              </a:rPr>
              <a:t>Biosignals</a:t>
            </a:r>
            <a:r>
              <a:rPr lang="en-US" sz="1800" dirty="0">
                <a:solidFill>
                  <a:srgbClr val="000000"/>
                </a:solidFill>
              </a:rPr>
              <a:t>/Imaging or Biomaterials/Tissue Engineering). </a:t>
            </a:r>
          </a:p>
          <a:p>
            <a:pPr marL="285750" lvl="0" indent="-285750">
              <a:buFontTx/>
              <a:buChar char="-"/>
            </a:pPr>
            <a:endParaRPr lang="en-US" altLang="en-US" sz="1800" dirty="0">
              <a:solidFill>
                <a:srgbClr val="000000"/>
              </a:solidFill>
            </a:endParaRPr>
          </a:p>
          <a:p>
            <a:pPr marL="285750" lvl="0" indent="-285750">
              <a:buFont typeface="Wingdings" pitchFamily="2" charset="2"/>
              <a:buChar char="Ø"/>
            </a:pPr>
            <a:r>
              <a:rPr lang="en-US" altLang="en-US" sz="1800" b="1" dirty="0">
                <a:solidFill>
                  <a:srgbClr val="FF0000"/>
                </a:solidFill>
              </a:rPr>
              <a:t>MQP:</a:t>
            </a:r>
            <a:r>
              <a:rPr lang="en-US" altLang="en-US" sz="1800" dirty="0">
                <a:solidFill>
                  <a:srgbClr val="000000"/>
                </a:solidFill>
              </a:rPr>
              <a:t> </a:t>
            </a:r>
            <a:r>
              <a:rPr lang="en-US" altLang="en-US" sz="1800" u="sng" dirty="0">
                <a:solidFill>
                  <a:srgbClr val="000000"/>
                </a:solidFill>
              </a:rPr>
              <a:t>Must</a:t>
            </a:r>
            <a:r>
              <a:rPr lang="en-US" altLang="en-US" sz="1800" dirty="0">
                <a:solidFill>
                  <a:srgbClr val="000000"/>
                </a:solidFill>
              </a:rPr>
              <a:t> meet </a:t>
            </a:r>
            <a:r>
              <a:rPr lang="en-US" altLang="en-US" sz="1800" b="1" dirty="0">
                <a:solidFill>
                  <a:srgbClr val="000000"/>
                </a:solidFill>
              </a:rPr>
              <a:t>capstone design requirements*</a:t>
            </a:r>
            <a:endParaRPr lang="en-US" altLang="en-US" sz="1800" dirty="0">
              <a:solidFill>
                <a:srgbClr val="000000"/>
              </a:solidFill>
            </a:endParaRPr>
          </a:p>
          <a:p>
            <a:pPr marL="285750" lvl="0" indent="-285750">
              <a:buFontTx/>
              <a:buChar char="-"/>
            </a:pPr>
            <a:endParaRPr lang="en-US" altLang="en-US" sz="1800" dirty="0">
              <a:solidFill>
                <a:srgbClr val="000000"/>
              </a:solidFill>
            </a:endParaRPr>
          </a:p>
          <a:p>
            <a:pPr marL="285750" lvl="0" indent="-285750">
              <a:buFont typeface="Wingdings" pitchFamily="2" charset="2"/>
              <a:buChar char="Ø"/>
            </a:pPr>
            <a:r>
              <a:rPr lang="en-US" altLang="en-US" sz="1800" b="1" dirty="0">
                <a:solidFill>
                  <a:srgbClr val="FF0000"/>
                </a:solidFill>
              </a:rPr>
              <a:t>Extra MQP credits: </a:t>
            </a:r>
            <a:r>
              <a:rPr lang="en-US" altLang="en-US" sz="1800" dirty="0">
                <a:solidFill>
                  <a:srgbClr val="000000"/>
                </a:solidFill>
              </a:rPr>
              <a:t>ENGR or BME courses </a:t>
            </a:r>
            <a:r>
              <a:rPr lang="en-US" altLang="en-US" sz="1800" b="1" u="sng" dirty="0">
                <a:solidFill>
                  <a:srgbClr val="000000"/>
                </a:solidFill>
              </a:rPr>
              <a:t>cannot</a:t>
            </a:r>
            <a:r>
              <a:rPr lang="en-US" altLang="en-US" sz="1800" dirty="0">
                <a:solidFill>
                  <a:srgbClr val="000000"/>
                </a:solidFill>
              </a:rPr>
              <a:t> be replaced with extra MQP credits.</a:t>
            </a:r>
          </a:p>
        </p:txBody>
      </p:sp>
    </p:spTree>
    <p:extLst>
      <p:ext uri="{BB962C8B-B14F-4D97-AF65-F5344CB8AC3E}">
        <p14:creationId xmlns:p14="http://schemas.microsoft.com/office/powerpoint/2010/main" val="486186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
            <a:ext cx="9144000" cy="1143000"/>
          </a:xfrm>
        </p:spPr>
        <p:txBody>
          <a:bodyPr>
            <a:normAutofit fontScale="90000"/>
          </a:bodyPr>
          <a:lstStyle/>
          <a:p>
            <a:r>
              <a:rPr lang="en-US" sz="3800" dirty="0">
                <a:solidFill>
                  <a:schemeClr val="tx1"/>
                </a:solidFill>
                <a:latin typeface="Helvetica" pitchFamily="34" charset="0"/>
              </a:rPr>
              <a:t>Can I take grad courses as an undergrad?</a:t>
            </a:r>
            <a:endParaRPr lang="en-US" sz="3800" u="sng" dirty="0">
              <a:solidFill>
                <a:schemeClr val="tx1"/>
              </a:solidFill>
              <a:latin typeface="Helvetica" pitchFamily="34" charset="0"/>
            </a:endParaRPr>
          </a:p>
        </p:txBody>
      </p:sp>
      <p:sp>
        <p:nvSpPr>
          <p:cNvPr id="3" name="Content Placeholder 2"/>
          <p:cNvSpPr>
            <a:spLocks noGrp="1"/>
          </p:cNvSpPr>
          <p:nvPr>
            <p:ph idx="1"/>
          </p:nvPr>
        </p:nvSpPr>
        <p:spPr>
          <a:xfrm>
            <a:off x="457200" y="1600200"/>
            <a:ext cx="8077200" cy="4724400"/>
          </a:xfrm>
        </p:spPr>
        <p:txBody>
          <a:bodyPr>
            <a:normAutofit/>
          </a:bodyPr>
          <a:lstStyle/>
          <a:p>
            <a:r>
              <a:rPr lang="en-US" sz="2000" dirty="0"/>
              <a:t>Yes!  BUT…</a:t>
            </a:r>
          </a:p>
          <a:p>
            <a:r>
              <a:rPr lang="en-US" sz="2000" dirty="0"/>
              <a:t>B.S. degree requirements must be met</a:t>
            </a:r>
          </a:p>
          <a:p>
            <a:pPr lvl="1"/>
            <a:r>
              <a:rPr lang="en-US" sz="1800" b="1" dirty="0">
                <a:solidFill>
                  <a:srgbClr val="C00000"/>
                </a:solidFill>
              </a:rPr>
              <a:t>Some graduate courses </a:t>
            </a:r>
            <a:r>
              <a:rPr lang="en-US" sz="2800" b="1" dirty="0">
                <a:solidFill>
                  <a:srgbClr val="C00000"/>
                </a:solidFill>
              </a:rPr>
              <a:t>DO NOT COUNT </a:t>
            </a:r>
            <a:r>
              <a:rPr lang="en-US" sz="1800" b="1" dirty="0">
                <a:solidFill>
                  <a:srgbClr val="C00000"/>
                </a:solidFill>
              </a:rPr>
              <a:t>toward B.S. degree (e.g., BME 560, BME 562, BME564)</a:t>
            </a:r>
          </a:p>
          <a:p>
            <a:pPr lvl="1"/>
            <a:r>
              <a:rPr lang="en-US" sz="1800" dirty="0"/>
              <a:t>Best to take graduate courses </a:t>
            </a:r>
            <a:r>
              <a:rPr lang="en-US" sz="1800" u="sng" dirty="0"/>
              <a:t>senior year</a:t>
            </a:r>
          </a:p>
          <a:p>
            <a:r>
              <a:rPr lang="en-US" sz="2000" dirty="0"/>
              <a:t>Talk to your Academic Advisor!</a:t>
            </a:r>
          </a:p>
          <a:p>
            <a:pPr lvl="1"/>
            <a:r>
              <a:rPr lang="en-US" sz="1800" dirty="0"/>
              <a:t>Is it appropriate for me to take graduate courses?</a:t>
            </a:r>
          </a:p>
          <a:p>
            <a:pPr lvl="1"/>
            <a:r>
              <a:rPr lang="en-US" sz="1800" dirty="0"/>
              <a:t>How will it affect my schedule / time to graduation? </a:t>
            </a:r>
          </a:p>
          <a:p>
            <a:pPr lvl="1"/>
            <a:endParaRPr lang="en-US" sz="1800" dirty="0"/>
          </a:p>
        </p:txBody>
      </p:sp>
      <p:cxnSp>
        <p:nvCxnSpPr>
          <p:cNvPr id="8" name="Straight Connector 7"/>
          <p:cNvCxnSpPr/>
          <p:nvPr/>
        </p:nvCxnSpPr>
        <p:spPr>
          <a:xfrm>
            <a:off x="491706" y="1295400"/>
            <a:ext cx="822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856F475-F8C1-EC67-2C0B-A426F6A56DA2}"/>
              </a:ext>
            </a:extLst>
          </p:cNvPr>
          <p:cNvSpPr>
            <a:spLocks noGrp="1"/>
          </p:cNvSpPr>
          <p:nvPr>
            <p:ph type="sldNum" sz="quarter" idx="12"/>
          </p:nvPr>
        </p:nvSpPr>
        <p:spPr/>
        <p:txBody>
          <a:bodyPr/>
          <a:lstStyle/>
          <a:p>
            <a:pPr>
              <a:defRPr/>
            </a:pPr>
            <a:fld id="{98427A6E-61ED-47EC-9152-2CDFC960BA46}" type="slidenum">
              <a:rPr lang="en-US" altLang="en-US" smtClean="0"/>
              <a:pPr>
                <a:defRPr/>
              </a:pPr>
              <a:t>13</a:t>
            </a:fld>
            <a:endParaRPr lang="en-US" altLang="en-US"/>
          </a:p>
        </p:txBody>
      </p:sp>
    </p:spTree>
    <p:extLst>
      <p:ext uri="{BB962C8B-B14F-4D97-AF65-F5344CB8AC3E}">
        <p14:creationId xmlns:p14="http://schemas.microsoft.com/office/powerpoint/2010/main" val="211019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17D8A9E-F061-661F-7BC0-9432E0A700F6}"/>
              </a:ext>
            </a:extLst>
          </p:cNvPr>
          <p:cNvSpPr>
            <a:spLocks noGrp="1"/>
          </p:cNvSpPr>
          <p:nvPr>
            <p:ph type="title"/>
          </p:nvPr>
        </p:nvSpPr>
        <p:spPr/>
        <p:txBody>
          <a:bodyPr/>
          <a:lstStyle/>
          <a:p>
            <a:pPr eaLnBrk="1" hangingPunct="1"/>
            <a:r>
              <a:rPr lang="en-US" altLang="en-US" dirty="0"/>
              <a:t>BME Labs</a:t>
            </a:r>
          </a:p>
        </p:txBody>
      </p:sp>
      <p:graphicFrame>
        <p:nvGraphicFramePr>
          <p:cNvPr id="4" name="Content Placeholder 3">
            <a:extLst>
              <a:ext uri="{FF2B5EF4-FFF2-40B4-BE49-F238E27FC236}">
                <a16:creationId xmlns:a16="http://schemas.microsoft.com/office/drawing/2014/main" id="{678A0B10-9354-50F8-1B76-4B0FDC4C3C0F}"/>
              </a:ext>
            </a:extLst>
          </p:cNvPr>
          <p:cNvGraphicFramePr>
            <a:graphicFrameLocks noGrp="1"/>
          </p:cNvGraphicFramePr>
          <p:nvPr>
            <p:ph idx="1"/>
          </p:nvPr>
        </p:nvGraphicFramePr>
        <p:xfrm>
          <a:off x="622300" y="3030538"/>
          <a:ext cx="6827837" cy="1930399"/>
        </p:xfrm>
        <a:graphic>
          <a:graphicData uri="http://schemas.openxmlformats.org/drawingml/2006/table">
            <a:tbl>
              <a:tblPr firstRow="1" bandRow="1">
                <a:tableStyleId>{5C22544A-7EE6-4342-B048-85BDC9FD1C3A}</a:tableStyleId>
              </a:tblPr>
              <a:tblGrid>
                <a:gridCol w="2275459">
                  <a:extLst>
                    <a:ext uri="{9D8B030D-6E8A-4147-A177-3AD203B41FA5}">
                      <a16:colId xmlns:a16="http://schemas.microsoft.com/office/drawing/2014/main" val="20000"/>
                    </a:ext>
                  </a:extLst>
                </a:gridCol>
                <a:gridCol w="2276189">
                  <a:extLst>
                    <a:ext uri="{9D8B030D-6E8A-4147-A177-3AD203B41FA5}">
                      <a16:colId xmlns:a16="http://schemas.microsoft.com/office/drawing/2014/main" val="20001"/>
                    </a:ext>
                  </a:extLst>
                </a:gridCol>
                <a:gridCol w="2276189">
                  <a:extLst>
                    <a:ext uri="{9D8B030D-6E8A-4147-A177-3AD203B41FA5}">
                      <a16:colId xmlns:a16="http://schemas.microsoft.com/office/drawing/2014/main" val="20002"/>
                    </a:ext>
                  </a:extLst>
                </a:gridCol>
              </a:tblGrid>
              <a:tr h="571647">
                <a:tc>
                  <a:txBody>
                    <a:bodyPr/>
                    <a:lstStyle/>
                    <a:p>
                      <a:pPr marL="0" marR="0">
                        <a:lnSpc>
                          <a:spcPct val="107000"/>
                        </a:lnSpc>
                        <a:spcBef>
                          <a:spcPts val="0"/>
                        </a:spcBef>
                        <a:spcAft>
                          <a:spcPts val="300"/>
                        </a:spcAft>
                      </a:pPr>
                      <a:r>
                        <a:rPr lang="en-US" sz="1400" u="sng" dirty="0">
                          <a:effectLst/>
                        </a:rPr>
                        <a:t>Biomaterials/TE</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u="sng" dirty="0">
                          <a:effectLst/>
                        </a:rPr>
                        <a:t>Biomechanics/ </a:t>
                      </a:r>
                      <a:r>
                        <a:rPr lang="en-US" sz="1400" u="sng" dirty="0" err="1">
                          <a:effectLst/>
                        </a:rPr>
                        <a:t>Biotransport</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u="sng" dirty="0" err="1">
                          <a:effectLst/>
                        </a:rPr>
                        <a:t>Biosintrumentation</a:t>
                      </a:r>
                      <a:r>
                        <a:rPr lang="en-US" sz="1400" u="sng" dirty="0">
                          <a:effectLst/>
                        </a:rPr>
                        <a:t>/sensors</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0000"/>
                  </a:ext>
                </a:extLst>
              </a:tr>
              <a:tr h="268715">
                <a:tc>
                  <a:txBody>
                    <a:bodyPr/>
                    <a:lstStyle/>
                    <a:p>
                      <a:pPr marL="0" marR="0">
                        <a:lnSpc>
                          <a:spcPct val="107000"/>
                        </a:lnSpc>
                        <a:spcBef>
                          <a:spcPts val="0"/>
                        </a:spcBef>
                        <a:spcAft>
                          <a:spcPts val="300"/>
                        </a:spcAft>
                      </a:pPr>
                      <a:r>
                        <a:rPr lang="en-US" sz="1400" dirty="0">
                          <a:effectLst/>
                        </a:rPr>
                        <a:t>BME 3811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dirty="0">
                          <a:effectLst/>
                        </a:rPr>
                        <a:t>BME 3503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dirty="0">
                          <a:effectLst/>
                        </a:rPr>
                        <a:t>BME 3012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0001"/>
                  </a:ext>
                </a:extLst>
              </a:tr>
              <a:tr h="268715">
                <a:tc>
                  <a:txBody>
                    <a:bodyPr/>
                    <a:lstStyle/>
                    <a:p>
                      <a:pPr marL="0" marR="0">
                        <a:lnSpc>
                          <a:spcPct val="107000"/>
                        </a:lnSpc>
                        <a:spcBef>
                          <a:spcPts val="0"/>
                        </a:spcBef>
                        <a:spcAft>
                          <a:spcPts val="300"/>
                        </a:spcAft>
                      </a:pPr>
                      <a:r>
                        <a:rPr lang="en-US" sz="1400" dirty="0">
                          <a:effectLst/>
                          <a:latin typeface="+mn-lt"/>
                          <a:ea typeface="Calibri" panose="020F0502020204030204" pitchFamily="34" charset="0"/>
                          <a:cs typeface="Times New Roman" panose="02020603050405020304" pitchFamily="18" charset="0"/>
                        </a:rPr>
                        <a:t>BME</a:t>
                      </a:r>
                      <a:r>
                        <a:rPr lang="en-US" sz="1400" baseline="0" dirty="0">
                          <a:effectLst/>
                          <a:latin typeface="+mn-lt"/>
                          <a:ea typeface="Calibri" panose="020F0502020204030204" pitchFamily="34" charset="0"/>
                          <a:cs typeface="Times New Roman" panose="02020603050405020304" pitchFamily="18" charset="0"/>
                        </a:rPr>
                        <a:t> 3505</a:t>
                      </a:r>
                      <a:endParaRPr lang="en-US" sz="1400" dirty="0">
                        <a:effectLst/>
                        <a:latin typeface="+mn-lt"/>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dirty="0">
                          <a:effectLst/>
                        </a:rPr>
                        <a:t>BME 3505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dirty="0">
                          <a:effectLst/>
                        </a:rPr>
                        <a:t>BME 3013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0002"/>
                  </a:ext>
                </a:extLst>
              </a:tr>
              <a:tr h="268715">
                <a:tc>
                  <a:txBody>
                    <a:bodyPr/>
                    <a:lstStyle/>
                    <a:p>
                      <a:pPr marL="0" marR="0">
                        <a:lnSpc>
                          <a:spcPct val="107000"/>
                        </a:lnSpc>
                        <a:spcBef>
                          <a:spcPts val="0"/>
                        </a:spcBef>
                        <a:spcAft>
                          <a:spcPts val="300"/>
                        </a:spcAft>
                      </a:pPr>
                      <a:r>
                        <a:rPr lang="en-US" sz="1400" dirty="0">
                          <a:effectLst/>
                        </a:rPr>
                        <a:t>BME 3605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dirty="0">
                          <a:effectLst/>
                        </a:rPr>
                        <a:t>BME 3014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dirty="0">
                          <a:effectLst/>
                        </a:rPr>
                        <a:t>BME 3014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0003"/>
                  </a:ext>
                </a:extLst>
              </a:tr>
              <a:tr h="552607">
                <a:tc>
                  <a:txBody>
                    <a:bodyPr/>
                    <a:lstStyle/>
                    <a:p>
                      <a:pPr marL="0" marR="0">
                        <a:lnSpc>
                          <a:spcPct val="107000"/>
                        </a:lnSpc>
                        <a:spcBef>
                          <a:spcPts val="0"/>
                        </a:spcBef>
                        <a:spcAft>
                          <a:spcPts val="300"/>
                        </a:spcAft>
                      </a:pPr>
                      <a:r>
                        <a:rPr lang="en-US" sz="1400" dirty="0">
                          <a:effectLst/>
                        </a:rPr>
                        <a:t>BME 3012 </a:t>
                      </a:r>
                    </a:p>
                    <a:p>
                      <a:pPr marL="0" marR="0">
                        <a:lnSpc>
                          <a:spcPct val="107000"/>
                        </a:lnSpc>
                        <a:spcBef>
                          <a:spcPts val="0"/>
                        </a:spcBef>
                        <a:spcAft>
                          <a:spcPts val="300"/>
                        </a:spcAft>
                      </a:pPr>
                      <a:r>
                        <a:rPr lang="en-US" sz="1400" dirty="0">
                          <a:effectLst/>
                        </a:rPr>
                        <a:t>or 3813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dirty="0">
                          <a:effectLst/>
                        </a:rPr>
                        <a:t>BME 3506  </a:t>
                      </a:r>
                    </a:p>
                    <a:p>
                      <a:pPr marL="0" marR="0">
                        <a:lnSpc>
                          <a:spcPct val="107000"/>
                        </a:lnSpc>
                        <a:spcBef>
                          <a:spcPts val="0"/>
                        </a:spcBef>
                        <a:spcAft>
                          <a:spcPts val="300"/>
                        </a:spcAft>
                      </a:pPr>
                      <a:r>
                        <a:rPr lang="en-US" sz="1400" dirty="0">
                          <a:effectLst/>
                        </a:rPr>
                        <a:t>or 3012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tc>
                  <a:txBody>
                    <a:bodyPr/>
                    <a:lstStyle/>
                    <a:p>
                      <a:pPr marL="0" marR="0">
                        <a:lnSpc>
                          <a:spcPct val="107000"/>
                        </a:lnSpc>
                        <a:spcBef>
                          <a:spcPts val="0"/>
                        </a:spcBef>
                        <a:spcAft>
                          <a:spcPts val="300"/>
                        </a:spcAft>
                      </a:pPr>
                      <a:r>
                        <a:rPr lang="en-US" sz="1400" dirty="0">
                          <a:effectLst/>
                        </a:rPr>
                        <a:t>BME 3811, </a:t>
                      </a:r>
                    </a:p>
                    <a:p>
                      <a:pPr marL="0" marR="0">
                        <a:lnSpc>
                          <a:spcPct val="107000"/>
                        </a:lnSpc>
                        <a:spcBef>
                          <a:spcPts val="0"/>
                        </a:spcBef>
                        <a:spcAft>
                          <a:spcPts val="300"/>
                        </a:spcAft>
                      </a:pPr>
                      <a:r>
                        <a:rPr lang="en-US" sz="1400" dirty="0">
                          <a:effectLst/>
                        </a:rPr>
                        <a:t>3505, or 3605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tc>
                <a:extLst>
                  <a:ext uri="{0D108BD9-81ED-4DB2-BD59-A6C34878D82A}">
                    <a16:rowId xmlns:a16="http://schemas.microsoft.com/office/drawing/2014/main" val="10004"/>
                  </a:ext>
                </a:extLst>
              </a:tr>
            </a:tbl>
          </a:graphicData>
        </a:graphic>
      </p:graphicFrame>
      <p:sp>
        <p:nvSpPr>
          <p:cNvPr id="24605" name="Rectangle 1">
            <a:extLst>
              <a:ext uri="{FF2B5EF4-FFF2-40B4-BE49-F238E27FC236}">
                <a16:creationId xmlns:a16="http://schemas.microsoft.com/office/drawing/2014/main" id="{76BB40FA-DB40-3FB1-C263-691AFD3043D3}"/>
              </a:ext>
            </a:extLst>
          </p:cNvPr>
          <p:cNvSpPr>
            <a:spLocks noChangeArrowheads="1"/>
          </p:cNvSpPr>
          <p:nvPr/>
        </p:nvSpPr>
        <p:spPr bwMode="auto">
          <a:xfrm>
            <a:off x="596900" y="1487488"/>
            <a:ext cx="82804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Junior-level lab courses to provide skills 1/6 unit each</a:t>
            </a:r>
          </a:p>
          <a:p>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r>
              <a:rPr lang="en-US" altLang="en-US" dirty="0">
                <a:latin typeface="Calibri" panose="020F0502020204030204" pitchFamily="34" charset="0"/>
                <a:ea typeface="Calibri" panose="020F0502020204030204" pitchFamily="34" charset="0"/>
                <a:cs typeface="Times New Roman" panose="02020603050405020304" pitchFamily="18" charset="0"/>
              </a:rPr>
              <a:t>We recommend the following labs for students in each of the Specializations (number of terms offered per year in parentheses): </a:t>
            </a:r>
          </a:p>
          <a:p>
            <a:endParaRPr lang="en-US" altLang="en-US" sz="1000" dirty="0"/>
          </a:p>
        </p:txBody>
      </p:sp>
      <p:sp>
        <p:nvSpPr>
          <p:cNvPr id="20510" name="Rectangle 5">
            <a:extLst>
              <a:ext uri="{FF2B5EF4-FFF2-40B4-BE49-F238E27FC236}">
                <a16:creationId xmlns:a16="http://schemas.microsoft.com/office/drawing/2014/main" id="{62E7B47C-3527-F1D6-F105-B4222B75F908}"/>
              </a:ext>
            </a:extLst>
          </p:cNvPr>
          <p:cNvSpPr>
            <a:spLocks noChangeArrowheads="1"/>
          </p:cNvSpPr>
          <p:nvPr/>
        </p:nvSpPr>
        <p:spPr bwMode="auto">
          <a:xfrm>
            <a:off x="312738" y="5078413"/>
            <a:ext cx="851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dirty="0">
                <a:latin typeface="Calibri" panose="020F0502020204030204" pitchFamily="34" charset="0"/>
                <a:ea typeface="Calibri" panose="020F0502020204030204" pitchFamily="34" charset="0"/>
                <a:cs typeface="Times New Roman" panose="02020603050405020304" pitchFamily="18" charset="0"/>
              </a:rPr>
              <a:t>*Alternatively, students can enroll in up to 1/3-unit ISU (ask a BME faculty with a research lab).</a:t>
            </a:r>
            <a:endParaRPr lang="en-US" altLang="en-US" sz="1600" dirty="0">
              <a:ea typeface="Calibri" panose="020F0502020204030204" pitchFamily="34" charset="0"/>
              <a:cs typeface="Times New Roman" panose="02020603050405020304" pitchFamily="18" charset="0"/>
            </a:endParaRPr>
          </a:p>
        </p:txBody>
      </p:sp>
      <p:sp>
        <p:nvSpPr>
          <p:cNvPr id="27679" name="Rectangle 1">
            <a:extLst>
              <a:ext uri="{FF2B5EF4-FFF2-40B4-BE49-F238E27FC236}">
                <a16:creationId xmlns:a16="http://schemas.microsoft.com/office/drawing/2014/main" id="{2404DF67-2737-278F-7447-0DDE932E8BAE}"/>
              </a:ext>
            </a:extLst>
          </p:cNvPr>
          <p:cNvSpPr>
            <a:spLocks noChangeArrowheads="1"/>
          </p:cNvSpPr>
          <p:nvPr/>
        </p:nvSpPr>
        <p:spPr bwMode="auto">
          <a:xfrm>
            <a:off x="622300" y="5508625"/>
            <a:ext cx="828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BME3111 – Physiology for Engineers</a:t>
            </a:r>
          </a:p>
          <a:p>
            <a:pPr eaLnBrk="1" hangingPunct="1"/>
            <a:r>
              <a:rPr lang="en-US" altLang="en-US" dirty="0"/>
              <a:t>BME3300 – Biomedical Engineering Design</a:t>
            </a:r>
          </a:p>
          <a:p>
            <a:pPr eaLnBrk="1" hangingPunct="1"/>
            <a:r>
              <a:rPr lang="en-US" altLang="en-US" dirty="0"/>
              <a:t>Other ENGR courses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0" grpId="0"/>
      <p:bldP spid="276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en-US" altLang="en-US" dirty="0">
                <a:solidFill>
                  <a:schemeClr val="tx1"/>
                </a:solidFill>
              </a:rPr>
              <a:t>How do I find an awesome MQP?</a:t>
            </a:r>
          </a:p>
        </p:txBody>
      </p:sp>
      <p:sp>
        <p:nvSpPr>
          <p:cNvPr id="4" name="Slide Number Placeholder 3">
            <a:extLst>
              <a:ext uri="{FF2B5EF4-FFF2-40B4-BE49-F238E27FC236}">
                <a16:creationId xmlns:a16="http://schemas.microsoft.com/office/drawing/2014/main" id="{EA1A0672-CEA2-F91A-822E-7671A41D32D5}"/>
              </a:ext>
            </a:extLst>
          </p:cNvPr>
          <p:cNvSpPr>
            <a:spLocks noGrp="1"/>
          </p:cNvSpPr>
          <p:nvPr>
            <p:ph type="sldNum" sz="quarter" idx="12"/>
          </p:nvPr>
        </p:nvSpPr>
        <p:spPr/>
        <p:txBody>
          <a:bodyPr/>
          <a:lstStyle/>
          <a:p>
            <a:pPr>
              <a:defRPr/>
            </a:pPr>
            <a:fld id="{98427A6E-61ED-47EC-9152-2CDFC960BA46}" type="slidenum">
              <a:rPr lang="en-US" altLang="en-US" smtClean="0"/>
              <a:pPr>
                <a:defRPr/>
              </a:pPr>
              <a:t>15</a:t>
            </a:fld>
            <a:endParaRPr lang="en-US" altLang="en-US"/>
          </a:p>
        </p:txBody>
      </p:sp>
      <p:sp>
        <p:nvSpPr>
          <p:cNvPr id="3" name="Rectangle 2"/>
          <p:cNvSpPr/>
          <p:nvPr/>
        </p:nvSpPr>
        <p:spPr>
          <a:xfrm>
            <a:off x="897804" y="1635469"/>
            <a:ext cx="7583487" cy="3354765"/>
          </a:xfrm>
          <a:prstGeom prst="rect">
            <a:avLst/>
          </a:prstGeom>
        </p:spPr>
        <p:txBody>
          <a:bodyPr>
            <a:spAutoFit/>
          </a:bodyPr>
          <a:lstStyle/>
          <a:p>
            <a:pPr marL="342900" indent="-342900" eaLnBrk="1" hangingPunct="1">
              <a:lnSpc>
                <a:spcPct val="80000"/>
              </a:lnSpc>
              <a:spcBef>
                <a:spcPct val="20000"/>
              </a:spcBef>
              <a:buClr>
                <a:srgbClr val="FF0000"/>
              </a:buClr>
              <a:buFontTx/>
              <a:buChar char="•"/>
              <a:defRPr/>
            </a:pPr>
            <a:r>
              <a:rPr lang="en-US" sz="2000" kern="0" dirty="0">
                <a:solidFill>
                  <a:srgbClr val="000000"/>
                </a:solidFill>
                <a:latin typeface="Arial"/>
                <a:cs typeface="+mn-cs"/>
              </a:rPr>
              <a:t>AY 2023/24 projects will be posted on </a:t>
            </a:r>
            <a:r>
              <a:rPr lang="en-US" sz="2000" i="1" kern="0" dirty="0">
                <a:latin typeface="Arial"/>
                <a:cs typeface="+mn-cs"/>
              </a:rPr>
              <a:t>Canvas</a:t>
            </a:r>
            <a:endParaRPr lang="en-US" sz="2000" kern="0" dirty="0">
              <a:solidFill>
                <a:srgbClr val="000000"/>
              </a:solidFill>
              <a:latin typeface="Arial"/>
              <a:cs typeface="+mn-cs"/>
            </a:endParaRPr>
          </a:p>
          <a:p>
            <a:pPr eaLnBrk="1" hangingPunct="1">
              <a:lnSpc>
                <a:spcPct val="80000"/>
              </a:lnSpc>
              <a:spcBef>
                <a:spcPct val="20000"/>
              </a:spcBef>
              <a:buClr>
                <a:srgbClr val="FF0000"/>
              </a:buClr>
              <a:defRPr/>
            </a:pPr>
            <a:endParaRPr lang="en-US" sz="2000" kern="0" dirty="0">
              <a:solidFill>
                <a:srgbClr val="000000"/>
              </a:solidFill>
              <a:latin typeface="Arial"/>
              <a:cs typeface="+mn-cs"/>
            </a:endParaRPr>
          </a:p>
          <a:p>
            <a:pPr marL="342900" indent="-342900" eaLnBrk="1" hangingPunct="1">
              <a:lnSpc>
                <a:spcPct val="80000"/>
              </a:lnSpc>
              <a:spcBef>
                <a:spcPct val="20000"/>
              </a:spcBef>
              <a:buClr>
                <a:srgbClr val="FF0000"/>
              </a:buClr>
              <a:buFontTx/>
              <a:buChar char="•"/>
              <a:defRPr/>
            </a:pPr>
            <a:r>
              <a:rPr lang="en-US" sz="2000" kern="0" dirty="0">
                <a:solidFill>
                  <a:srgbClr val="000000"/>
                </a:solidFill>
                <a:latin typeface="Arial"/>
                <a:cs typeface="+mn-cs"/>
              </a:rPr>
              <a:t>Propose your own idea (</a:t>
            </a:r>
            <a:r>
              <a:rPr lang="en-US" sz="2000" i="1" kern="0" dirty="0">
                <a:solidFill>
                  <a:srgbClr val="000000"/>
                </a:solidFill>
                <a:latin typeface="Arial"/>
                <a:cs typeface="+mn-cs"/>
              </a:rPr>
              <a:t>preferably as a team</a:t>
            </a:r>
            <a:r>
              <a:rPr lang="en-US" sz="2000" kern="0" dirty="0">
                <a:solidFill>
                  <a:srgbClr val="000000"/>
                </a:solidFill>
                <a:latin typeface="Arial"/>
                <a:cs typeface="+mn-cs"/>
              </a:rPr>
              <a:t>)</a:t>
            </a:r>
          </a:p>
          <a:p>
            <a:pPr marL="342900" indent="-342900" eaLnBrk="1" hangingPunct="1">
              <a:lnSpc>
                <a:spcPct val="80000"/>
              </a:lnSpc>
              <a:spcBef>
                <a:spcPct val="20000"/>
              </a:spcBef>
              <a:buClr>
                <a:srgbClr val="FF0000"/>
              </a:buClr>
              <a:buFontTx/>
              <a:buChar char="•"/>
              <a:defRPr/>
            </a:pPr>
            <a:endParaRPr lang="en-US" sz="2000" kern="0" dirty="0">
              <a:solidFill>
                <a:srgbClr val="000000"/>
              </a:solidFill>
              <a:latin typeface="Arial"/>
              <a:cs typeface="+mn-cs"/>
            </a:endParaRPr>
          </a:p>
          <a:p>
            <a:pPr marL="342900" indent="-342900" eaLnBrk="1" hangingPunct="1">
              <a:lnSpc>
                <a:spcPct val="80000"/>
              </a:lnSpc>
              <a:spcBef>
                <a:spcPct val="20000"/>
              </a:spcBef>
              <a:buClr>
                <a:srgbClr val="FF0000"/>
              </a:buClr>
              <a:buFontTx/>
              <a:buChar char="•"/>
              <a:defRPr/>
            </a:pPr>
            <a:r>
              <a:rPr lang="en-US" sz="2000" kern="0" dirty="0">
                <a:solidFill>
                  <a:srgbClr val="000000"/>
                </a:solidFill>
                <a:latin typeface="Arial"/>
                <a:cs typeface="+mn-cs"/>
              </a:rPr>
              <a:t>Must include a Capstone Design Experience!</a:t>
            </a:r>
          </a:p>
          <a:p>
            <a:pPr eaLnBrk="1" hangingPunct="1">
              <a:lnSpc>
                <a:spcPct val="80000"/>
              </a:lnSpc>
              <a:spcBef>
                <a:spcPct val="20000"/>
              </a:spcBef>
              <a:buClr>
                <a:srgbClr val="FF0000"/>
              </a:buClr>
              <a:defRPr/>
            </a:pPr>
            <a:endParaRPr lang="en-US" sz="2000" kern="0" dirty="0">
              <a:solidFill>
                <a:srgbClr val="000000"/>
              </a:solidFill>
              <a:latin typeface="Arial"/>
              <a:cs typeface="+mn-cs"/>
            </a:endParaRPr>
          </a:p>
          <a:p>
            <a:pPr marL="342900" indent="-342900" eaLnBrk="1" hangingPunct="1">
              <a:lnSpc>
                <a:spcPct val="80000"/>
              </a:lnSpc>
              <a:spcBef>
                <a:spcPct val="20000"/>
              </a:spcBef>
              <a:buClr>
                <a:srgbClr val="FF0000"/>
              </a:buClr>
              <a:buFontTx/>
              <a:buChar char="•"/>
              <a:defRPr/>
            </a:pPr>
            <a:r>
              <a:rPr lang="en-US" sz="2000" kern="0" dirty="0">
                <a:solidFill>
                  <a:srgbClr val="000000"/>
                </a:solidFill>
                <a:latin typeface="Arial"/>
                <a:cs typeface="+mn-cs"/>
              </a:rPr>
              <a:t>Think of background courses and experiences that you’ll need for your MQP</a:t>
            </a:r>
          </a:p>
          <a:p>
            <a:pPr marL="742950" lvl="1" indent="-285750" eaLnBrk="1" hangingPunct="1">
              <a:lnSpc>
                <a:spcPct val="80000"/>
              </a:lnSpc>
              <a:spcBef>
                <a:spcPct val="20000"/>
              </a:spcBef>
              <a:buClr>
                <a:srgbClr val="FF0000"/>
              </a:buClr>
              <a:buFontTx/>
              <a:buChar char="–"/>
              <a:defRPr/>
            </a:pPr>
            <a:r>
              <a:rPr lang="en-US" sz="2000" kern="0" dirty="0">
                <a:solidFill>
                  <a:srgbClr val="000000"/>
                </a:solidFill>
                <a:latin typeface="Arial"/>
              </a:rPr>
              <a:t>Analysis/design skills </a:t>
            </a:r>
          </a:p>
          <a:p>
            <a:pPr marL="742950" lvl="1" indent="-285750" eaLnBrk="1" hangingPunct="1">
              <a:lnSpc>
                <a:spcPct val="80000"/>
              </a:lnSpc>
              <a:spcBef>
                <a:spcPct val="20000"/>
              </a:spcBef>
              <a:buClr>
                <a:srgbClr val="FF0000"/>
              </a:buClr>
              <a:buFontTx/>
              <a:buChar char="–"/>
              <a:defRPr/>
            </a:pPr>
            <a:r>
              <a:rPr lang="en-US" sz="2000" kern="0" dirty="0">
                <a:solidFill>
                  <a:srgbClr val="000000"/>
                </a:solidFill>
                <a:latin typeface="Arial"/>
              </a:rPr>
              <a:t>FEM/CAD, circuits, communication, materials</a:t>
            </a:r>
          </a:p>
          <a:p>
            <a:pPr marL="742950" lvl="1" indent="-285750" eaLnBrk="1" hangingPunct="1">
              <a:lnSpc>
                <a:spcPct val="80000"/>
              </a:lnSpc>
              <a:spcBef>
                <a:spcPct val="20000"/>
              </a:spcBef>
              <a:buClr>
                <a:srgbClr val="FF0000"/>
              </a:buClr>
              <a:buFontTx/>
              <a:buChar char="–"/>
              <a:defRPr/>
            </a:pPr>
            <a:r>
              <a:rPr lang="en-US" sz="2000" kern="0" dirty="0">
                <a:solidFill>
                  <a:srgbClr val="000000"/>
                </a:solidFill>
                <a:latin typeface="Arial"/>
              </a:rPr>
              <a:t>Lab skills  - wet lab, cell culture, testing, instrumentation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a:solidFill>
                  <a:schemeClr val="tx1"/>
                </a:solidFill>
              </a:rPr>
              <a:t>Off Campus MQPs</a:t>
            </a:r>
          </a:p>
        </p:txBody>
      </p:sp>
      <p:sp>
        <p:nvSpPr>
          <p:cNvPr id="3" name="Slide Number Placeholder 2">
            <a:extLst>
              <a:ext uri="{FF2B5EF4-FFF2-40B4-BE49-F238E27FC236}">
                <a16:creationId xmlns:a16="http://schemas.microsoft.com/office/drawing/2014/main" id="{748B5796-7ADB-A7D5-C40F-CCE4070918C3}"/>
              </a:ext>
            </a:extLst>
          </p:cNvPr>
          <p:cNvSpPr>
            <a:spLocks noGrp="1"/>
          </p:cNvSpPr>
          <p:nvPr>
            <p:ph type="sldNum" sz="quarter" idx="12"/>
          </p:nvPr>
        </p:nvSpPr>
        <p:spPr/>
        <p:txBody>
          <a:bodyPr/>
          <a:lstStyle/>
          <a:p>
            <a:pPr>
              <a:defRPr/>
            </a:pPr>
            <a:fld id="{98427A6E-61ED-47EC-9152-2CDFC960BA46}" type="slidenum">
              <a:rPr lang="en-US" altLang="en-US" smtClean="0"/>
              <a:pPr>
                <a:defRPr/>
              </a:pPr>
              <a:t>16</a:t>
            </a:fld>
            <a:endParaRPr lang="en-US" altLang="en-US"/>
          </a:p>
        </p:txBody>
      </p:sp>
      <p:sp>
        <p:nvSpPr>
          <p:cNvPr id="4099" name="Rectangle 3"/>
          <p:cNvSpPr>
            <a:spLocks noGrp="1" noChangeArrowheads="1"/>
          </p:cNvSpPr>
          <p:nvPr>
            <p:ph idx="4294967295"/>
          </p:nvPr>
        </p:nvSpPr>
        <p:spPr>
          <a:xfrm>
            <a:off x="341746" y="1565275"/>
            <a:ext cx="7564438" cy="4943475"/>
          </a:xfrm>
        </p:spPr>
        <p:txBody>
          <a:bodyPr/>
          <a:lstStyle/>
          <a:p>
            <a:pPr>
              <a:buClr>
                <a:srgbClr val="FF0000"/>
              </a:buClr>
              <a:defRPr/>
            </a:pPr>
            <a:r>
              <a:rPr lang="en-US" sz="2000" dirty="0"/>
              <a:t>You may find your own project sponsor:</a:t>
            </a:r>
            <a:endParaRPr lang="en-US" sz="1800" dirty="0"/>
          </a:p>
          <a:p>
            <a:pPr lvl="1">
              <a:defRPr/>
            </a:pPr>
            <a:r>
              <a:rPr lang="en-US" sz="1800" dirty="0"/>
              <a:t>Continue a summer internship or co-op</a:t>
            </a:r>
          </a:p>
          <a:p>
            <a:pPr lvl="1">
              <a:defRPr/>
            </a:pPr>
            <a:r>
              <a:rPr lang="en-US" sz="1800" dirty="0"/>
              <a:t>Continue a project you worked on in a research lab</a:t>
            </a:r>
          </a:p>
          <a:p>
            <a:pPr lvl="2">
              <a:defRPr/>
            </a:pPr>
            <a:r>
              <a:rPr lang="en-US" sz="1600" dirty="0"/>
              <a:t>UMass Medical School, Tufts Veterinary School, company, etc.</a:t>
            </a:r>
          </a:p>
          <a:p>
            <a:pPr>
              <a:buClr>
                <a:srgbClr val="FF0000"/>
              </a:buClr>
              <a:defRPr/>
            </a:pPr>
            <a:r>
              <a:rPr lang="en-US" sz="2000" dirty="0"/>
              <a:t>To qualify:</a:t>
            </a:r>
          </a:p>
          <a:p>
            <a:pPr lvl="1">
              <a:defRPr/>
            </a:pPr>
            <a:r>
              <a:rPr lang="en-US" sz="1600" dirty="0"/>
              <a:t>MUST be approved by your sponsor</a:t>
            </a:r>
          </a:p>
          <a:p>
            <a:pPr lvl="1">
              <a:defRPr/>
            </a:pPr>
            <a:r>
              <a:rPr lang="en-US" sz="1600" dirty="0"/>
              <a:t>MUST be approved by the BME Department</a:t>
            </a:r>
          </a:p>
          <a:p>
            <a:pPr lvl="2">
              <a:defRPr/>
            </a:pPr>
            <a:r>
              <a:rPr lang="en-US" sz="1400" dirty="0"/>
              <a:t>Must have a BME advisor (BME faculty – primary or collaborative)</a:t>
            </a:r>
          </a:p>
          <a:p>
            <a:pPr lvl="1">
              <a:defRPr/>
            </a:pPr>
            <a:r>
              <a:rPr lang="en-US" sz="1600" dirty="0"/>
              <a:t>MUST be a BME/Engineering project (</a:t>
            </a:r>
            <a:r>
              <a:rPr lang="en-US" sz="1600" u="sng" dirty="0"/>
              <a:t>not</a:t>
            </a:r>
            <a:r>
              <a:rPr lang="en-US" sz="1600" dirty="0"/>
              <a:t> basic research)</a:t>
            </a:r>
          </a:p>
          <a:p>
            <a:pPr lvl="1">
              <a:defRPr/>
            </a:pPr>
            <a:r>
              <a:rPr lang="en-US" sz="1600" dirty="0"/>
              <a:t>MUST fulfill the Capstone Design requirements</a:t>
            </a:r>
          </a:p>
          <a:p>
            <a:pPr>
              <a:buClr>
                <a:srgbClr val="FF0000"/>
              </a:buClr>
              <a:defRPr/>
            </a:pPr>
            <a:r>
              <a:rPr lang="en-US" sz="2000" dirty="0"/>
              <a:t>Important notes:</a:t>
            </a:r>
          </a:p>
          <a:p>
            <a:pPr lvl="1">
              <a:defRPr/>
            </a:pPr>
            <a:r>
              <a:rPr lang="en-US" sz="1600" dirty="0"/>
              <a:t>WPI policy forbids students from receiving payment for working on MQPs for credit</a:t>
            </a:r>
          </a:p>
          <a:p>
            <a:pPr lvl="1">
              <a:defRPr/>
            </a:pPr>
            <a:r>
              <a:rPr lang="en-US" sz="1600" dirty="0"/>
              <a:t>MQP Registration form</a:t>
            </a:r>
            <a:r>
              <a:rPr lang="en-US" sz="1600" b="0" dirty="0"/>
              <a:t> </a:t>
            </a:r>
            <a:r>
              <a:rPr lang="en-US" sz="1600" dirty="0"/>
              <a:t>can be found on Registrar’s website</a:t>
            </a:r>
            <a:endParaRPr lang="en-US" sz="1600" i="1" dirty="0">
              <a:solidFill>
                <a:srgbClr val="FF0000"/>
              </a:solidFill>
            </a:endParaRPr>
          </a:p>
        </p:txBody>
      </p:sp>
    </p:spTree>
    <p:extLst>
      <p:ext uri="{BB962C8B-B14F-4D97-AF65-F5344CB8AC3E}">
        <p14:creationId xmlns:p14="http://schemas.microsoft.com/office/powerpoint/2010/main" val="1664222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altLang="en-US" dirty="0">
                <a:solidFill>
                  <a:schemeClr val="tx1"/>
                </a:solidFill>
              </a:rPr>
              <a:t>Graduate School Applications</a:t>
            </a:r>
          </a:p>
        </p:txBody>
      </p:sp>
      <p:sp>
        <p:nvSpPr>
          <p:cNvPr id="29701" name="Rectangle 3"/>
          <p:cNvSpPr>
            <a:spLocks noGrp="1" noChangeArrowheads="1"/>
          </p:cNvSpPr>
          <p:nvPr>
            <p:ph idx="1"/>
          </p:nvPr>
        </p:nvSpPr>
        <p:spPr/>
        <p:txBody>
          <a:bodyPr>
            <a:normAutofit fontScale="92500"/>
          </a:bodyPr>
          <a:lstStyle/>
          <a:p>
            <a:pPr eaLnBrk="1" hangingPunct="1">
              <a:buClr>
                <a:srgbClr val="FF0000"/>
              </a:buClr>
              <a:defRPr/>
            </a:pPr>
            <a:r>
              <a:rPr lang="en-US" altLang="en-US" sz="2000" dirty="0"/>
              <a:t>Begin in the Fall of your Senior Year</a:t>
            </a:r>
          </a:p>
          <a:p>
            <a:pPr lvl="1" eaLnBrk="1" hangingPunct="1">
              <a:defRPr/>
            </a:pPr>
            <a:r>
              <a:rPr lang="en-US" altLang="en-US" sz="1600" dirty="0"/>
              <a:t>GREs*, GPAs are VERY important for highly competitive programs!</a:t>
            </a:r>
          </a:p>
          <a:p>
            <a:pPr eaLnBrk="1" hangingPunct="1">
              <a:defRPr/>
            </a:pPr>
            <a:endParaRPr lang="en-US" altLang="en-US" sz="2000" dirty="0"/>
          </a:p>
          <a:p>
            <a:pPr eaLnBrk="1" hangingPunct="1">
              <a:buClr>
                <a:srgbClr val="FF0000"/>
              </a:buClr>
              <a:defRPr/>
            </a:pPr>
            <a:r>
              <a:rPr lang="en-US" altLang="en-US" sz="2000" dirty="0"/>
              <a:t>Personal Statements/Recommendation Letters</a:t>
            </a:r>
          </a:p>
          <a:p>
            <a:pPr lvl="1" eaLnBrk="1" hangingPunct="1">
              <a:defRPr/>
            </a:pPr>
            <a:r>
              <a:rPr lang="en-US" altLang="en-US" sz="1800" b="0" dirty="0"/>
              <a:t>See: </a:t>
            </a:r>
            <a:r>
              <a:rPr lang="en-US" altLang="en-US" sz="2000" b="0" i="1" dirty="0">
                <a:hlinkClick r:id="rId2"/>
              </a:rPr>
              <a:t>http://www.wpi.edu/Academics/FS/letters.html</a:t>
            </a:r>
            <a:endParaRPr lang="en-US" altLang="en-US" sz="2000" b="0" i="1" dirty="0"/>
          </a:p>
          <a:p>
            <a:pPr lvl="1" eaLnBrk="1" hangingPunct="1">
              <a:defRPr/>
            </a:pPr>
            <a:r>
              <a:rPr lang="en-US" altLang="en-US" sz="2000" b="0" dirty="0"/>
              <a:t>For letters, ask faculty that know you, served as project or research advisors, and/or you did well in their classes</a:t>
            </a:r>
            <a:endParaRPr lang="en-US" altLang="en-US" sz="2000" dirty="0"/>
          </a:p>
        </p:txBody>
      </p:sp>
      <p:sp>
        <p:nvSpPr>
          <p:cNvPr id="4" name="Slide Number Placeholder 3">
            <a:extLst>
              <a:ext uri="{FF2B5EF4-FFF2-40B4-BE49-F238E27FC236}">
                <a16:creationId xmlns:a16="http://schemas.microsoft.com/office/drawing/2014/main" id="{F19C8B80-496D-A374-4532-E9A972D23CA2}"/>
              </a:ext>
            </a:extLst>
          </p:cNvPr>
          <p:cNvSpPr>
            <a:spLocks noGrp="1"/>
          </p:cNvSpPr>
          <p:nvPr>
            <p:ph type="sldNum" sz="quarter" idx="12"/>
          </p:nvPr>
        </p:nvSpPr>
        <p:spPr/>
        <p:txBody>
          <a:bodyPr/>
          <a:lstStyle/>
          <a:p>
            <a:pPr>
              <a:defRPr/>
            </a:pPr>
            <a:fld id="{98427A6E-61ED-47EC-9152-2CDFC960BA46}" type="slidenum">
              <a:rPr lang="en-US" altLang="en-US" smtClean="0"/>
              <a:pPr>
                <a:defRPr/>
              </a:pPr>
              <a:t>17</a:t>
            </a:fld>
            <a:endParaRPr lang="en-US" altLang="en-US"/>
          </a:p>
        </p:txBody>
      </p:sp>
      <p:sp>
        <p:nvSpPr>
          <p:cNvPr id="2" name="TextBox 1"/>
          <p:cNvSpPr txBox="1"/>
          <p:nvPr/>
        </p:nvSpPr>
        <p:spPr>
          <a:xfrm>
            <a:off x="520700" y="5441950"/>
            <a:ext cx="8058150" cy="622300"/>
          </a:xfrm>
          <a:prstGeom prst="rect">
            <a:avLst/>
          </a:prstGeom>
          <a:noFill/>
        </p:spPr>
        <p:txBody>
          <a:bodyPr wrap="square" rtlCol="0">
            <a:noAutofit/>
          </a:bodyPr>
          <a:lstStyle/>
          <a:p>
            <a:r>
              <a:rPr lang="en-US" sz="1600" dirty="0"/>
              <a:t>*Due to COVID and equity concerns, many programs have made GREs optional. This increases the importance of your </a:t>
            </a:r>
            <a:r>
              <a:rPr lang="en-US" sz="1600" u="sng" dirty="0"/>
              <a:t>grades and letters of recommendation</a:t>
            </a:r>
            <a:r>
              <a:rPr lang="en-US" sz="1600" dirty="0"/>
              <a:t>.</a:t>
            </a:r>
          </a:p>
        </p:txBody>
      </p:sp>
    </p:spTree>
    <p:extLst>
      <p:ext uri="{BB962C8B-B14F-4D97-AF65-F5344CB8AC3E}">
        <p14:creationId xmlns:p14="http://schemas.microsoft.com/office/powerpoint/2010/main" val="4293211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pPr eaLnBrk="1" hangingPunct="1"/>
            <a:r>
              <a:rPr lang="en-US" altLang="en-US" sz="3200" dirty="0">
                <a:solidFill>
                  <a:schemeClr val="tx1"/>
                </a:solidFill>
              </a:rPr>
              <a:t>What can I do with a BS, MS, and PhD in BME?</a:t>
            </a:r>
          </a:p>
        </p:txBody>
      </p:sp>
      <p:sp>
        <p:nvSpPr>
          <p:cNvPr id="45061" name="Rectangle 3"/>
          <p:cNvSpPr>
            <a:spLocks noGrp="1" noChangeArrowheads="1"/>
          </p:cNvSpPr>
          <p:nvPr>
            <p:ph idx="1"/>
          </p:nvPr>
        </p:nvSpPr>
        <p:spPr/>
        <p:txBody>
          <a:bodyPr>
            <a:normAutofit lnSpcReduction="10000"/>
          </a:bodyPr>
          <a:lstStyle/>
          <a:p>
            <a:pPr eaLnBrk="1" hangingPunct="1">
              <a:lnSpc>
                <a:spcPct val="80000"/>
              </a:lnSpc>
            </a:pPr>
            <a:r>
              <a:rPr lang="en-US" altLang="en-US" sz="2400" dirty="0">
                <a:solidFill>
                  <a:srgbClr val="C00000"/>
                </a:solidFill>
              </a:rPr>
              <a:t>Undergraduate (BS) Degree</a:t>
            </a:r>
          </a:p>
          <a:p>
            <a:pPr lvl="1" eaLnBrk="1" hangingPunct="1">
              <a:lnSpc>
                <a:spcPct val="80000"/>
              </a:lnSpc>
            </a:pPr>
            <a:r>
              <a:rPr lang="en-US" altLang="en-US" sz="1800" b="0" dirty="0"/>
              <a:t>Device/Implant Design and Development Team</a:t>
            </a:r>
          </a:p>
          <a:p>
            <a:pPr lvl="1" eaLnBrk="1" hangingPunct="1">
              <a:lnSpc>
                <a:spcPct val="80000"/>
              </a:lnSpc>
            </a:pPr>
            <a:r>
              <a:rPr lang="en-US" altLang="en-US" sz="1800" b="0" dirty="0"/>
              <a:t>Biomaterials Selection/Feasibility Assessment</a:t>
            </a:r>
          </a:p>
          <a:p>
            <a:pPr lvl="1" eaLnBrk="1" hangingPunct="1">
              <a:lnSpc>
                <a:spcPct val="80000"/>
              </a:lnSpc>
            </a:pPr>
            <a:r>
              <a:rPr lang="en-US" altLang="en-US" sz="1800" b="0" dirty="0"/>
              <a:t>Clinical, User Interface</a:t>
            </a:r>
          </a:p>
          <a:p>
            <a:pPr lvl="1" eaLnBrk="1" hangingPunct="1">
              <a:lnSpc>
                <a:spcPct val="80000"/>
              </a:lnSpc>
            </a:pPr>
            <a:r>
              <a:rPr lang="en-US" altLang="en-US" sz="1800" b="0" dirty="0"/>
              <a:t>QA/QC/Regulatory/Sales</a:t>
            </a:r>
          </a:p>
          <a:p>
            <a:pPr lvl="1" eaLnBrk="1" hangingPunct="1">
              <a:lnSpc>
                <a:spcPct val="80000"/>
              </a:lnSpc>
            </a:pPr>
            <a:r>
              <a:rPr lang="en-US" altLang="en-US" sz="1800" b="0" dirty="0"/>
              <a:t>Laboratory work</a:t>
            </a:r>
          </a:p>
          <a:p>
            <a:pPr lvl="1" eaLnBrk="1" hangingPunct="1">
              <a:lnSpc>
                <a:spcPct val="80000"/>
              </a:lnSpc>
            </a:pPr>
            <a:endParaRPr lang="en-US" altLang="en-US" sz="1800" b="0" dirty="0"/>
          </a:p>
          <a:p>
            <a:pPr eaLnBrk="1" hangingPunct="1">
              <a:lnSpc>
                <a:spcPct val="80000"/>
              </a:lnSpc>
            </a:pPr>
            <a:r>
              <a:rPr lang="en-US" altLang="en-US" sz="2400" dirty="0">
                <a:solidFill>
                  <a:srgbClr val="C00000"/>
                </a:solidFill>
              </a:rPr>
              <a:t>Master (MS/ME) Degree</a:t>
            </a:r>
          </a:p>
          <a:p>
            <a:pPr lvl="1" eaLnBrk="1" hangingPunct="1">
              <a:lnSpc>
                <a:spcPct val="80000"/>
              </a:lnSpc>
            </a:pPr>
            <a:r>
              <a:rPr lang="en-US" altLang="en-US" sz="1800" b="0" dirty="0"/>
              <a:t>Team Leader/Program Manager</a:t>
            </a:r>
          </a:p>
          <a:p>
            <a:pPr lvl="1" eaLnBrk="1" hangingPunct="1">
              <a:lnSpc>
                <a:spcPct val="80000"/>
              </a:lnSpc>
            </a:pPr>
            <a:r>
              <a:rPr lang="en-US" altLang="en-US" sz="1800" b="0" dirty="0"/>
              <a:t>Research and Development</a:t>
            </a:r>
          </a:p>
          <a:p>
            <a:pPr lvl="1" eaLnBrk="1" hangingPunct="1">
              <a:lnSpc>
                <a:spcPct val="80000"/>
              </a:lnSpc>
            </a:pPr>
            <a:endParaRPr lang="en-US" altLang="en-US" sz="1800" b="0" dirty="0"/>
          </a:p>
          <a:p>
            <a:pPr eaLnBrk="1" hangingPunct="1">
              <a:lnSpc>
                <a:spcPct val="80000"/>
              </a:lnSpc>
            </a:pPr>
            <a:r>
              <a:rPr lang="en-US" altLang="en-US" sz="2400" dirty="0">
                <a:solidFill>
                  <a:srgbClr val="C00000"/>
                </a:solidFill>
              </a:rPr>
              <a:t>Doctoral (PhD) Degree</a:t>
            </a:r>
          </a:p>
          <a:p>
            <a:pPr lvl="1" eaLnBrk="1" hangingPunct="1">
              <a:lnSpc>
                <a:spcPct val="80000"/>
              </a:lnSpc>
            </a:pPr>
            <a:r>
              <a:rPr lang="en-US" altLang="en-US" sz="1800" b="0" dirty="0"/>
              <a:t>Director of Research and Development</a:t>
            </a:r>
          </a:p>
          <a:p>
            <a:pPr lvl="1" eaLnBrk="1" hangingPunct="1">
              <a:lnSpc>
                <a:spcPct val="80000"/>
              </a:lnSpc>
            </a:pPr>
            <a:r>
              <a:rPr lang="en-US" altLang="en-US" sz="1800" b="0" dirty="0"/>
              <a:t>Academic Research</a:t>
            </a:r>
          </a:p>
        </p:txBody>
      </p:sp>
      <p:sp>
        <p:nvSpPr>
          <p:cNvPr id="3" name="Slide Number Placeholder 2">
            <a:extLst>
              <a:ext uri="{FF2B5EF4-FFF2-40B4-BE49-F238E27FC236}">
                <a16:creationId xmlns:a16="http://schemas.microsoft.com/office/drawing/2014/main" id="{14E0529E-463E-36D6-7D04-D4F9CCFA1EE9}"/>
              </a:ext>
            </a:extLst>
          </p:cNvPr>
          <p:cNvSpPr>
            <a:spLocks noGrp="1"/>
          </p:cNvSpPr>
          <p:nvPr>
            <p:ph type="sldNum" sz="quarter" idx="12"/>
          </p:nvPr>
        </p:nvSpPr>
        <p:spPr/>
        <p:txBody>
          <a:bodyPr/>
          <a:lstStyle/>
          <a:p>
            <a:pPr>
              <a:defRPr/>
            </a:pPr>
            <a:fld id="{98427A6E-61ED-47EC-9152-2CDFC960BA46}" type="slidenum">
              <a:rPr lang="en-US" altLang="en-US" smtClean="0"/>
              <a:pPr>
                <a:defRPr/>
              </a:pPr>
              <a:t>18</a:t>
            </a:fld>
            <a:endParaRPr lang="en-US" altLang="en-US"/>
          </a:p>
        </p:txBody>
      </p:sp>
    </p:spTree>
    <p:extLst>
      <p:ext uri="{BB962C8B-B14F-4D97-AF65-F5344CB8AC3E}">
        <p14:creationId xmlns:p14="http://schemas.microsoft.com/office/powerpoint/2010/main" val="247147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p:txBody>
          <a:bodyPr/>
          <a:lstStyle/>
          <a:p>
            <a:pPr eaLnBrk="1" hangingPunct="1"/>
            <a:r>
              <a:rPr lang="en-US" altLang="en-US" sz="3200" dirty="0">
                <a:solidFill>
                  <a:schemeClr val="tx1"/>
                </a:solidFill>
              </a:rPr>
              <a:t>What is the difference between a M.S. and M.E. degrees? </a:t>
            </a:r>
          </a:p>
        </p:txBody>
      </p:sp>
      <p:sp>
        <p:nvSpPr>
          <p:cNvPr id="46085" name="Rectangle 3"/>
          <p:cNvSpPr>
            <a:spLocks noGrp="1" noChangeArrowheads="1"/>
          </p:cNvSpPr>
          <p:nvPr>
            <p:ph idx="1"/>
          </p:nvPr>
        </p:nvSpPr>
        <p:spPr/>
        <p:txBody>
          <a:bodyPr>
            <a:normAutofit fontScale="92500" lnSpcReduction="10000"/>
          </a:bodyPr>
          <a:lstStyle/>
          <a:p>
            <a:pPr>
              <a:buClr>
                <a:srgbClr val="FF0000"/>
              </a:buClr>
            </a:pPr>
            <a:r>
              <a:rPr lang="en-US" altLang="en-US" sz="2000" b="0" dirty="0"/>
              <a:t>The following information pertains only to the WPI BME Graduate Program!</a:t>
            </a:r>
          </a:p>
          <a:p>
            <a:pPr lvl="1">
              <a:buClr>
                <a:srgbClr val="FF0000"/>
              </a:buClr>
            </a:pPr>
            <a:r>
              <a:rPr lang="en-US" altLang="en-US" sz="1600" b="0" dirty="0"/>
              <a:t>Graduate programs at other institutions may have different application and admissions criteria!</a:t>
            </a:r>
          </a:p>
          <a:p>
            <a:pPr eaLnBrk="1" hangingPunct="1">
              <a:buClr>
                <a:srgbClr val="FF0000"/>
              </a:buClr>
            </a:pPr>
            <a:r>
              <a:rPr lang="en-US" altLang="en-US" sz="2000" dirty="0"/>
              <a:t>MS requires a thesis or project </a:t>
            </a:r>
          </a:p>
          <a:p>
            <a:pPr lvl="1">
              <a:buClr>
                <a:srgbClr val="FF0000"/>
              </a:buClr>
            </a:pPr>
            <a:r>
              <a:rPr lang="en-US" altLang="en-US" sz="1600" dirty="0"/>
              <a:t>Generally considered more scholarly and hands-on than the ME degree. </a:t>
            </a:r>
          </a:p>
          <a:p>
            <a:pPr eaLnBrk="1" hangingPunct="1"/>
            <a:endParaRPr lang="en-US" altLang="en-US" sz="2000" dirty="0"/>
          </a:p>
          <a:p>
            <a:pPr eaLnBrk="1" hangingPunct="1">
              <a:buClr>
                <a:srgbClr val="FF0000"/>
              </a:buClr>
            </a:pPr>
            <a:r>
              <a:rPr lang="en-US" altLang="en-US" sz="2000" dirty="0"/>
              <a:t>The MEng does not require a thesis, but requires additional coursework </a:t>
            </a:r>
          </a:p>
          <a:p>
            <a:pPr lvl="1">
              <a:buClr>
                <a:srgbClr val="FF0000"/>
              </a:buClr>
            </a:pPr>
            <a:r>
              <a:rPr lang="en-US" altLang="en-US" sz="1600" dirty="0"/>
              <a:t>Generally viewed as a good technical degree</a:t>
            </a:r>
          </a:p>
          <a:p>
            <a:pPr eaLnBrk="1" hangingPunct="1"/>
            <a:endParaRPr lang="en-US" altLang="en-US" sz="2000" dirty="0"/>
          </a:p>
          <a:p>
            <a:pPr eaLnBrk="1" hangingPunct="1">
              <a:lnSpc>
                <a:spcPct val="90000"/>
              </a:lnSpc>
              <a:buClr>
                <a:srgbClr val="FF0000"/>
              </a:buClr>
            </a:pPr>
            <a:r>
              <a:rPr lang="en-US" altLang="en-US" sz="2000" dirty="0"/>
              <a:t>Additional information about BS/MS</a:t>
            </a:r>
          </a:p>
          <a:p>
            <a:pPr lvl="1" eaLnBrk="1" hangingPunct="1"/>
            <a:r>
              <a:rPr lang="en-US" altLang="en-US" sz="1600" b="0" i="1" dirty="0">
                <a:hlinkClick r:id="rId3">
                  <a:extLst>
                    <a:ext uri="{A12FA001-AC4F-418D-AE19-62706E023703}">
                      <ahyp:hlinkClr xmlns:ahyp="http://schemas.microsoft.com/office/drawing/2018/hyperlinkcolor" val="tx"/>
                    </a:ext>
                  </a:extLst>
                </a:hlinkClick>
              </a:rPr>
              <a:t>https://wp.wpi.edu/bme/grad/</a:t>
            </a:r>
            <a:endParaRPr lang="en-US" altLang="en-US" sz="2000" dirty="0"/>
          </a:p>
        </p:txBody>
      </p:sp>
      <p:sp>
        <p:nvSpPr>
          <p:cNvPr id="3" name="Slide Number Placeholder 2">
            <a:extLst>
              <a:ext uri="{FF2B5EF4-FFF2-40B4-BE49-F238E27FC236}">
                <a16:creationId xmlns:a16="http://schemas.microsoft.com/office/drawing/2014/main" id="{9B18149B-5B07-B27D-E979-F418161664D5}"/>
              </a:ext>
            </a:extLst>
          </p:cNvPr>
          <p:cNvSpPr>
            <a:spLocks noGrp="1"/>
          </p:cNvSpPr>
          <p:nvPr>
            <p:ph type="sldNum" sz="quarter" idx="12"/>
          </p:nvPr>
        </p:nvSpPr>
        <p:spPr/>
        <p:txBody>
          <a:bodyPr/>
          <a:lstStyle/>
          <a:p>
            <a:pPr>
              <a:defRPr/>
            </a:pPr>
            <a:fld id="{98427A6E-61ED-47EC-9152-2CDFC960BA46}" type="slidenum">
              <a:rPr lang="en-US" altLang="en-US" smtClean="0">
                <a:solidFill>
                  <a:schemeClr val="tx1"/>
                </a:solidFill>
              </a:rPr>
              <a:pPr>
                <a:defRPr/>
              </a:pPr>
              <a:t>19</a:t>
            </a:fld>
            <a:endParaRPr lang="en-US" altLang="en-US">
              <a:solidFill>
                <a:schemeClr val="tx1"/>
              </a:solidFill>
            </a:endParaRPr>
          </a:p>
        </p:txBody>
      </p:sp>
    </p:spTree>
    <p:extLst>
      <p:ext uri="{BB962C8B-B14F-4D97-AF65-F5344CB8AC3E}">
        <p14:creationId xmlns:p14="http://schemas.microsoft.com/office/powerpoint/2010/main" val="885114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C5C761F3-9799-D004-137A-A4A617740474}"/>
              </a:ext>
            </a:extLst>
          </p:cNvPr>
          <p:cNvSpPr txBox="1">
            <a:spLocks noChangeArrowheads="1"/>
          </p:cNvSpPr>
          <p:nvPr/>
        </p:nvSpPr>
        <p:spPr>
          <a:xfrm>
            <a:off x="398463" y="2640013"/>
            <a:ext cx="8367712" cy="22447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b="1" kern="1200">
                <a:solidFill>
                  <a:schemeClr val="bg1"/>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4800" dirty="0">
                <a:solidFill>
                  <a:schemeClr val="bg1">
                    <a:lumMod val="85000"/>
                  </a:schemeClr>
                </a:solidFill>
              </a:rPr>
              <a:t>Preparation for your Senior Year (and Beyond) in BME</a:t>
            </a:r>
          </a:p>
        </p:txBody>
      </p:sp>
      <p:sp>
        <p:nvSpPr>
          <p:cNvPr id="9" name="Text Box 6">
            <a:extLst>
              <a:ext uri="{FF2B5EF4-FFF2-40B4-BE49-F238E27FC236}">
                <a16:creationId xmlns:a16="http://schemas.microsoft.com/office/drawing/2014/main" id="{9AFFB9FB-00DA-4B3D-73F8-BE4C5FEFFF26}"/>
              </a:ext>
            </a:extLst>
          </p:cNvPr>
          <p:cNvSpPr txBox="1">
            <a:spLocks noChangeArrowheads="1"/>
          </p:cNvSpPr>
          <p:nvPr/>
        </p:nvSpPr>
        <p:spPr bwMode="auto">
          <a:xfrm>
            <a:off x="125413" y="5689600"/>
            <a:ext cx="5684259" cy="107721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3200" b="1" dirty="0">
                <a:solidFill>
                  <a:schemeClr val="bg1">
                    <a:lumMod val="75000"/>
                  </a:schemeClr>
                </a:solidFill>
                <a:cs typeface="+mn-cs"/>
              </a:rPr>
              <a:t>Profs. Jeannine M. Coburn</a:t>
            </a:r>
          </a:p>
          <a:p>
            <a:pPr eaLnBrk="1" hangingPunct="1">
              <a:defRPr/>
            </a:pPr>
            <a:r>
              <a:rPr lang="en-US" sz="3200" b="1" dirty="0">
                <a:solidFill>
                  <a:schemeClr val="bg1">
                    <a:lumMod val="75000"/>
                  </a:schemeClr>
                </a:solidFill>
                <a:cs typeface="+mn-cs"/>
              </a:rPr>
              <a:t>	   Solomon Mensah</a:t>
            </a:r>
          </a:p>
        </p:txBody>
      </p:sp>
    </p:spTree>
    <p:extLst>
      <p:ext uri="{BB962C8B-B14F-4D97-AF65-F5344CB8AC3E}">
        <p14:creationId xmlns:p14="http://schemas.microsoft.com/office/powerpoint/2010/main" val="1632079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Helvetica" pitchFamily="34" charset="0"/>
              </a:rPr>
              <a:t>BME Graduate Degree Programs</a:t>
            </a:r>
            <a:endParaRPr lang="en-US" u="sng" dirty="0">
              <a:solidFill>
                <a:schemeClr val="tx1"/>
              </a:solidFill>
              <a:latin typeface="Helvetica" pitchFamily="34" charset="0"/>
            </a:endParaRPr>
          </a:p>
        </p:txBody>
      </p:sp>
      <p:sp>
        <p:nvSpPr>
          <p:cNvPr id="3" name="Content Placeholder 2"/>
          <p:cNvSpPr>
            <a:spLocks noGrp="1"/>
          </p:cNvSpPr>
          <p:nvPr>
            <p:ph idx="1"/>
          </p:nvPr>
        </p:nvSpPr>
        <p:spPr/>
        <p:txBody>
          <a:bodyPr>
            <a:normAutofit/>
          </a:bodyPr>
          <a:lstStyle/>
          <a:p>
            <a:r>
              <a:rPr lang="en-US" dirty="0">
                <a:solidFill>
                  <a:srgbClr val="C00000"/>
                </a:solidFill>
              </a:rPr>
              <a:t>Master of Science (MS) </a:t>
            </a:r>
            <a:r>
              <a:rPr lang="en-US" dirty="0"/>
              <a:t>– Thesis OR Project!</a:t>
            </a:r>
          </a:p>
          <a:p>
            <a:pPr lvl="1"/>
            <a:r>
              <a:rPr lang="en-US" dirty="0"/>
              <a:t>30 credits total</a:t>
            </a:r>
          </a:p>
          <a:p>
            <a:pPr lvl="1"/>
            <a:r>
              <a:rPr lang="en-US" dirty="0"/>
              <a:t>~ 1-2+ years beyond BS degree</a:t>
            </a:r>
          </a:p>
          <a:p>
            <a:r>
              <a:rPr lang="en-US" dirty="0">
                <a:solidFill>
                  <a:srgbClr val="C00000"/>
                </a:solidFill>
              </a:rPr>
              <a:t>Master of Engineering (ME)</a:t>
            </a:r>
          </a:p>
          <a:p>
            <a:pPr lvl="1">
              <a:buFontTx/>
              <a:buChar char="-"/>
            </a:pPr>
            <a:r>
              <a:rPr lang="en-US" dirty="0"/>
              <a:t>33 credits total</a:t>
            </a:r>
          </a:p>
          <a:p>
            <a:pPr lvl="1">
              <a:buFontTx/>
              <a:buChar char="-"/>
            </a:pPr>
            <a:r>
              <a:rPr lang="en-US" dirty="0"/>
              <a:t>Usually, 1 year beyond BS degree</a:t>
            </a:r>
          </a:p>
          <a:p>
            <a:r>
              <a:rPr lang="en-US" dirty="0">
                <a:solidFill>
                  <a:srgbClr val="C00000"/>
                </a:solidFill>
              </a:rPr>
              <a:t>Ph.D.</a:t>
            </a:r>
          </a:p>
          <a:p>
            <a:pPr lvl="1"/>
            <a:r>
              <a:rPr lang="en-US" dirty="0"/>
              <a:t>90 credits, 5+ years beyond BS degree</a:t>
            </a:r>
          </a:p>
          <a:p>
            <a:pPr lvl="1"/>
            <a:r>
              <a:rPr lang="en-US" i="1" dirty="0"/>
              <a:t>Uncommon to admit WPI students, but we do sometimes </a:t>
            </a:r>
          </a:p>
          <a:p>
            <a:pPr lvl="2"/>
            <a:r>
              <a:rPr lang="en-US" dirty="0"/>
              <a:t>Student / advisor agreement AND student meets admission criteria</a:t>
            </a:r>
          </a:p>
          <a:p>
            <a:pPr marL="457200" lvl="1" indent="0">
              <a:buNone/>
            </a:pPr>
            <a:endParaRPr lang="en-US" sz="1800" dirty="0"/>
          </a:p>
          <a:p>
            <a:endParaRPr lang="en-US" sz="2000" dirty="0"/>
          </a:p>
        </p:txBody>
      </p:sp>
      <p:sp>
        <p:nvSpPr>
          <p:cNvPr id="6" name="Slide Number Placeholder 5">
            <a:extLst>
              <a:ext uri="{FF2B5EF4-FFF2-40B4-BE49-F238E27FC236}">
                <a16:creationId xmlns:a16="http://schemas.microsoft.com/office/drawing/2014/main" id="{66B130A7-FDD2-723D-4720-FED8C4A8B18F}"/>
              </a:ext>
            </a:extLst>
          </p:cNvPr>
          <p:cNvSpPr>
            <a:spLocks noGrp="1"/>
          </p:cNvSpPr>
          <p:nvPr>
            <p:ph type="sldNum" sz="quarter" idx="12"/>
          </p:nvPr>
        </p:nvSpPr>
        <p:spPr/>
        <p:txBody>
          <a:bodyPr/>
          <a:lstStyle/>
          <a:p>
            <a:pPr>
              <a:defRPr/>
            </a:pPr>
            <a:fld id="{98427A6E-61ED-47EC-9152-2CDFC960BA46}" type="slidenum">
              <a:rPr lang="en-US" altLang="en-US" smtClean="0"/>
              <a:pPr>
                <a:defRPr/>
              </a:pPr>
              <a:t>20</a:t>
            </a:fld>
            <a:endParaRPr lang="en-US" altLang="en-US"/>
          </a:p>
        </p:txBody>
      </p:sp>
      <p:cxnSp>
        <p:nvCxnSpPr>
          <p:cNvPr id="8" name="Straight Connector 7"/>
          <p:cNvCxnSpPr/>
          <p:nvPr/>
        </p:nvCxnSpPr>
        <p:spPr>
          <a:xfrm>
            <a:off x="491706" y="1295400"/>
            <a:ext cx="822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0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628073" y="171450"/>
            <a:ext cx="8274627" cy="909205"/>
          </a:xfrm>
        </p:spPr>
        <p:txBody>
          <a:bodyPr/>
          <a:lstStyle/>
          <a:p>
            <a:r>
              <a:rPr lang="en-US" altLang="en-US" sz="2400" dirty="0">
                <a:solidFill>
                  <a:schemeClr val="tx1"/>
                </a:solidFill>
              </a:rPr>
              <a:t>What to do before meeting with my academic advisor to get the most out of your meeting? </a:t>
            </a:r>
          </a:p>
        </p:txBody>
      </p:sp>
      <p:sp>
        <p:nvSpPr>
          <p:cNvPr id="7" name="Rectangle 3"/>
          <p:cNvSpPr txBox="1">
            <a:spLocks noChangeArrowheads="1"/>
          </p:cNvSpPr>
          <p:nvPr/>
        </p:nvSpPr>
        <p:spPr bwMode="auto">
          <a:xfrm>
            <a:off x="735445" y="1679575"/>
            <a:ext cx="7829550" cy="3959225"/>
          </a:xfrm>
          <a:prstGeom prst="rect">
            <a:avLst/>
          </a:prstGeom>
          <a:noFill/>
          <a:ln w="9525">
            <a:noFill/>
            <a:miter lim="800000"/>
            <a:headEnd/>
            <a:tailEnd/>
          </a:ln>
        </p:spPr>
        <p:txBody>
          <a:bodyPr/>
          <a:lstStyle/>
          <a:p>
            <a:pPr marL="342900" indent="-342900" eaLnBrk="1" hangingPunct="1">
              <a:spcBef>
                <a:spcPct val="20000"/>
              </a:spcBef>
              <a:spcAft>
                <a:spcPts val="600"/>
              </a:spcAft>
              <a:buClr>
                <a:srgbClr val="FF0000"/>
              </a:buClr>
              <a:buFontTx/>
              <a:buChar char="•"/>
              <a:defRPr/>
            </a:pPr>
            <a:r>
              <a:rPr lang="en-US" sz="2000" dirty="0">
                <a:latin typeface="Arial"/>
                <a:cs typeface="Arial" charset="0"/>
              </a:rPr>
              <a:t>Remember to </a:t>
            </a:r>
            <a:r>
              <a:rPr lang="en-US" sz="2000" u="sng" dirty="0">
                <a:latin typeface="Arial"/>
                <a:cs typeface="Arial" charset="0"/>
              </a:rPr>
              <a:t>sign-up</a:t>
            </a:r>
            <a:r>
              <a:rPr lang="en-US" sz="2000" dirty="0">
                <a:latin typeface="Arial"/>
                <a:cs typeface="Arial" charset="0"/>
              </a:rPr>
              <a:t> in advance to meet with your academic advisor</a:t>
            </a:r>
          </a:p>
          <a:p>
            <a:pPr marL="342900" indent="-342900" eaLnBrk="1" hangingPunct="1">
              <a:spcBef>
                <a:spcPct val="20000"/>
              </a:spcBef>
              <a:spcAft>
                <a:spcPts val="600"/>
              </a:spcAft>
              <a:buClr>
                <a:srgbClr val="FF0000"/>
              </a:buClr>
              <a:buFontTx/>
              <a:buChar char="•"/>
              <a:defRPr/>
            </a:pPr>
            <a:r>
              <a:rPr lang="en-US" sz="2000" kern="0" dirty="0">
                <a:latin typeface="Arial"/>
                <a:cs typeface="Arial" charset="0"/>
              </a:rPr>
              <a:t>Prepare questions you have about summer jobs, internships, career planning, etc.</a:t>
            </a:r>
          </a:p>
          <a:p>
            <a:pPr marL="342900" indent="-342900" eaLnBrk="1" hangingPunct="1">
              <a:spcBef>
                <a:spcPct val="20000"/>
              </a:spcBef>
              <a:spcAft>
                <a:spcPts val="600"/>
              </a:spcAft>
              <a:buClr>
                <a:srgbClr val="FF0000"/>
              </a:buClr>
              <a:buFontTx/>
              <a:buChar char="•"/>
              <a:defRPr/>
            </a:pPr>
            <a:r>
              <a:rPr lang="en-US" sz="2000" kern="0" dirty="0">
                <a:latin typeface="Arial"/>
                <a:cs typeface="Arial" charset="0"/>
              </a:rPr>
              <a:t>Prepare questions you have about the BME distribution requirements</a:t>
            </a:r>
          </a:p>
          <a:p>
            <a:pPr marL="342900" indent="-342900" eaLnBrk="1" hangingPunct="1">
              <a:spcBef>
                <a:spcPct val="20000"/>
              </a:spcBef>
              <a:spcAft>
                <a:spcPts val="600"/>
              </a:spcAft>
              <a:buClr>
                <a:srgbClr val="FF0000"/>
              </a:buClr>
              <a:buFontTx/>
              <a:buChar char="•"/>
              <a:defRPr/>
            </a:pPr>
            <a:r>
              <a:rPr lang="en-US" sz="2000" kern="0" dirty="0">
                <a:latin typeface="Arial"/>
                <a:cs typeface="Arial" charset="0"/>
              </a:rPr>
              <a:t>Your academic advisor should </a:t>
            </a:r>
            <a:r>
              <a:rPr lang="en-US" sz="2000" u="sng" kern="0" dirty="0">
                <a:latin typeface="Arial"/>
                <a:cs typeface="Arial" charset="0"/>
              </a:rPr>
              <a:t>NOT</a:t>
            </a:r>
            <a:r>
              <a:rPr lang="en-US" sz="2000" kern="0" dirty="0">
                <a:latin typeface="Arial"/>
                <a:cs typeface="Arial" charset="0"/>
              </a:rPr>
              <a:t> choose your courses or tracks, but to review your choices how you plan to meet the BME degree requirements!</a:t>
            </a:r>
          </a:p>
          <a:p>
            <a:pPr marL="342900" indent="-342900" eaLnBrk="1" hangingPunct="1">
              <a:spcBef>
                <a:spcPct val="20000"/>
              </a:spcBef>
              <a:spcAft>
                <a:spcPts val="600"/>
              </a:spcAft>
              <a:buClr>
                <a:srgbClr val="FF0000"/>
              </a:buClr>
              <a:buFontTx/>
              <a:buChar char="•"/>
              <a:defRPr/>
            </a:pPr>
            <a:r>
              <a:rPr lang="en-US" sz="2000" kern="0" dirty="0">
                <a:latin typeface="Arial"/>
                <a:cs typeface="Arial" charset="0"/>
              </a:rPr>
              <a:t>All BME students are STRONGLY encouraged to focus on </a:t>
            </a:r>
            <a:r>
              <a:rPr lang="en-US" sz="2000" u="sng" kern="0" dirty="0">
                <a:latin typeface="Arial"/>
                <a:cs typeface="Arial" charset="0"/>
              </a:rPr>
              <a:t>one</a:t>
            </a:r>
            <a:r>
              <a:rPr lang="en-US" sz="2000" kern="0" dirty="0">
                <a:latin typeface="Arial"/>
                <a:cs typeface="Arial" charset="0"/>
              </a:rPr>
              <a:t> specialization area in BME; Students should select courses in their chosen track! </a:t>
            </a:r>
          </a:p>
        </p:txBody>
      </p:sp>
      <p:sp>
        <p:nvSpPr>
          <p:cNvPr id="3" name="Slide Number Placeholder 2">
            <a:extLst>
              <a:ext uri="{FF2B5EF4-FFF2-40B4-BE49-F238E27FC236}">
                <a16:creationId xmlns:a16="http://schemas.microsoft.com/office/drawing/2014/main" id="{3DC40979-4566-A646-E17A-C72D5D324831}"/>
              </a:ext>
            </a:extLst>
          </p:cNvPr>
          <p:cNvSpPr>
            <a:spLocks noGrp="1"/>
          </p:cNvSpPr>
          <p:nvPr>
            <p:ph type="sldNum" sz="quarter" idx="12"/>
          </p:nvPr>
        </p:nvSpPr>
        <p:spPr/>
        <p:txBody>
          <a:bodyPr/>
          <a:lstStyle/>
          <a:p>
            <a:pPr>
              <a:defRPr/>
            </a:pPr>
            <a:fld id="{98427A6E-61ED-47EC-9152-2CDFC960BA46}" type="slidenum">
              <a:rPr lang="en-US" altLang="en-US" smtClean="0"/>
              <a:pPr>
                <a:defRPr/>
              </a:pPr>
              <a:t>21</a:t>
            </a:fld>
            <a:endParaRPr lang="en-US" altLang="en-US"/>
          </a:p>
        </p:txBody>
      </p:sp>
    </p:spTree>
    <p:extLst>
      <p:ext uri="{BB962C8B-B14F-4D97-AF65-F5344CB8AC3E}">
        <p14:creationId xmlns:p14="http://schemas.microsoft.com/office/powerpoint/2010/main" val="394181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02D42E3-FAEB-86DE-1B6B-F75A8408286F}"/>
              </a:ext>
            </a:extLst>
          </p:cNvPr>
          <p:cNvSpPr>
            <a:spLocks noGrp="1"/>
          </p:cNvSpPr>
          <p:nvPr>
            <p:ph type="title"/>
          </p:nvPr>
        </p:nvSpPr>
        <p:spPr/>
        <p:txBody>
          <a:bodyPr/>
          <a:lstStyle/>
          <a:p>
            <a:pPr eaLnBrk="1" hangingPunct="1"/>
            <a:r>
              <a:rPr lang="en-US" altLang="en-US"/>
              <a:t>How can I improve my job prospects and marketability? </a:t>
            </a:r>
          </a:p>
        </p:txBody>
      </p:sp>
      <p:sp>
        <p:nvSpPr>
          <p:cNvPr id="35843" name="Rectangle 3">
            <a:extLst>
              <a:ext uri="{FF2B5EF4-FFF2-40B4-BE49-F238E27FC236}">
                <a16:creationId xmlns:a16="http://schemas.microsoft.com/office/drawing/2014/main" id="{A1BB8A8E-3FEA-51CD-015F-2B1B48CD263A}"/>
              </a:ext>
            </a:extLst>
          </p:cNvPr>
          <p:cNvSpPr>
            <a:spLocks noGrp="1"/>
          </p:cNvSpPr>
          <p:nvPr>
            <p:ph idx="1"/>
          </p:nvPr>
        </p:nvSpPr>
        <p:spPr>
          <a:xfrm>
            <a:off x="457200" y="1524000"/>
            <a:ext cx="8229600" cy="5048250"/>
          </a:xfrm>
        </p:spPr>
        <p:txBody>
          <a:bodyPr/>
          <a:lstStyle/>
          <a:p>
            <a:pPr eaLnBrk="1" hangingPunct="1">
              <a:lnSpc>
                <a:spcPct val="90000"/>
              </a:lnSpc>
            </a:pPr>
            <a:r>
              <a:rPr lang="en-US" altLang="en-US" dirty="0"/>
              <a:t>Do professional/community service </a:t>
            </a:r>
          </a:p>
          <a:p>
            <a:pPr eaLnBrk="1" hangingPunct="1">
              <a:lnSpc>
                <a:spcPct val="90000"/>
              </a:lnSpc>
            </a:pPr>
            <a:endParaRPr lang="en-US" altLang="en-US" dirty="0"/>
          </a:p>
          <a:p>
            <a:pPr eaLnBrk="1" hangingPunct="1">
              <a:lnSpc>
                <a:spcPct val="90000"/>
              </a:lnSpc>
            </a:pPr>
            <a:r>
              <a:rPr lang="en-US" altLang="en-US" dirty="0"/>
              <a:t>Get a career-oriented job (internship or co-op) </a:t>
            </a:r>
          </a:p>
          <a:p>
            <a:pPr lvl="1" eaLnBrk="1" hangingPunct="1">
              <a:lnSpc>
                <a:spcPct val="90000"/>
              </a:lnSpc>
            </a:pPr>
            <a:r>
              <a:rPr lang="en-US" altLang="en-US" dirty="0"/>
              <a:t>Use WPI </a:t>
            </a:r>
            <a:r>
              <a:rPr lang="en-US" altLang="en-US" dirty="0" err="1"/>
              <a:t>HandShake</a:t>
            </a:r>
            <a:r>
              <a:rPr lang="en-US" altLang="en-US" dirty="0"/>
              <a:t> to find job opportunities</a:t>
            </a:r>
          </a:p>
          <a:p>
            <a:pPr eaLnBrk="1" hangingPunct="1">
              <a:lnSpc>
                <a:spcPct val="90000"/>
              </a:lnSpc>
            </a:pPr>
            <a:endParaRPr lang="en-US" altLang="en-US" dirty="0"/>
          </a:p>
          <a:p>
            <a:pPr eaLnBrk="1" hangingPunct="1">
              <a:lnSpc>
                <a:spcPct val="90000"/>
              </a:lnSpc>
            </a:pPr>
            <a:r>
              <a:rPr lang="en-US" altLang="en-US" dirty="0"/>
              <a:t>Work in a lab on campus, at UMMS, or at another university</a:t>
            </a:r>
          </a:p>
          <a:p>
            <a:pPr lvl="1" eaLnBrk="1" hangingPunct="1">
              <a:lnSpc>
                <a:spcPct val="90000"/>
              </a:lnSpc>
            </a:pPr>
            <a:r>
              <a:rPr lang="en-US" altLang="en-US" dirty="0"/>
              <a:t>NSF REU opportunities</a:t>
            </a:r>
          </a:p>
          <a:p>
            <a:pPr eaLnBrk="1" hangingPunct="1">
              <a:lnSpc>
                <a:spcPct val="90000"/>
              </a:lnSpc>
            </a:pPr>
            <a:endParaRPr lang="en-US" altLang="en-US" dirty="0"/>
          </a:p>
          <a:p>
            <a:pPr eaLnBrk="1" hangingPunct="1">
              <a:lnSpc>
                <a:spcPct val="90000"/>
              </a:lnSpc>
            </a:pPr>
            <a:r>
              <a:rPr lang="en-US" altLang="en-US" dirty="0"/>
              <a:t>Get skills (</a:t>
            </a:r>
            <a:r>
              <a:rPr lang="en-US" altLang="en-US" u="sng" dirty="0"/>
              <a:t>CAD</a:t>
            </a:r>
            <a:r>
              <a:rPr lang="en-US" altLang="en-US" dirty="0"/>
              <a:t>, </a:t>
            </a:r>
            <a:r>
              <a:rPr lang="en-US" altLang="en-US" u="sng" dirty="0"/>
              <a:t>MATLAB</a:t>
            </a:r>
            <a:r>
              <a:rPr lang="en-US" altLang="en-US" dirty="0"/>
              <a:t>, </a:t>
            </a:r>
            <a:r>
              <a:rPr lang="en-US" altLang="en-US" dirty="0" err="1"/>
              <a:t>SimuLink</a:t>
            </a:r>
            <a:r>
              <a:rPr lang="en-US" altLang="en-US" dirty="0"/>
              <a:t>, </a:t>
            </a:r>
            <a:r>
              <a:rPr lang="en-US" altLang="en-US" dirty="0" err="1"/>
              <a:t>Labview</a:t>
            </a:r>
            <a:r>
              <a:rPr lang="en-US" altLang="en-US" dirty="0"/>
              <a:t>, etc.)</a:t>
            </a:r>
          </a:p>
        </p:txBody>
      </p:sp>
      <p:sp>
        <p:nvSpPr>
          <p:cNvPr id="2" name="Slide Number Placeholder 1">
            <a:extLst>
              <a:ext uri="{FF2B5EF4-FFF2-40B4-BE49-F238E27FC236}">
                <a16:creationId xmlns:a16="http://schemas.microsoft.com/office/drawing/2014/main" id="{E45B4A10-BAE7-B94F-7D14-AEBF52FC72E4}"/>
              </a:ext>
            </a:extLst>
          </p:cNvPr>
          <p:cNvSpPr>
            <a:spLocks noGrp="1"/>
          </p:cNvSpPr>
          <p:nvPr>
            <p:ph type="sldNum" sz="quarter" idx="12"/>
          </p:nvPr>
        </p:nvSpPr>
        <p:spPr/>
        <p:txBody>
          <a:bodyPr/>
          <a:lstStyle/>
          <a:p>
            <a:pPr>
              <a:defRPr/>
            </a:pPr>
            <a:fld id="{98427A6E-61ED-47EC-9152-2CDFC960BA46}" type="slidenum">
              <a:rPr lang="en-US" altLang="en-US" smtClean="0"/>
              <a:pPr>
                <a:defRPr/>
              </a:pPr>
              <a:t>22</a:t>
            </a:fld>
            <a:endParaRPr lang="en-US" altLang="en-US"/>
          </a:p>
        </p:txBody>
      </p:sp>
    </p:spTree>
    <p:extLst>
      <p:ext uri="{BB962C8B-B14F-4D97-AF65-F5344CB8AC3E}">
        <p14:creationId xmlns:p14="http://schemas.microsoft.com/office/powerpoint/2010/main" val="371077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A71538F-7142-EDBB-6072-98DE34303E18}"/>
              </a:ext>
            </a:extLst>
          </p:cNvPr>
          <p:cNvSpPr>
            <a:spLocks noGrp="1"/>
          </p:cNvSpPr>
          <p:nvPr>
            <p:ph type="title"/>
          </p:nvPr>
        </p:nvSpPr>
        <p:spPr/>
        <p:txBody>
          <a:bodyPr/>
          <a:lstStyle/>
          <a:p>
            <a:pPr eaLnBrk="1" hangingPunct="1"/>
            <a:r>
              <a:rPr lang="en-US" altLang="en-US" dirty="0">
                <a:solidFill>
                  <a:schemeClr val="tx1"/>
                </a:solidFill>
              </a:rPr>
              <a:t>How do I find a job or research internship over the summer? </a:t>
            </a:r>
          </a:p>
        </p:txBody>
      </p:sp>
      <p:sp>
        <p:nvSpPr>
          <p:cNvPr id="9221" name="Rectangle 3">
            <a:extLst>
              <a:ext uri="{FF2B5EF4-FFF2-40B4-BE49-F238E27FC236}">
                <a16:creationId xmlns:a16="http://schemas.microsoft.com/office/drawing/2014/main" id="{4A5C1CDF-5CEB-E2E3-14AF-4B912C1E4C02}"/>
              </a:ext>
            </a:extLst>
          </p:cNvPr>
          <p:cNvSpPr>
            <a:spLocks noGrp="1" noChangeArrowheads="1"/>
          </p:cNvSpPr>
          <p:nvPr>
            <p:ph idx="1"/>
          </p:nvPr>
        </p:nvSpPr>
        <p:spPr>
          <a:xfrm>
            <a:off x="457200" y="1524000"/>
            <a:ext cx="8477794" cy="4648200"/>
          </a:xfrm>
        </p:spPr>
        <p:txBody>
          <a:bodyPr/>
          <a:lstStyle/>
          <a:p>
            <a:pPr eaLnBrk="1" hangingPunct="1">
              <a:lnSpc>
                <a:spcPct val="80000"/>
              </a:lnSpc>
              <a:buClr>
                <a:srgbClr val="FF0000"/>
              </a:buClr>
              <a:defRPr/>
            </a:pPr>
            <a:r>
              <a:rPr lang="en-US" sz="2000" dirty="0"/>
              <a:t>REU and summer internships are great, but very competitive!</a:t>
            </a:r>
          </a:p>
          <a:p>
            <a:pPr lvl="1" eaLnBrk="1" hangingPunct="1">
              <a:lnSpc>
                <a:spcPct val="80000"/>
              </a:lnSpc>
              <a:buClr>
                <a:srgbClr val="FF0000"/>
              </a:buClr>
              <a:defRPr/>
            </a:pPr>
            <a:r>
              <a:rPr lang="fr-FR" sz="1600" i="1" dirty="0">
                <a:solidFill>
                  <a:srgbClr val="FF0000"/>
                </a:solidFill>
                <a:hlinkClick r:id="rId2"/>
              </a:rPr>
              <a:t>http://www.nsf.gov/crssprgm/reu/reu_search.cfm</a:t>
            </a:r>
            <a:endParaRPr lang="en-US" sz="1600" dirty="0"/>
          </a:p>
          <a:p>
            <a:pPr eaLnBrk="1" hangingPunct="1">
              <a:lnSpc>
                <a:spcPct val="80000"/>
              </a:lnSpc>
              <a:buClr>
                <a:srgbClr val="FF0000"/>
              </a:buClr>
              <a:defRPr/>
            </a:pPr>
            <a:r>
              <a:rPr lang="en-US" sz="2000" dirty="0"/>
              <a:t>Career Development Center (CDC) Information Sessions </a:t>
            </a:r>
          </a:p>
          <a:p>
            <a:pPr lvl="1" eaLnBrk="1" hangingPunct="1">
              <a:lnSpc>
                <a:spcPct val="80000"/>
              </a:lnSpc>
              <a:defRPr/>
            </a:pPr>
            <a:r>
              <a:rPr lang="en-US" dirty="0"/>
              <a:t>Summer Internships and Cooperative Education</a:t>
            </a:r>
          </a:p>
          <a:p>
            <a:pPr lvl="1" eaLnBrk="1" hangingPunct="1">
              <a:lnSpc>
                <a:spcPct val="80000"/>
              </a:lnSpc>
              <a:defRPr/>
            </a:pPr>
            <a:r>
              <a:rPr lang="en-US" dirty="0"/>
              <a:t>Virtual Career Fairs</a:t>
            </a:r>
          </a:p>
          <a:p>
            <a:pPr lvl="1" eaLnBrk="1" hangingPunct="1">
              <a:lnSpc>
                <a:spcPct val="80000"/>
              </a:lnSpc>
              <a:defRPr/>
            </a:pPr>
            <a:r>
              <a:rPr lang="en-US" dirty="0">
                <a:solidFill>
                  <a:srgbClr val="000000"/>
                </a:solidFill>
              </a:rPr>
              <a:t>Additional resources</a:t>
            </a:r>
            <a:endParaRPr lang="en-US" dirty="0"/>
          </a:p>
          <a:p>
            <a:pPr marL="457200" lvl="1" indent="0" eaLnBrk="1" hangingPunct="1">
              <a:lnSpc>
                <a:spcPct val="80000"/>
              </a:lnSpc>
              <a:buFontTx/>
              <a:buNone/>
              <a:defRPr/>
            </a:pPr>
            <a:r>
              <a:rPr lang="en-US" dirty="0"/>
              <a:t>  </a:t>
            </a:r>
          </a:p>
          <a:p>
            <a:pPr eaLnBrk="1" hangingPunct="1">
              <a:lnSpc>
                <a:spcPct val="80000"/>
              </a:lnSpc>
              <a:buClr>
                <a:srgbClr val="FF0000"/>
              </a:buClr>
              <a:defRPr/>
            </a:pPr>
            <a:r>
              <a:rPr lang="en-US" sz="2000" dirty="0"/>
              <a:t>When:  </a:t>
            </a:r>
          </a:p>
          <a:p>
            <a:pPr lvl="1" eaLnBrk="1" hangingPunct="1">
              <a:lnSpc>
                <a:spcPct val="80000"/>
              </a:lnSpc>
              <a:defRPr/>
            </a:pPr>
            <a:r>
              <a:rPr lang="en-US" dirty="0"/>
              <a:t>REUs (NOW!!!!! Many are already closed!!!) </a:t>
            </a:r>
          </a:p>
          <a:p>
            <a:pPr lvl="1" eaLnBrk="1" hangingPunct="1">
              <a:lnSpc>
                <a:spcPct val="80000"/>
              </a:lnSpc>
              <a:defRPr/>
            </a:pPr>
            <a:r>
              <a:rPr lang="en-US" dirty="0"/>
              <a:t>Internships/Co-ops (early D-terms)</a:t>
            </a:r>
          </a:p>
          <a:p>
            <a:pPr marL="457200" lvl="1" indent="0" eaLnBrk="1" hangingPunct="1">
              <a:lnSpc>
                <a:spcPct val="80000"/>
              </a:lnSpc>
              <a:buFont typeface="Verdana" panose="020B0604030504040204" pitchFamily="34" charset="0"/>
              <a:buNone/>
              <a:defRPr/>
            </a:pPr>
            <a:endParaRPr lang="en-US" dirty="0"/>
          </a:p>
          <a:p>
            <a:pPr eaLnBrk="1" hangingPunct="1">
              <a:lnSpc>
                <a:spcPct val="80000"/>
              </a:lnSpc>
              <a:buClr>
                <a:srgbClr val="FF0000"/>
              </a:buClr>
              <a:defRPr/>
            </a:pPr>
            <a:r>
              <a:rPr lang="en-US" sz="2000" dirty="0"/>
              <a:t>Asking faculty for recommendation letters:</a:t>
            </a:r>
          </a:p>
          <a:p>
            <a:pPr lvl="1" eaLnBrk="1" hangingPunct="1">
              <a:defRPr/>
            </a:pPr>
            <a:r>
              <a:rPr lang="en-US" dirty="0"/>
              <a:t>Ask faculty that know you well and/or you did well in their classes!</a:t>
            </a:r>
          </a:p>
        </p:txBody>
      </p:sp>
      <p:sp>
        <p:nvSpPr>
          <p:cNvPr id="2" name="Slide Number Placeholder 1">
            <a:extLst>
              <a:ext uri="{FF2B5EF4-FFF2-40B4-BE49-F238E27FC236}">
                <a16:creationId xmlns:a16="http://schemas.microsoft.com/office/drawing/2014/main" id="{585A3BB0-518A-81F7-D683-B275AD5A80E7}"/>
              </a:ext>
            </a:extLst>
          </p:cNvPr>
          <p:cNvSpPr>
            <a:spLocks noGrp="1"/>
          </p:cNvSpPr>
          <p:nvPr>
            <p:ph type="sldNum" sz="quarter" idx="12"/>
          </p:nvPr>
        </p:nvSpPr>
        <p:spPr/>
        <p:txBody>
          <a:bodyPr/>
          <a:lstStyle/>
          <a:p>
            <a:pPr>
              <a:defRPr/>
            </a:pPr>
            <a:fld id="{98427A6E-61ED-47EC-9152-2CDFC960BA46}" type="slidenum">
              <a:rPr lang="en-US" altLang="en-US" smtClean="0"/>
              <a:pPr>
                <a:defRPr/>
              </a:pPr>
              <a:t>23</a:t>
            </a:fld>
            <a:endParaRPr lang="en-US" altLang="en-US"/>
          </a:p>
        </p:txBody>
      </p:sp>
    </p:spTree>
    <p:extLst>
      <p:ext uri="{BB962C8B-B14F-4D97-AF65-F5344CB8AC3E}">
        <p14:creationId xmlns:p14="http://schemas.microsoft.com/office/powerpoint/2010/main" val="28257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555830-4A9B-93FD-3B48-27AC53CC0B78}"/>
              </a:ext>
            </a:extLst>
          </p:cNvPr>
          <p:cNvSpPr/>
          <p:nvPr/>
        </p:nvSpPr>
        <p:spPr bwMode="auto">
          <a:xfrm>
            <a:off x="5394960" y="6388100"/>
            <a:ext cx="3749040" cy="393700"/>
          </a:xfrm>
          <a:prstGeom prst="rect">
            <a:avLst/>
          </a:prstGeom>
          <a:solidFill>
            <a:schemeClr val="bg1"/>
          </a:solidFill>
          <a:ln w="12700" cap="sq" algn="ctr">
            <a:noFill/>
            <a:miter lim="800000"/>
            <a:headEnd/>
            <a:tailEnd/>
          </a:ln>
          <a:effectLst/>
        </p:spPr>
        <p:txBody>
          <a:bodyPr wrap="none" rtlCol="0" anchor="ctr"/>
          <a:lstStyle/>
          <a:p>
            <a:pPr algn="ctr"/>
            <a:endParaRPr lang="en-US" sz="1600" dirty="0">
              <a:solidFill>
                <a:schemeClr val="bg1"/>
              </a:solidFill>
              <a:latin typeface="+mn-lt"/>
            </a:endParaRPr>
          </a:p>
        </p:txBody>
      </p:sp>
      <p:sp>
        <p:nvSpPr>
          <p:cNvPr id="38914" name="Rectangle 2">
            <a:extLst>
              <a:ext uri="{FF2B5EF4-FFF2-40B4-BE49-F238E27FC236}">
                <a16:creationId xmlns:a16="http://schemas.microsoft.com/office/drawing/2014/main" id="{EE9D0E73-6834-9967-101D-B4675CB6509F}"/>
              </a:ext>
            </a:extLst>
          </p:cNvPr>
          <p:cNvSpPr>
            <a:spLocks noGrp="1"/>
          </p:cNvSpPr>
          <p:nvPr>
            <p:ph type="title"/>
          </p:nvPr>
        </p:nvSpPr>
        <p:spPr/>
        <p:txBody>
          <a:bodyPr/>
          <a:lstStyle/>
          <a:p>
            <a:pPr eaLnBrk="1" hangingPunct="1"/>
            <a:r>
              <a:rPr lang="en-US" altLang="en-US" dirty="0">
                <a:solidFill>
                  <a:schemeClr val="tx1"/>
                </a:solidFill>
              </a:rPr>
              <a:t>How do I find a job or research internship over the summer? </a:t>
            </a:r>
          </a:p>
        </p:txBody>
      </p:sp>
      <p:sp>
        <p:nvSpPr>
          <p:cNvPr id="9221" name="Rectangle 3">
            <a:extLst>
              <a:ext uri="{FF2B5EF4-FFF2-40B4-BE49-F238E27FC236}">
                <a16:creationId xmlns:a16="http://schemas.microsoft.com/office/drawing/2014/main" id="{AED345B5-FE01-B906-E662-45140294E878}"/>
              </a:ext>
            </a:extLst>
          </p:cNvPr>
          <p:cNvSpPr>
            <a:spLocks noGrp="1" noChangeArrowheads="1"/>
          </p:cNvSpPr>
          <p:nvPr>
            <p:ph idx="1"/>
          </p:nvPr>
        </p:nvSpPr>
        <p:spPr>
          <a:xfrm>
            <a:off x="457200" y="1441450"/>
            <a:ext cx="8229600" cy="4648200"/>
          </a:xfrm>
        </p:spPr>
        <p:txBody>
          <a:bodyPr>
            <a:noAutofit/>
          </a:bodyPr>
          <a:lstStyle/>
          <a:p>
            <a:pPr eaLnBrk="1" hangingPunct="1">
              <a:lnSpc>
                <a:spcPct val="80000"/>
              </a:lnSpc>
              <a:buClr>
                <a:srgbClr val="FF0000"/>
              </a:buClr>
              <a:defRPr/>
            </a:pPr>
            <a:r>
              <a:rPr lang="en-US" sz="2000" dirty="0"/>
              <a:t>Jobs: Begin searching all year long</a:t>
            </a:r>
          </a:p>
          <a:p>
            <a:pPr eaLnBrk="1" hangingPunct="1">
              <a:lnSpc>
                <a:spcPct val="80000"/>
              </a:lnSpc>
              <a:buClr>
                <a:srgbClr val="FF0000"/>
              </a:buClr>
              <a:defRPr/>
            </a:pPr>
            <a:r>
              <a:rPr lang="en-US" sz="2000" dirty="0"/>
              <a:t>CDC is an excellent resource – seek their help! Resume/CV writing, internship/co-op and job search strategies, interviewing skills/mock interviews, career advising, job offer evaluation and negotiation skills</a:t>
            </a:r>
          </a:p>
          <a:p>
            <a:pPr eaLnBrk="1" hangingPunct="1">
              <a:lnSpc>
                <a:spcPct val="80000"/>
              </a:lnSpc>
              <a:buClr>
                <a:srgbClr val="FF0000"/>
              </a:buClr>
              <a:defRPr/>
            </a:pPr>
            <a:r>
              <a:rPr lang="en-US" sz="2000" dirty="0"/>
              <a:t>Search the web:</a:t>
            </a:r>
          </a:p>
          <a:p>
            <a:pPr lvl="1" eaLnBrk="1" hangingPunct="1">
              <a:lnSpc>
                <a:spcPct val="80000"/>
              </a:lnSpc>
              <a:defRPr/>
            </a:pPr>
            <a:r>
              <a:rPr lang="en-US" sz="1600" dirty="0"/>
              <a:t>Handshake</a:t>
            </a:r>
          </a:p>
          <a:p>
            <a:pPr lvl="1" eaLnBrk="1" hangingPunct="1">
              <a:lnSpc>
                <a:spcPct val="80000"/>
              </a:lnSpc>
              <a:defRPr/>
            </a:pPr>
            <a:r>
              <a:rPr lang="en-US" sz="1600" dirty="0" err="1"/>
              <a:t>JobFinder</a:t>
            </a:r>
            <a:endParaRPr lang="en-US" sz="1600" dirty="0"/>
          </a:p>
          <a:p>
            <a:pPr lvl="1" eaLnBrk="1" hangingPunct="1">
              <a:lnSpc>
                <a:spcPct val="80000"/>
              </a:lnSpc>
              <a:defRPr/>
            </a:pPr>
            <a:r>
              <a:rPr lang="en-US" sz="1600" dirty="0"/>
              <a:t>Indeed</a:t>
            </a:r>
          </a:p>
          <a:p>
            <a:pPr lvl="1" eaLnBrk="1" hangingPunct="1">
              <a:lnSpc>
                <a:spcPct val="80000"/>
              </a:lnSpc>
              <a:defRPr/>
            </a:pPr>
            <a:r>
              <a:rPr lang="en-US" sz="1600" dirty="0"/>
              <a:t>ZipRecruiter</a:t>
            </a:r>
          </a:p>
          <a:p>
            <a:pPr lvl="1" eaLnBrk="1" hangingPunct="1">
              <a:lnSpc>
                <a:spcPct val="80000"/>
              </a:lnSpc>
              <a:defRPr/>
            </a:pPr>
            <a:r>
              <a:rPr lang="en-US" sz="1600" dirty="0"/>
              <a:t>Monster</a:t>
            </a:r>
          </a:p>
          <a:p>
            <a:pPr eaLnBrk="1" hangingPunct="1">
              <a:lnSpc>
                <a:spcPct val="80000"/>
              </a:lnSpc>
              <a:buClr>
                <a:srgbClr val="FF0000"/>
              </a:buClr>
              <a:defRPr/>
            </a:pPr>
            <a:r>
              <a:rPr lang="en-US" sz="2000" dirty="0"/>
              <a:t>Information about Massachusetts companies:</a:t>
            </a:r>
          </a:p>
          <a:p>
            <a:pPr lvl="1" eaLnBrk="1" hangingPunct="1">
              <a:lnSpc>
                <a:spcPct val="80000"/>
              </a:lnSpc>
              <a:defRPr/>
            </a:pPr>
            <a:r>
              <a:rPr lang="en-US" sz="1600" dirty="0"/>
              <a:t>Social Media - LinkedIn / Twitter / Facebook</a:t>
            </a:r>
          </a:p>
          <a:p>
            <a:pPr lvl="1" eaLnBrk="1" hangingPunct="1">
              <a:lnSpc>
                <a:spcPct val="80000"/>
              </a:lnSpc>
              <a:defRPr/>
            </a:pPr>
            <a:r>
              <a:rPr lang="en-US" sz="1600" dirty="0"/>
              <a:t>massmedic.com</a:t>
            </a:r>
          </a:p>
          <a:p>
            <a:pPr lvl="1" eaLnBrk="1" hangingPunct="1">
              <a:lnSpc>
                <a:spcPct val="80000"/>
              </a:lnSpc>
              <a:defRPr/>
            </a:pPr>
            <a:r>
              <a:rPr lang="en-US" sz="1600" dirty="0"/>
              <a:t>massbio.org</a:t>
            </a:r>
          </a:p>
          <a:p>
            <a:pPr lvl="1" eaLnBrk="1" hangingPunct="1">
              <a:lnSpc>
                <a:spcPct val="80000"/>
              </a:lnSpc>
              <a:defRPr/>
            </a:pPr>
            <a:r>
              <a:rPr lang="en-US" sz="1600" dirty="0"/>
              <a:t>massbiomed.org</a:t>
            </a:r>
          </a:p>
          <a:p>
            <a:pPr lvl="1" eaLnBrk="1" hangingPunct="1">
              <a:lnSpc>
                <a:spcPct val="80000"/>
              </a:lnSpc>
              <a:defRPr/>
            </a:pPr>
            <a:r>
              <a:rPr lang="en-US" sz="1600" dirty="0"/>
              <a:t>masslifesciences.com</a:t>
            </a:r>
          </a:p>
          <a:p>
            <a:pPr eaLnBrk="1" hangingPunct="1">
              <a:lnSpc>
                <a:spcPct val="80000"/>
              </a:lnSpc>
              <a:buClr>
                <a:srgbClr val="FF0000"/>
              </a:buClr>
              <a:defRPr/>
            </a:pPr>
            <a:r>
              <a:rPr lang="en-US" sz="2000" dirty="0"/>
              <a:t>Visit individual company websites – search job openings</a:t>
            </a:r>
          </a:p>
          <a:p>
            <a:pPr lvl="1" eaLnBrk="1" hangingPunct="1">
              <a:lnSpc>
                <a:spcPct val="80000"/>
              </a:lnSpc>
              <a:defRPr/>
            </a:pPr>
            <a:endParaRPr lang="en-US" dirty="0"/>
          </a:p>
          <a:p>
            <a:pPr marL="457200" lvl="1" indent="0" eaLnBrk="1" hangingPunct="1">
              <a:lnSpc>
                <a:spcPct val="80000"/>
              </a:lnSpc>
              <a:buFontTx/>
              <a:buNone/>
              <a:defRPr/>
            </a:pPr>
            <a:endParaRPr lang="en-US" dirty="0"/>
          </a:p>
          <a:p>
            <a:pPr lvl="2" eaLnBrk="1" hangingPunct="1">
              <a:lnSpc>
                <a:spcPct val="80000"/>
              </a:lnSpc>
              <a:defRPr/>
            </a:pPr>
            <a:endParaRPr lang="en-US" sz="2000" dirty="0"/>
          </a:p>
        </p:txBody>
      </p:sp>
      <p:sp>
        <p:nvSpPr>
          <p:cNvPr id="3" name="Slide Number Placeholder 2">
            <a:extLst>
              <a:ext uri="{FF2B5EF4-FFF2-40B4-BE49-F238E27FC236}">
                <a16:creationId xmlns:a16="http://schemas.microsoft.com/office/drawing/2014/main" id="{3F01F782-60B5-0404-FE29-4BA85C855BE5}"/>
              </a:ext>
            </a:extLst>
          </p:cNvPr>
          <p:cNvSpPr>
            <a:spLocks noGrp="1"/>
          </p:cNvSpPr>
          <p:nvPr>
            <p:ph type="sldNum" sz="quarter" idx="12"/>
          </p:nvPr>
        </p:nvSpPr>
        <p:spPr/>
        <p:txBody>
          <a:bodyPr/>
          <a:lstStyle/>
          <a:p>
            <a:pPr>
              <a:defRPr/>
            </a:pPr>
            <a:fld id="{98427A6E-61ED-47EC-9152-2CDFC960BA46}" type="slidenum">
              <a:rPr lang="en-US" altLang="en-US" smtClean="0"/>
              <a:pPr>
                <a:defRPr/>
              </a:pPr>
              <a:t>24</a:t>
            </a:fld>
            <a:endParaRPr lang="en-US" altLang="en-US"/>
          </a:p>
        </p:txBody>
      </p:sp>
    </p:spTree>
    <p:extLst>
      <p:ext uri="{BB962C8B-B14F-4D97-AF65-F5344CB8AC3E}">
        <p14:creationId xmlns:p14="http://schemas.microsoft.com/office/powerpoint/2010/main" val="33535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7FEC362-078D-B45D-2A90-A575D7471FA2}"/>
              </a:ext>
            </a:extLst>
          </p:cNvPr>
          <p:cNvSpPr>
            <a:spLocks noGrp="1"/>
          </p:cNvSpPr>
          <p:nvPr>
            <p:ph type="title"/>
          </p:nvPr>
        </p:nvSpPr>
        <p:spPr>
          <a:xfrm>
            <a:off x="457200" y="165100"/>
            <a:ext cx="8493125" cy="1143000"/>
          </a:xfrm>
        </p:spPr>
        <p:txBody>
          <a:bodyPr/>
          <a:lstStyle/>
          <a:p>
            <a:pPr eaLnBrk="1" hangingPunct="1"/>
            <a:r>
              <a:rPr lang="en-US" altLang="en-US" sz="2800"/>
              <a:t>Why should I join the BMES chapter?  </a:t>
            </a:r>
            <a:br>
              <a:rPr lang="en-US" altLang="en-US" sz="2800"/>
            </a:br>
            <a:r>
              <a:rPr lang="en-US" altLang="en-US" sz="2800"/>
              <a:t>Should I join BMES national?</a:t>
            </a:r>
          </a:p>
        </p:txBody>
      </p:sp>
      <p:sp>
        <p:nvSpPr>
          <p:cNvPr id="22532" name="Rectangle 3">
            <a:extLst>
              <a:ext uri="{FF2B5EF4-FFF2-40B4-BE49-F238E27FC236}">
                <a16:creationId xmlns:a16="http://schemas.microsoft.com/office/drawing/2014/main" id="{17B788E3-0D09-3193-47F1-FCEF4F3AABFD}"/>
              </a:ext>
            </a:extLst>
          </p:cNvPr>
          <p:cNvSpPr>
            <a:spLocks noGrp="1" noChangeArrowheads="1"/>
          </p:cNvSpPr>
          <p:nvPr>
            <p:ph idx="1"/>
          </p:nvPr>
        </p:nvSpPr>
        <p:spPr/>
        <p:txBody>
          <a:bodyPr rtlCol="0">
            <a:normAutofit fontScale="92500" lnSpcReduction="20000"/>
          </a:bodyPr>
          <a:lstStyle/>
          <a:p>
            <a:pPr marL="274320" indent="-274320" eaLnBrk="1" fontAlgn="auto" hangingPunct="1">
              <a:lnSpc>
                <a:spcPct val="110000"/>
              </a:lnSpc>
              <a:spcAft>
                <a:spcPts val="0"/>
              </a:spcAft>
              <a:buFont typeface="Courier New" panose="02070309020205020404" pitchFamily="49" charset="0"/>
              <a:buChar char="o"/>
              <a:defRPr/>
            </a:pPr>
            <a:r>
              <a:rPr lang="en-US" dirty="0"/>
              <a:t>Yes, and GET INVOLVED!  It’s there for you!</a:t>
            </a:r>
          </a:p>
          <a:p>
            <a:pPr marL="274320" indent="-274320" eaLnBrk="1" fontAlgn="auto" hangingPunct="1">
              <a:lnSpc>
                <a:spcPct val="110000"/>
              </a:lnSpc>
              <a:spcAft>
                <a:spcPts val="0"/>
              </a:spcAft>
              <a:buFont typeface="Courier New" panose="02070309020205020404" pitchFamily="49" charset="0"/>
              <a:buChar char="o"/>
              <a:defRPr/>
            </a:pPr>
            <a:endParaRPr lang="en-US" dirty="0"/>
          </a:p>
          <a:p>
            <a:pPr marL="274320" indent="-274320" eaLnBrk="1" fontAlgn="auto" hangingPunct="1">
              <a:lnSpc>
                <a:spcPct val="110000"/>
              </a:lnSpc>
              <a:spcAft>
                <a:spcPts val="0"/>
              </a:spcAft>
              <a:buFont typeface="Courier New" panose="02070309020205020404" pitchFamily="49" charset="0"/>
              <a:buChar char="o"/>
              <a:defRPr/>
            </a:pPr>
            <a:r>
              <a:rPr lang="en-US" dirty="0"/>
              <a:t>Info on website under “Student Resources” </a:t>
            </a:r>
          </a:p>
          <a:p>
            <a:pPr marL="274320" indent="-274320" eaLnBrk="1" fontAlgn="auto" hangingPunct="1">
              <a:lnSpc>
                <a:spcPct val="110000"/>
              </a:lnSpc>
              <a:spcAft>
                <a:spcPts val="0"/>
              </a:spcAft>
              <a:buFont typeface="Courier New" panose="02070309020205020404" pitchFamily="49" charset="0"/>
              <a:buChar char="o"/>
              <a:defRPr/>
            </a:pPr>
            <a:endParaRPr lang="en-US" dirty="0"/>
          </a:p>
          <a:p>
            <a:pPr marL="274320" indent="-274320" eaLnBrk="1" fontAlgn="auto" hangingPunct="1">
              <a:lnSpc>
                <a:spcPct val="110000"/>
              </a:lnSpc>
              <a:spcAft>
                <a:spcPts val="0"/>
              </a:spcAft>
              <a:buFont typeface="Courier New" panose="02070309020205020404" pitchFamily="49" charset="0"/>
              <a:buChar char="o"/>
              <a:defRPr/>
            </a:pPr>
            <a:r>
              <a:rPr lang="en-US" dirty="0" err="1"/>
              <a:t>Techsync</a:t>
            </a:r>
            <a:r>
              <a:rPr lang="en-US" dirty="0"/>
              <a:t> site (members only)</a:t>
            </a:r>
          </a:p>
          <a:p>
            <a:pPr marL="274320" indent="-274320" eaLnBrk="1" fontAlgn="auto" hangingPunct="1">
              <a:lnSpc>
                <a:spcPct val="110000"/>
              </a:lnSpc>
              <a:spcAft>
                <a:spcPts val="0"/>
              </a:spcAft>
              <a:buFont typeface="Courier New" panose="02070309020205020404" pitchFamily="49" charset="0"/>
              <a:buChar char="o"/>
              <a:defRPr/>
            </a:pPr>
            <a:endParaRPr lang="en-US" dirty="0"/>
          </a:p>
          <a:p>
            <a:pPr marL="274320" indent="-274320" eaLnBrk="1" fontAlgn="auto" hangingPunct="1">
              <a:lnSpc>
                <a:spcPct val="110000"/>
              </a:lnSpc>
              <a:spcAft>
                <a:spcPts val="0"/>
              </a:spcAft>
              <a:buFont typeface="Courier New" panose="02070309020205020404" pitchFamily="49" charset="0"/>
              <a:buChar char="o"/>
              <a:defRPr/>
            </a:pPr>
            <a:r>
              <a:rPr lang="en-US" dirty="0"/>
              <a:t>National BMES is a resource for you – access to the profession (~$30/year)</a:t>
            </a:r>
          </a:p>
          <a:p>
            <a:pPr marL="274320" indent="-274320" eaLnBrk="1" fontAlgn="auto" hangingPunct="1">
              <a:lnSpc>
                <a:spcPct val="110000"/>
              </a:lnSpc>
              <a:spcAft>
                <a:spcPts val="0"/>
              </a:spcAft>
              <a:buFont typeface="Courier New" panose="02070309020205020404" pitchFamily="49" charset="0"/>
              <a:buChar char="o"/>
              <a:defRPr/>
            </a:pPr>
            <a:endParaRPr lang="en-US" dirty="0"/>
          </a:p>
          <a:p>
            <a:pPr marL="274320" indent="-274320" eaLnBrk="1" fontAlgn="auto" hangingPunct="1">
              <a:lnSpc>
                <a:spcPct val="110000"/>
              </a:lnSpc>
              <a:spcAft>
                <a:spcPts val="0"/>
              </a:spcAft>
              <a:buFont typeface="Courier New" panose="02070309020205020404" pitchFamily="49" charset="0"/>
              <a:buChar char="o"/>
              <a:defRPr/>
            </a:pPr>
            <a:r>
              <a:rPr lang="en-US" dirty="0"/>
              <a:t>Skills builder, Resume builder</a:t>
            </a:r>
          </a:p>
        </p:txBody>
      </p:sp>
      <p:sp>
        <p:nvSpPr>
          <p:cNvPr id="2" name="Slide Number Placeholder 1">
            <a:extLst>
              <a:ext uri="{FF2B5EF4-FFF2-40B4-BE49-F238E27FC236}">
                <a16:creationId xmlns:a16="http://schemas.microsoft.com/office/drawing/2014/main" id="{D6BB3526-BD60-E106-FBA2-35B2B0A9CFF7}"/>
              </a:ext>
            </a:extLst>
          </p:cNvPr>
          <p:cNvSpPr>
            <a:spLocks noGrp="1"/>
          </p:cNvSpPr>
          <p:nvPr>
            <p:ph type="sldNum" sz="quarter" idx="12"/>
          </p:nvPr>
        </p:nvSpPr>
        <p:spPr/>
        <p:txBody>
          <a:bodyPr/>
          <a:lstStyle/>
          <a:p>
            <a:pPr>
              <a:defRPr/>
            </a:pPr>
            <a:fld id="{98427A6E-61ED-47EC-9152-2CDFC960BA46}" type="slidenum">
              <a:rPr lang="en-US" altLang="en-US" smtClean="0"/>
              <a:pPr>
                <a:defRPr/>
              </a:pPr>
              <a:t>25</a:t>
            </a:fld>
            <a:endParaRPr lang="en-US" altLang="en-US"/>
          </a:p>
        </p:txBody>
      </p:sp>
    </p:spTree>
    <p:extLst>
      <p:ext uri="{BB962C8B-B14F-4D97-AF65-F5344CB8AC3E}">
        <p14:creationId xmlns:p14="http://schemas.microsoft.com/office/powerpoint/2010/main" val="9895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a:xfrm>
            <a:off x="1125538" y="2613025"/>
            <a:ext cx="7772400" cy="1143000"/>
          </a:xfrm>
        </p:spPr>
        <p:txBody>
          <a:bodyPr/>
          <a:lstStyle/>
          <a:p>
            <a:pPr eaLnBrk="1" hangingPunct="1"/>
            <a:r>
              <a:rPr lang="en-US" altLang="en-US" sz="4400" dirty="0">
                <a:solidFill>
                  <a:srgbClr val="FF0000"/>
                </a:solidFill>
              </a:rPr>
              <a:t>Questions ?</a:t>
            </a:r>
          </a:p>
        </p:txBody>
      </p:sp>
      <p:sp>
        <p:nvSpPr>
          <p:cNvPr id="3" name="Slide Number Placeholder 2">
            <a:extLst>
              <a:ext uri="{FF2B5EF4-FFF2-40B4-BE49-F238E27FC236}">
                <a16:creationId xmlns:a16="http://schemas.microsoft.com/office/drawing/2014/main" id="{BBDB4BEA-AD55-0440-8F88-2A7E71014A98}"/>
              </a:ext>
            </a:extLst>
          </p:cNvPr>
          <p:cNvSpPr>
            <a:spLocks noGrp="1"/>
          </p:cNvSpPr>
          <p:nvPr>
            <p:ph type="sldNum" sz="quarter" idx="12"/>
          </p:nvPr>
        </p:nvSpPr>
        <p:spPr/>
        <p:txBody>
          <a:bodyPr/>
          <a:lstStyle/>
          <a:p>
            <a:pPr>
              <a:defRPr/>
            </a:pPr>
            <a:fld id="{98427A6E-61ED-47EC-9152-2CDFC960BA46}" type="slidenum">
              <a:rPr lang="en-US" altLang="en-US" smtClean="0"/>
              <a:pPr>
                <a:defRPr/>
              </a:pPr>
              <a:t>26</a:t>
            </a:fld>
            <a:endParaRPr lang="en-US" altLang="en-US"/>
          </a:p>
        </p:txBody>
      </p:sp>
    </p:spTree>
    <p:extLst>
      <p:ext uri="{BB962C8B-B14F-4D97-AF65-F5344CB8AC3E}">
        <p14:creationId xmlns:p14="http://schemas.microsoft.com/office/powerpoint/2010/main" val="363400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8" name="Rectangle 6"/>
          <p:cNvSpPr>
            <a:spLocks noGrp="1" noChangeArrowheads="1"/>
          </p:cNvSpPr>
          <p:nvPr>
            <p:ph type="title"/>
          </p:nvPr>
        </p:nvSpPr>
        <p:spPr/>
        <p:txBody>
          <a:bodyPr/>
          <a:lstStyle/>
          <a:p>
            <a:r>
              <a:rPr lang="en-US" dirty="0">
                <a:latin typeface="Verdana"/>
                <a:ea typeface="Verdana"/>
              </a:rPr>
              <a:t>BME Connect Mentorship</a:t>
            </a:r>
            <a:br>
              <a:rPr lang="en-US" dirty="0">
                <a:latin typeface="Verdana"/>
                <a:ea typeface="Verdana"/>
              </a:rPr>
            </a:br>
            <a:r>
              <a:rPr lang="en-US" dirty="0">
                <a:latin typeface="Verdana"/>
                <a:ea typeface="Verdana"/>
              </a:rPr>
              <a:t>and Slack</a:t>
            </a:r>
          </a:p>
        </p:txBody>
      </p:sp>
      <p:sp>
        <p:nvSpPr>
          <p:cNvPr id="499719" name="Rectangle 7"/>
          <p:cNvSpPr>
            <a:spLocks noGrp="1" noChangeArrowheads="1"/>
          </p:cNvSpPr>
          <p:nvPr>
            <p:ph idx="1"/>
          </p:nvPr>
        </p:nvSpPr>
        <p:spPr/>
        <p:txBody>
          <a:bodyPr>
            <a:normAutofit fontScale="85000" lnSpcReduction="20000"/>
          </a:bodyPr>
          <a:lstStyle/>
          <a:p>
            <a:r>
              <a:rPr lang="en-US" dirty="0">
                <a:latin typeface="Verdana"/>
                <a:ea typeface="Verdana"/>
              </a:rPr>
              <a:t>Mentorship program</a:t>
            </a:r>
          </a:p>
          <a:p>
            <a:r>
              <a:rPr lang="en-US" dirty="0">
                <a:latin typeface="Verdana"/>
                <a:ea typeface="Verdana"/>
              </a:rPr>
              <a:t>Why?</a:t>
            </a:r>
          </a:p>
          <a:p>
            <a:pPr lvl="1"/>
            <a:r>
              <a:rPr lang="en-US" dirty="0">
                <a:latin typeface="Verdana"/>
                <a:ea typeface="Verdana"/>
              </a:rPr>
              <a:t>Make new friends</a:t>
            </a:r>
            <a:endParaRPr lang="en-US" dirty="0"/>
          </a:p>
          <a:p>
            <a:pPr lvl="1"/>
            <a:r>
              <a:rPr lang="en-US" dirty="0">
                <a:latin typeface="Verdana"/>
                <a:ea typeface="Verdana"/>
              </a:rPr>
              <a:t>Learn new skills</a:t>
            </a:r>
            <a:endParaRPr lang="en-US" dirty="0"/>
          </a:p>
          <a:p>
            <a:pPr lvl="1"/>
            <a:r>
              <a:rPr lang="en-US" dirty="0">
                <a:latin typeface="Verdana"/>
                <a:ea typeface="Verdana"/>
              </a:rPr>
              <a:t>Help your fellow students navigate the department and WPI</a:t>
            </a:r>
            <a:endParaRPr lang="en-US" dirty="0"/>
          </a:p>
          <a:p>
            <a:r>
              <a:rPr lang="en-US" dirty="0">
                <a:latin typeface="Verdana"/>
                <a:ea typeface="Verdana"/>
              </a:rPr>
              <a:t>Not a huge commitment</a:t>
            </a:r>
          </a:p>
          <a:p>
            <a:pPr lvl="1"/>
            <a:r>
              <a:rPr lang="en-US" dirty="0">
                <a:latin typeface="Verdana"/>
                <a:ea typeface="Verdana"/>
              </a:rPr>
              <a:t>Check in a few times per term</a:t>
            </a:r>
            <a:endParaRPr lang="en-US" dirty="0"/>
          </a:p>
          <a:p>
            <a:pPr lvl="1"/>
            <a:r>
              <a:rPr lang="en-US" dirty="0">
                <a:latin typeface="Verdana"/>
                <a:ea typeface="Verdana"/>
              </a:rPr>
              <a:t>Meet in person once a term and get free food</a:t>
            </a:r>
            <a:endParaRPr lang="en-US" dirty="0"/>
          </a:p>
          <a:p>
            <a:r>
              <a:rPr lang="en-US" dirty="0">
                <a:latin typeface="Verdana"/>
                <a:ea typeface="Verdana"/>
              </a:rPr>
              <a:t>Work in pairs with small groups of mentees</a:t>
            </a:r>
          </a:p>
          <a:p>
            <a:r>
              <a:rPr lang="en-US" dirty="0">
                <a:latin typeface="Verdana"/>
                <a:ea typeface="Verdana"/>
              </a:rPr>
              <a:t>Perks: Resume Builder, Training, Shirt, Free Food, Preference for PLA Jobs</a:t>
            </a:r>
          </a:p>
          <a:p>
            <a:r>
              <a:rPr lang="en-US" dirty="0">
                <a:latin typeface="Verdana"/>
                <a:ea typeface="Verdana"/>
              </a:rPr>
              <a:t>We now have a Slack!</a:t>
            </a:r>
          </a:p>
          <a:p>
            <a:pPr lvl="1"/>
            <a:r>
              <a:rPr lang="en-US" dirty="0">
                <a:latin typeface="Verdana"/>
                <a:ea typeface="Verdana"/>
              </a:rPr>
              <a:t>Build community</a:t>
            </a:r>
          </a:p>
          <a:p>
            <a:pPr lvl="1"/>
            <a:r>
              <a:rPr lang="en-US" dirty="0">
                <a:latin typeface="Verdana"/>
                <a:ea typeface="Verdana"/>
              </a:rPr>
              <a:t>Use your fellow classmates as resources</a:t>
            </a:r>
          </a:p>
          <a:p>
            <a:pPr lvl="1"/>
            <a:r>
              <a:rPr lang="en-US" dirty="0">
                <a:latin typeface="Verdana"/>
                <a:ea typeface="Verdana"/>
              </a:rPr>
              <a:t>Not faculty moderated- safe space</a:t>
            </a:r>
          </a:p>
        </p:txBody>
      </p:sp>
      <p:sp>
        <p:nvSpPr>
          <p:cNvPr id="3" name="Slide Number Placeholder 2">
            <a:extLst>
              <a:ext uri="{FF2B5EF4-FFF2-40B4-BE49-F238E27FC236}">
                <a16:creationId xmlns:a16="http://schemas.microsoft.com/office/drawing/2014/main" id="{1D0F24CE-0242-BD93-B3A4-5E4F48543E6D}"/>
              </a:ext>
            </a:extLst>
          </p:cNvPr>
          <p:cNvSpPr>
            <a:spLocks noGrp="1"/>
          </p:cNvSpPr>
          <p:nvPr>
            <p:ph type="sldNum" sz="quarter" idx="12"/>
          </p:nvPr>
        </p:nvSpPr>
        <p:spPr/>
        <p:txBody>
          <a:bodyPr/>
          <a:lstStyle/>
          <a:p>
            <a:pPr>
              <a:defRPr/>
            </a:pPr>
            <a:fld id="{98427A6E-61ED-47EC-9152-2CDFC960BA46}" type="slidenum">
              <a:rPr lang="en-US" altLang="en-US" smtClean="0"/>
              <a:pPr>
                <a:defRPr/>
              </a:pPr>
              <a:t>3</a:t>
            </a:fld>
            <a:endParaRPr lang="en-US" altLang="en-US"/>
          </a:p>
        </p:txBody>
      </p:sp>
    </p:spTree>
    <p:extLst>
      <p:ext uri="{BB962C8B-B14F-4D97-AF65-F5344CB8AC3E}">
        <p14:creationId xmlns:p14="http://schemas.microsoft.com/office/powerpoint/2010/main" val="182712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653472" y="385475"/>
            <a:ext cx="7772400" cy="614362"/>
          </a:xfrm>
        </p:spPr>
        <p:txBody>
          <a:bodyPr/>
          <a:lstStyle/>
          <a:p>
            <a:pPr eaLnBrk="1" hangingPunct="1"/>
            <a:r>
              <a:rPr lang="en-US" altLang="en-US" sz="3600" dirty="0">
                <a:solidFill>
                  <a:schemeClr val="tx1"/>
                </a:solidFill>
              </a:rPr>
              <a:t>Topics</a:t>
            </a:r>
          </a:p>
        </p:txBody>
      </p:sp>
      <p:sp>
        <p:nvSpPr>
          <p:cNvPr id="38917" name="Rectangle 3"/>
          <p:cNvSpPr>
            <a:spLocks noGrp="1" noChangeArrowheads="1"/>
          </p:cNvSpPr>
          <p:nvPr>
            <p:ph idx="1"/>
          </p:nvPr>
        </p:nvSpPr>
        <p:spPr>
          <a:xfrm>
            <a:off x="868363" y="1411865"/>
            <a:ext cx="7772400" cy="4602162"/>
          </a:xfrm>
        </p:spPr>
        <p:txBody>
          <a:bodyPr/>
          <a:lstStyle/>
          <a:p>
            <a:pPr eaLnBrk="1" hangingPunct="1">
              <a:lnSpc>
                <a:spcPct val="90000"/>
              </a:lnSpc>
              <a:spcBef>
                <a:spcPct val="0"/>
              </a:spcBef>
              <a:spcAft>
                <a:spcPts val="600"/>
              </a:spcAft>
            </a:pPr>
            <a:r>
              <a:rPr lang="en-US" altLang="en-US" sz="2400" dirty="0"/>
              <a:t>The Academic Advisor</a:t>
            </a:r>
          </a:p>
          <a:p>
            <a:pPr eaLnBrk="1" hangingPunct="1">
              <a:lnSpc>
                <a:spcPct val="90000"/>
              </a:lnSpc>
              <a:spcBef>
                <a:spcPct val="0"/>
              </a:spcBef>
              <a:spcAft>
                <a:spcPts val="600"/>
              </a:spcAft>
            </a:pPr>
            <a:endParaRPr lang="en-US" altLang="en-US" sz="2400" dirty="0"/>
          </a:p>
          <a:p>
            <a:pPr eaLnBrk="1" hangingPunct="1">
              <a:lnSpc>
                <a:spcPct val="90000"/>
              </a:lnSpc>
              <a:spcBef>
                <a:spcPct val="0"/>
              </a:spcBef>
              <a:spcAft>
                <a:spcPts val="600"/>
              </a:spcAft>
            </a:pPr>
            <a:r>
              <a:rPr lang="en-US" altLang="en-US" sz="2400" dirty="0"/>
              <a:t>Degree Audit</a:t>
            </a:r>
          </a:p>
          <a:p>
            <a:pPr eaLnBrk="1" hangingPunct="1">
              <a:lnSpc>
                <a:spcPct val="90000"/>
              </a:lnSpc>
              <a:spcBef>
                <a:spcPct val="0"/>
              </a:spcBef>
              <a:spcAft>
                <a:spcPts val="600"/>
              </a:spcAft>
            </a:pPr>
            <a:endParaRPr lang="en-US" altLang="en-US" sz="2400" dirty="0"/>
          </a:p>
          <a:p>
            <a:pPr eaLnBrk="1" hangingPunct="1">
              <a:lnSpc>
                <a:spcPct val="90000"/>
              </a:lnSpc>
              <a:spcBef>
                <a:spcPct val="0"/>
              </a:spcBef>
              <a:spcAft>
                <a:spcPts val="600"/>
              </a:spcAft>
            </a:pPr>
            <a:r>
              <a:rPr lang="en-US" altLang="en-US" sz="2400" dirty="0"/>
              <a:t>Finding an MQP</a:t>
            </a:r>
          </a:p>
          <a:p>
            <a:pPr eaLnBrk="1" hangingPunct="1">
              <a:lnSpc>
                <a:spcPct val="90000"/>
              </a:lnSpc>
              <a:spcBef>
                <a:spcPct val="0"/>
              </a:spcBef>
              <a:spcAft>
                <a:spcPts val="600"/>
              </a:spcAft>
            </a:pPr>
            <a:endParaRPr lang="en-US" altLang="en-US" sz="2400" dirty="0"/>
          </a:p>
          <a:p>
            <a:pPr eaLnBrk="1" hangingPunct="1">
              <a:lnSpc>
                <a:spcPct val="90000"/>
              </a:lnSpc>
              <a:spcBef>
                <a:spcPct val="0"/>
              </a:spcBef>
              <a:spcAft>
                <a:spcPts val="600"/>
              </a:spcAft>
            </a:pPr>
            <a:r>
              <a:rPr lang="en-US" altLang="en-US" sz="2400" dirty="0"/>
              <a:t>REU, Summer Internships, Co-op</a:t>
            </a:r>
          </a:p>
          <a:p>
            <a:pPr eaLnBrk="1" hangingPunct="1">
              <a:lnSpc>
                <a:spcPct val="90000"/>
              </a:lnSpc>
              <a:spcBef>
                <a:spcPct val="0"/>
              </a:spcBef>
              <a:spcAft>
                <a:spcPts val="600"/>
              </a:spcAft>
            </a:pPr>
            <a:endParaRPr lang="en-US" altLang="en-US" sz="2400" dirty="0"/>
          </a:p>
          <a:p>
            <a:pPr eaLnBrk="1" hangingPunct="1">
              <a:lnSpc>
                <a:spcPct val="90000"/>
              </a:lnSpc>
              <a:spcBef>
                <a:spcPct val="0"/>
              </a:spcBef>
              <a:spcAft>
                <a:spcPts val="600"/>
              </a:spcAft>
            </a:pPr>
            <a:r>
              <a:rPr lang="en-US" altLang="en-US" sz="2400" dirty="0"/>
              <a:t>BME Careers (Graduate School, Industry)</a:t>
            </a:r>
          </a:p>
          <a:p>
            <a:pPr eaLnBrk="1" hangingPunct="1">
              <a:lnSpc>
                <a:spcPct val="90000"/>
              </a:lnSpc>
              <a:spcBef>
                <a:spcPct val="0"/>
              </a:spcBef>
              <a:spcAft>
                <a:spcPts val="600"/>
              </a:spcAft>
            </a:pPr>
            <a:endParaRPr lang="en-US" altLang="en-US" sz="2400" dirty="0"/>
          </a:p>
          <a:p>
            <a:pPr eaLnBrk="1" hangingPunct="1">
              <a:lnSpc>
                <a:spcPct val="90000"/>
              </a:lnSpc>
              <a:spcBef>
                <a:spcPct val="0"/>
              </a:spcBef>
              <a:spcAft>
                <a:spcPts val="600"/>
              </a:spcAft>
            </a:pPr>
            <a:r>
              <a:rPr lang="en-US" altLang="en-US" sz="2400" dirty="0"/>
              <a:t>BME Combined BS/MS Degree </a:t>
            </a:r>
          </a:p>
        </p:txBody>
      </p:sp>
      <p:sp>
        <p:nvSpPr>
          <p:cNvPr id="4" name="Slide Number Placeholder 3">
            <a:extLst>
              <a:ext uri="{FF2B5EF4-FFF2-40B4-BE49-F238E27FC236}">
                <a16:creationId xmlns:a16="http://schemas.microsoft.com/office/drawing/2014/main" id="{8EBBA6B8-2730-8E56-9CD5-FAAE2D00C75C}"/>
              </a:ext>
            </a:extLst>
          </p:cNvPr>
          <p:cNvSpPr>
            <a:spLocks noGrp="1"/>
          </p:cNvSpPr>
          <p:nvPr>
            <p:ph type="sldNum" sz="quarter" idx="12"/>
          </p:nvPr>
        </p:nvSpPr>
        <p:spPr/>
        <p:txBody>
          <a:bodyPr/>
          <a:lstStyle/>
          <a:p>
            <a:pPr>
              <a:defRPr/>
            </a:pPr>
            <a:fld id="{98427A6E-61ED-47EC-9152-2CDFC960BA46}" type="slidenum">
              <a:rPr lang="en-US" altLang="en-US" smtClean="0"/>
              <a:pPr>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4000" dirty="0">
                <a:solidFill>
                  <a:schemeClr val="tx1"/>
                </a:solidFill>
              </a:rPr>
              <a:t>The Academic Advisor</a:t>
            </a:r>
          </a:p>
        </p:txBody>
      </p:sp>
      <p:sp>
        <p:nvSpPr>
          <p:cNvPr id="27651" name="Rectangle 3"/>
          <p:cNvSpPr>
            <a:spLocks noGrp="1" noChangeArrowheads="1"/>
          </p:cNvSpPr>
          <p:nvPr>
            <p:ph idx="1"/>
          </p:nvPr>
        </p:nvSpPr>
        <p:spPr/>
        <p:txBody>
          <a:bodyPr/>
          <a:lstStyle/>
          <a:p>
            <a:pPr lvl="1">
              <a:buFont typeface="Wingdings" panose="05000000000000000000" pitchFamily="2" charset="2"/>
              <a:buChar char="Ø"/>
            </a:pPr>
            <a:r>
              <a:rPr lang="en-US" altLang="en-US" sz="2400" dirty="0"/>
              <a:t>Role changes as you progress…!</a:t>
            </a:r>
          </a:p>
          <a:p>
            <a:pPr marL="914400" lvl="2" indent="-231775"/>
            <a:r>
              <a:rPr lang="en-US" altLang="en-US" sz="2000" dirty="0"/>
              <a:t>Provide advice on major, courses, projects and required university policies (degree requirements) </a:t>
            </a:r>
          </a:p>
          <a:p>
            <a:pPr marL="914400" lvl="2" indent="-231775"/>
            <a:r>
              <a:rPr lang="en-US" altLang="en-US" sz="2000" dirty="0"/>
              <a:t>Academic mentoring and career counseling</a:t>
            </a:r>
          </a:p>
          <a:p>
            <a:pPr marL="914400" lvl="2" indent="-231775"/>
            <a:r>
              <a:rPr lang="en-US" altLang="en-US" sz="2000" dirty="0"/>
              <a:t>A contact person who can direct you to services on and off campus</a:t>
            </a:r>
          </a:p>
          <a:p>
            <a:pPr marL="914400" lvl="2" indent="-231775"/>
            <a:r>
              <a:rPr lang="en-US" altLang="en-US" sz="2000" dirty="0"/>
              <a:t>Write letters of recommendations</a:t>
            </a:r>
          </a:p>
          <a:p>
            <a:pPr marL="914400" lvl="2" indent="-231775"/>
            <a:r>
              <a:rPr lang="en-US" altLang="en-US" sz="2000" b="1" dirty="0"/>
              <a:t>An advocate to help you succeed!</a:t>
            </a:r>
          </a:p>
          <a:p>
            <a:pPr marL="914400" lvl="2" indent="-231775"/>
            <a:endParaRPr lang="en-US" altLang="en-US" sz="2000" dirty="0"/>
          </a:p>
        </p:txBody>
      </p:sp>
      <p:sp>
        <p:nvSpPr>
          <p:cNvPr id="2" name="Rectangle 1"/>
          <p:cNvSpPr/>
          <p:nvPr/>
        </p:nvSpPr>
        <p:spPr>
          <a:xfrm>
            <a:off x="694604" y="4852265"/>
            <a:ext cx="7781780" cy="830997"/>
          </a:xfrm>
          <a:prstGeom prst="rect">
            <a:avLst/>
          </a:prstGeom>
        </p:spPr>
        <p:txBody>
          <a:bodyPr wrap="square">
            <a:spAutoFit/>
          </a:bodyPr>
          <a:lstStyle/>
          <a:p>
            <a:pPr marL="342900" indent="-342900" eaLnBrk="1" hangingPunct="1">
              <a:buFont typeface="Wingdings" panose="05000000000000000000" pitchFamily="2" charset="2"/>
              <a:buChar char="Ø"/>
              <a:defRPr/>
            </a:pPr>
            <a:r>
              <a:rPr lang="en-US" sz="2400" b="1" dirty="0">
                <a:latin typeface="Arial"/>
                <a:cs typeface="+mn-cs"/>
              </a:rPr>
              <a:t>The ultimate responsibility for making informed decisions about educational plans rests with you! </a:t>
            </a:r>
          </a:p>
        </p:txBody>
      </p:sp>
      <p:sp>
        <p:nvSpPr>
          <p:cNvPr id="3" name="Slide Number Placeholder 2">
            <a:extLst>
              <a:ext uri="{FF2B5EF4-FFF2-40B4-BE49-F238E27FC236}">
                <a16:creationId xmlns:a16="http://schemas.microsoft.com/office/drawing/2014/main" id="{01A1E2EE-976B-6880-9EE8-9487C6942195}"/>
              </a:ext>
            </a:extLst>
          </p:cNvPr>
          <p:cNvSpPr>
            <a:spLocks noGrp="1"/>
          </p:cNvSpPr>
          <p:nvPr>
            <p:ph type="sldNum" sz="quarter" idx="12"/>
          </p:nvPr>
        </p:nvSpPr>
        <p:spPr/>
        <p:txBody>
          <a:bodyPr/>
          <a:lstStyle/>
          <a:p>
            <a:pPr>
              <a:defRPr/>
            </a:pPr>
            <a:fld id="{98427A6E-61ED-47EC-9152-2CDFC960BA46}" type="slidenum">
              <a:rPr lang="en-US" altLang="en-US" smtClean="0"/>
              <a:pPr>
                <a:defRPr/>
              </a:pPr>
              <a:t>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2800" dirty="0">
                <a:solidFill>
                  <a:schemeClr val="tx1"/>
                </a:solidFill>
              </a:rPr>
              <a:t>Preparing for you Academic Advising Meeting? </a:t>
            </a:r>
          </a:p>
        </p:txBody>
      </p:sp>
      <p:sp>
        <p:nvSpPr>
          <p:cNvPr id="12291" name="Rectangle 3"/>
          <p:cNvSpPr>
            <a:spLocks noGrp="1" noChangeArrowheads="1"/>
          </p:cNvSpPr>
          <p:nvPr>
            <p:ph idx="1"/>
          </p:nvPr>
        </p:nvSpPr>
        <p:spPr/>
        <p:txBody>
          <a:bodyPr>
            <a:normAutofit fontScale="92500"/>
          </a:bodyPr>
          <a:lstStyle/>
          <a:p>
            <a:pPr marL="0" indent="0" algn="ctr">
              <a:buFontTx/>
              <a:buNone/>
              <a:defRPr/>
            </a:pPr>
            <a:r>
              <a:rPr lang="en-US" sz="2400" dirty="0"/>
              <a:t>Review the BME sections in the Undergraduate Catalog</a:t>
            </a:r>
            <a:endParaRPr lang="en-US" sz="2400" dirty="0">
              <a:solidFill>
                <a:srgbClr val="FF0000"/>
              </a:solidFill>
            </a:endParaRPr>
          </a:p>
          <a:p>
            <a:pPr>
              <a:defRPr/>
            </a:pPr>
            <a:endParaRPr lang="en-US" sz="2400" dirty="0"/>
          </a:p>
        </p:txBody>
      </p:sp>
      <p:sp>
        <p:nvSpPr>
          <p:cNvPr id="40965" name="AutoShape 4" descr="data:image/jpeg;base64,/9j/4AAQSkZJRgABAQAAAQABAAD/2wCEAAkGBhQSERUSEhQWExUWFhYaGRYXFhUZGhgZGRgZGBkYFxcaHSYeHBojGhoWHy8gJCcpLCwsGB89NTAqNSYsLSkBCQoKDgwOGg8PGi8lHiUvLCwtNSwpNS8pLCwsLCwsLCwsLC4qLCwsLywsLywsLDAsLCwsLCwsLCwsLCwsLCwsLP/AABEIAQEAxAMBIgACEQEDEQH/xAAcAAEAAwEBAQEBAAAAAAAAAAAABAUGBwMBAgj/xABMEAACAQIEAwUDBwcICAcAAAABAgMAEQQFEiEGMUEHEyJRYTJxgRQjQlKRobEXM2KTwdHSFRZDVFVykpQ0RFNzorLw8SRkdIKz0+H/xAAbAQEAAgMBAQAAAAAAAAAAAAAAAQIDBAUGB//EADYRAAIBAgQBCQYGAwEAAAAAAAABAgMRBBIhMUEFEyJRYXGBodEyUpGxwfAUNEJTkvEVM+Ej/9oADAMBAAIRAxEAPwDF0pStc+jilfuKFmNlBY+Q/E+Q9TtVinDc5Fwo5crk9be0AV5269aFJVIx9plXSvWfDshswt5dQfcRsfhXkWoXTvqhSgNL0ApXzWPMU1jzFAfaUJr4GFAfaUpQClKUApSlAKUpQClKUApSlAKUpQChNK+3tv5b/ZQG3yPJTHps6x7XkLAcyRpbUblfEGUeEjTci5NaL5Jh7fnI7EHUxk8XMm2x3ud7X3ufKqtYhPDKigfORkDyJBYi5HmGVvOzXtVeuWuW162Dq0aKSiC8clmcjw2BW5PiG1uvSyslex5Wqp15u87W7bb2t363XYke2e4DUAthKrFryBlJSwLEsQPG6jy3sCCSBcx+zXM+7xgwkyRtHIzqQyISsgGxDEXsdOm3LflU+LDGOCNCfES8jbC9mDC1iCASXUcvPyrDy40piDNHa6y60PS6vqU/GwNQ9Gb+Fi69GVJ67q/beyf31Go4xymSbOPktgoZ41j0IiARNZiRYb6bvubnw/CvbtRyFMLiIZ8OqpFIgICKNIeOxva2ndShtbex571q+NdARc2Q7nCNHGeuuYqImF9vCskpNRMkwS5rk8MLkasNLGrG5FkQgHf1w7H4j7DW6MNPEyjGnVfsR6Ml2vd+S+JRcVcWS4dcNGiQCUQRyTkwQnU7i+hhpsu25029ra1XXadmxwb4buI4ArrIXRoImV7aLA3W4G55EVzfiPNPlOInn6SOxXp4B4UFvRAorp3ajj8PE+FM+GOJOlyo74xgWKXDAKdQO32VF7p+BlnRjTqUVku3mutNXa/G23DqIfGOWR4STB4zCxxw9+ypJF3aFCraX2RgQpsCCVAO45dY/bBN3UkUEaxpG6FmCxxgkh9vFbULW5Aj1vWazvi2XH4mFpAqIjoEjXkoLLc36k2G+3LkK0PbV/pUH+5b/nNW4MUqM6dajGrq7S7e7XjY53SlKqdwV7YSNWkRXbSrOoZtvCpYAtv5C5+FeNKBmgTJcLpS+JBfSC6CSJRqMbsVWQ3XZ0C3/SX6wr1/kLB7/wDiwdotLak8ZY2fw2ulv0j4eZuL2zVKGu6U/ffkaGTIsMF/0pA+iU2EiMusMBEurSpsRzNrbdNr/XyLC32xSgAm95ImIUSBQQVHiLR63sBsbA7887Sg5qfvsu8RleGCtpn3VkGoyIwIaWRGcIFDGyKj6QbgSDy3/YyfDeK8wvqcKgniPhCMUdpApXxOukgbgOvlvQ1cYQYQQAyEmWzEgd8PPSCbadVwNxtpJ+kATFiJxlFbt9yJTZFhdfhxStGfpd5Ep3MW9m32VpWItv3VhYmqvNMHHGU7qRZFZb3DAm/mygDRfopJI62OwlTLhNUektbvG1gK5Bj7wadTMQQ3d39kH4GoWPENo+5L30fOah9PUfZ35abfYL7k0IpZrq7fivmRKUpUm0KUpQFtl2eMid2XKi6kONyNJvbkSvUagDsbEMALXceZoQJGli7y1za2lnAsjle9AJF+qX26bWx1KGrUwsJu/wBC6xufuVZQ+t2PiktawtaynSpb6Vthp1G1+dUtKUM8KcYK0UXOYcTyTYODBsBogZm1XuW5hBa2wUMw632r7kPFMmEixMSC4xEegnUQUNiNa262Y+XTfaqWlCvMU8rhbS9/G9/mSMvnRHDSRCZQD82zOoPlcrvt5Vo+KOOxjkAlwsYdAwSQSSXTVa/hFg3IbGspShE6MJzU2tVtq/X+yblGOSGUSPEswXcIzMo1AghrrubW5HY3q54s41+XhTJh0SRRZZFdyQL3I0+yb+vKszSglRhKaqNarbV+opSlDMKUpQClKUApSlAKUpQClKUApSlAKUpQClKUApWiw/BhMMU02LweEEwLRriJgjMo+kARby5HqK+/zRi/tXLP80tSotmnLHYeLac1dGcpWj/mlF/auWf5pafzSi/tXLP80tMrK/5DDe+jOUrRjhGL+1Ms/wA0tfp+Do1NjmmWg+RxIFTlY/yGF99GapWj/mlF/auWf5pafzSi/tXLP80tRlY/yGG99GcpWow3AnenRBj8vnksSI48QGdrC5sAPKsuDejVjYo4inWvzcr2FKUqDMKUpQClKUApSlAKUpQClKUApSlAKUpQGj47w+uHJ0+vhWW/vaH9tRcdwJBCtrEvz1ljcEb7eVXPErKEyMvyCJ9uuK3wvapGc5YpnxHeyKoMJKgC2/1iSedHJpKx4iUU6kr9b+ZyaXIwXfwSEg76CunfcEE9CN6/KZHvtFL57tGK0SZcZHskj3CAsbC58TWPL4fCvxicikUD517kqOQ6kA/dWVV4bPc050J3dtiqw+HdD4Y3B9WQ1f5bw1h8RhO9I1Ssxv4yCCWK7+Si3lUEZA5O8j/d+6vbhiVo/lUBk/NkFQfJmJciwuW2Tb1NUlWU10WWp0XGXSW5nc+yDuh3iNrj1adXqNjY9Rfa9VWDALAEA323vz6cq6HxPj1eL5zko0sNh4gPIct97Vzdlqac3JO5atTUWmjrPZBkZjzOKQ2FllFgD1jbreqCPlXQuxjAzzJDi3jsg7xe8JXx2VkuBe/PY7cwapfyY5iNvk1/dLD/AB1SOdrpHd5Kq0aefpJXy7vv6zM0rSN2dZgP9Vb4PEfwevJuAseOeFk+Gk/g1Dt/iaPvx+K9SgpVu/B+NHPCT/CNj+FeD8PYoAlsLiABzJhl29500LqrTe0l8SvpSlDIKUpQClKUApSlAKUpQClKUBoO0+M/yblrA2K4a4I98Z/ZX5w/GEM+GZ8Qe7m7sKTZij262G1/Q1K7QTfL8uTzwbN/hMX7zWAwkqvhGF/EFI5fbR7I8RLSrLvfzZsux3EwT5rJFIkckbYchO8RT4kdT4Q3I2Z67hjslgSNtMEIuCNo0HMH0r+OopCrAg2IOx5235iuhcCdoUsGJiQzySwyOsbxPvbUbLJH0Fid/MX9K2oaWRzal5XfEn5axMMbeaIftUGs8+ZJh8RiS5YMWQiw3PgNre4k3+FaqNAoKj6DMv8AgYr+ysLxol8SSbeyB919/XeuZQhmqSj97nRqztBS+9ibgp2zHE6RCxhVb6UAshP0mtYG5vz3++ofFWSdy5OoAHkvW1vxv+BrZ9nj4croiKwSF1Z1diW+bJ0lSfaG52FrX9b1XdonDolxDSYcaifbAFh1KjVyL6QTbyAva4vtpZZa6IwtuUN7mrw3EfyLhzBwKWEmJSexBtZO+YuQQbg+NQLb7+lZHB8OOw194YQBsAzAm/XYirjPMud8JkUViAIJy5INlBaN/Ftt7J2r84vGIGKJeRhz2CjryN7nkelWkpSaUFcxRypXnsfnLnxGHC6sVI8LEIyhm1IXYAPub2B2uD1rqMav3LMDJddNru4v0FzflfnvXKpsTYmF4yNYtq1bi42IAX43vXX8riMhjiJBRQWcg3GoewDfe1rufXTTLJaSIbje8TCPnuN8BfEtG+trxpIx8IOxsSSdvWtjw3xI8ssUXeM2l2Vr82spbxH05fD1rFcX4NIsUdOrTe6G9hpPp1F729LVb8A4Yw4qO92WeSVlIsdLGN3Ie5uBYG3Pl0rHFybSRmqKOW6OdZh+elty7yT/AJjUemu+55m5+3elD3qVlYUpShIpSlAKUpQClKUApSlAXfadiimDykD6WFYdBveK256efL7qoJuyzMkTSiI6nfwSp19WtWwz/IYczweAC47DYZsPC0bpM2lrkr08vDz63Favg8xYXDLh8RmOClMeyMsoHg6K1zzXkD5W8t8sHGyueExFKrzkrRe74dpyjK+xnHS27wRwL11MGa3oqXB+JFbjKex5I9Jknd2VlbwpEgJU3F9QZvv91q3pzvB22xmF/XJUeTNsOf8AXsJ+uWr5oria3MVn+l/Ay2Y8HWZ2ie+qSR9Lbbu5cgMOgLG1xyrOZxw5EsZaaNS55kgXHuPx6eQroM2Kw55Y7B/rlqqzTKMJiUKy47CXt4SuItY+tjuK1ZQjdyi9X2m3TjU0Uou3cc94JySCZZopsOsjCRnV5HMa6NlsrgXJ6/EVJxOewYbFfJUiaKIEqxDM4Emw1ITe620g7X2Hx02W8Ox4eEwpmGXSLqLfOuGO4AtsQLAKOlfMZwphpWjkfH4EPFewSUBDe3Mc9iAa2Oci3aW3e+rqvby7TXWHrJ3Sf8f+XK3tOzcYcZWQCw+TPe31WK9PO4H3+dUmHzlH8RC7gG9zYX3Fvj76nds2XPfL0QiUJgkGtDdT4vaU9QeY9Ky2CwRaGORNmUaWU9Su1/Q+tWhh5zjeO/3sUdaMJWexdT58zDW6RqE2BUk+Z3awANhzq1izGfDxSNBJI6YhVMslwbc9rAeC17X8gN6zWBiMjESstvql2JYje2+1vdV/leJ0AIfZuQb72F7W87EfhW9hMNleea7rmri62dZYM6FA8eYQJMyre1m53VwPEP2+4ip/DeFCyKbHwhyt+ngZfwNcrw2fS4CVxE3gb6Lbgi5Av6jcX/GtTwJxu+KxbxlFULhp3uCTy0gf81YqvJ+RupGXR3XoWpYyU0oOOuzfA59HyHuFfa+JyHuFfa5q2PprFKUqSBSlKAUpSgFKUoBSlKAUqy4cytcTi4YHYosj6Swte1idr7XNrfGpOb8a5Xg5pIY8teeSKR42M85AujFSQo1A7jyFSk3saGLx9LCtRne710KMuPOrDB5BiZbd3h5nv1Eb2/xWt99TMk7TcdiZTFl2CweGFrlli9gebOTb/hqbnOa5osOnE459UgbS0TLGpbSbKCiIb9fW3vtbIcqpy40uhD4s+w9mmOI1OiQL9aWVFH/CWNeUvDuChF8Tm2FUj2lhvOwtzHhN78+lclxmPklbVK7yHzdmY/axvUerZEac+WMTLay7l63OtjOMjjZVD4zGMxAFgkSXJtuW0MBVwue4VY5DhsriYpuBMzzO4IuHWMi5ANrgG4v6Vw6NLkC4FyBc3sPU26V2fEwxRwaIZLK8CxlmXVqWMbNsVYXBBPTpttVJzp0vaRqSxOKq7zduP9aFr2gN3kmHDBVdsHEdKiyqTquFHQXNgPdWOiwl7kbAi5t1PUfvrQdpU2jHQLyth8Oo9fb/AGb/AAqkhYqhH6R/H/vXoaH+tHDq+0yJGmmMb3uDb0u9wPda1ftzYkX6/tJ/ZXn8pARQd9vs3/CoWIxpJuOd9/stakq0I7shQbJOe4FpMPrW+tGYj1Q2uPuv8PWp3Y6CuKxTnkMvxJv05x9arUzR+QNargWwizAiwtl+IG3rb91aVfExlBpG5hoPnIp9ZlE5CvtKVyT6YKUpQClKUApSlAKUpQClKUBJyzF91PFKf6OWN/8AC4Y/hVX2w5f3WcYoAWDssg9e8RWJ/wARapbDapXbTGZHwGL/ANvgowf78ZOrf/3qPhV4bnneXIaQn3r78yFw/wBoZggMUeHRdKC7BjZiOpW27G561fcdLKMNHI0ismmI6dShWLIz+BNN9KlQPaJ3rC5JlUjQSyWGlgAoJsWs1jp93Ln9u9fjGZzMYvkrG6D2NQGpRc+EN9Tdtj6eVZbJ7bnnlmhrJaPYpGNzevbBYF5nEcalmN7AeguefoDV9wjwFPmDN3ZWONCA0rk6bkjwrYEs+m7WHlva4rVcLdnixY1kmmEsQSVdUOq9woYX8vp3HMad+dRfWxQ5pLAysUIIYGxHW/lWwzRhpLEC4jI3G4JFjz6jervLcTFl+OeSWPWtgI5JPE8T2LJcEHwt4VJtcC3Les3xFiS12bfvG1k7b6rk8uRJJ2qs47HX5Oqc3Cr3L6/fwOuYziHKcZomONijYpGNMisGUqLWN7db+leOH4RgxjacLmGHkO/hUEnbc8m8q4RgYS77C/U+6t32Z5l3OZYMXKL37KVJ2YzRmIb+jaRY9SKyqT2ucrmOjnsX+L4LhDFf5Vy8MCQVacKQQbEEX53qL+TaVz83jctcemKP4CM1kOIsuaHFTQadkllVRYnwq7BdgCbaQOlVERQ+0g94/wChWNsxWR0peyfHdJcE3uxLf/XWp4P4Gmw8eMXFPDGs8HdK6Sd7YsTe62U9RtXK8SoXDQaHaPaRtv0m8OrT6DlXSIclwLQROrSsCgBnivIpYCzE7MF3BvsLelUi5z0S8/8AhmWWDTu09HsfiXsrP9HjcOx8nDJ+1qjP2VY36Jgk/uTfxKKtZ+D5E/M4t1A6MpP3hgP+GoOXZ2MPFNLiJAWUlUuVGsrewUbXuSPtqj0aTR1o8q4hK+ZPw/oqpezvMF54Vz/daJvwY1WYvh/ExAmTDzIF3LGJ9IHO+q1rfGomXY+UnbFSR6mO6yypc9T4SK6fwPjMR34WSeWSNY5GKu7OCAv6V77kUWpmjy1V/VFeF16nK6V8TkK+0PTilKUApSlAKUpQCrPjmIS5FgpebYfEzQk87CS8gB+CpVZWoynBLisnzDDM3diN4Zw9gbb2Y2JH0U8+vXlVovU5PK8M2Gb6mn9PqZLG64sNHGEZgYx4lVygtuWDAaSdzf76psapbDLIea77+Wykg+V9B+JqfnOHk+UfJxKSjXZFAAsH1XAueVr9bXY8rmvMyCNRDLey3338SNqB5dQCSPUCrReWzXE49WMq0Zwaso6LTS6e3e1f4kvs3zWNMTJFKwSKWJ7FmKhZALo4YFSrcwPEPaHpWk4Zniw+IltikEV7x6pddy7qCVAJ3O9/fWBwgEbAyKSoBB28IIfV4bXNiABuBzq9w3Bc2JxMceFIWJyrd7faIE7AkdQSNI5m45bkWbTdjQp0/wDzdTq+7mzzXhrDSgyMGdQGdtWx5WABU3Cg8tVjy9KzkvCSQM6iNXjcKbuNTRFTYhSeja0v8K6Tx2yYeEQpBpWcWMoKqE0EMNY53fSd6o8InfwTBSpIgaUn3GMjfkPHH16UavGSRbDVIrEU5S2ur9VuJhJ8MsavoVVuNKgC3P6R/Gs9DmfczxyJ4u5eNx+kUcMT8TV7xEl4Ws1uR8tqosu4Wxc/5nCzyhhsyxOV366rWt63rFR1VztcsS5uappWVvU2/a1hwmZ4hhuZBFIntABWjAJupB9pX69awEjguFvbzYna9rnn9nOuudoPDc7YXBzyqBKmCiWdGPj1RA8goIJJZttuVTOCMlXCxGyKZ2BaRja9z7MYPRRy9SCazPVnl2Z7LeHAmFd5gMRdFVEVu60jYgl7897dPvqdwvlIhik8TwhZCwHelk3js1yNj7je1r+7x4m4hCN3c4AmLK2lSQpBNk0tz2PmL7b9KZDm6iD5M0YtqNiDYm5vuDt9/KscE82pszlHIsu5qsvxbWdhL3kaxi17XJFzqv1BFvsrlPFKTROj3DI6bXU3BuQVvy39qusw5GXw7LGoaV49OxFgCdxfYWFz9lZ7iaKfDwtA8bHXYlyLp7CgrqAttY7X6UrO0lbZIUYqSdzjs2YuwIJO97/bXYOzPFsmDxLNcsmAlfUWvvITpFufJedczmyUkrEgBZiTvYcgTa55X5bmui8JZa+GyvMpHuC8eGiCn6IMjgi9zceP7qm6a0LUqb56Eetr5mZApSlYz3wpSlAKUpQClKUArW9nCd5NiMMfZxGEmS3mdrfcWrJVYZDnDYTEx4hAGMZJ0nYEFSrC/TYnehgxNN1aUoLdrTv4eZAz3h/FRSJjDAwSN17wk9EtYFeYXuwL2vzNSuKskmlxcsUQZ0gkVbRxqWCsb6iqi7eEXsOvStfjO1VmHzeDgXe/zhaX+HzNVuL7TMe/KYRDyjjRfvILffWSUo7o85DkzFyTU2lfXf0uUeRdnOYOyv8AIX06htNoRSvLxpIwNrdLX+6uuYLIsPAhBOHhk7tQAWUsnhsbW306wpsPqiuR4zOJ5biWeWQHo8jsPsJtXQuzGfusvndPCxxIFwBe3dqQOXK5P21CnbgRiuTnQpOcp+C087/Q88xiwr6ji8TiMTKQwZocK6jxG4EYkDIoVfCCD5m9zVdl+bYLCJNHhstxMgxAAl79m8YGqwIAYW8TbACukZlm7rDEyvZmve2kn7LVUtxFP/tD9i/uqZTfWc+nOhHenfvl6JFBwjxLLJjYYUwMGGidjqKwMGsEZvzhsOgHKq/GZtmeImlU4swRkkwkIyB1LMNOoD2l023IvcfDYLxDP/tD9ifuqi4l7TZcGtw4klY2CEDTGPrPYAkm+yg+/wBaxfBEYqsq0lJRt43MLDw/imxKtNO76tixV1JKglbsCb2Pwq3yNcWgkl8bgEgrKwF7blgUiJI3I5871AwvbVjll+ckDod9OiMEf3SB+NdHyri2bEQrLFJdWF9VlsoPU7bHpY2qrlb2rmKN/wBOxz2B4sU5WSJcNMztdnjPzig72kK6gBf12I5VdycFM35pNN/pHYBfrHqSedh091XfGMss+WlhaeWLERlTcLp2sSGAH0WI6Xvasbl+e4yOyNBIwNwW7wseRG51FjsTUqSa0IcVfUvcixmEyiNcNDeV2e8spsututuY2C7KDbnve5r1xPFeFzKDQdS+MFWAYgtb2TazelrVzPiHHspbXqDBGXcC9yDtq5ixPv3PW9fjg7FKmgMR5m2sEAk77AggHSelqy5bpFXLLJ2NJFwhIj69NtW4vYtYja/Tl8BvV/mKd1k0gP8AS4qNRvzCqHvfrupqUnEcU6hfpG+pQwGqyjTGp6BiN+u1qh8XZk0uV4UuhiMmJnYR2IsseuNdjvuLH41icHHc6WCaqYiHf8tTC0pSoPZClKUApSlAKUpQClKUApSlAK6d2bSIMumL+z8qHL/dJXMa6FwW9sqnP/m1/wDjSobtqcvlVXw7XajaYjOsOU0iM/Yo/bWezTMI443lIIVFZjv0UX6VG+WC2yX95/dVHnfFcKKyMVuQRpALG/6V9vhVOdz7a+B5PIo7mZXjLHI4xBuIwblG0kW5WZbXA9ee3OqbMO8xU0mo/OCRwytfY6jy9K/EWbRjd4wBqYtpd7HXttHe1geQuRuauY8ZA+qXWqyCwDaWJawvZrf9C1WcpJaInLG+5XnLmGFdSviiGpdgSp1FmsedmG1v3V84f4iaCQSJ7BK97HfZhyLaeWq17H0rU4DJpcRIY3Vo0AHfNy238CNyLNe23Ib+V4+YdkOLuZMKilOkZaxA+qNR8X21aCcovMiKjUZKx0SHMMLJl7yyvIkPyhCGADG+ldO1jt6b1WR4nLn9nH6Tt+cgkFx6kgD41nsojlTIsVFMrI8eORdDc18ETW91yT8azFQo5dDtYHA08TSc5Np34eHYa3Puz7DYl9WHzHCMWJJWSUL67adzuPT318y7s1x0PjhXDy6BdETELIpNiADrCbcuZ/bfJkV80Dyq+Z2sZpchwbup/FX+qNZNwjmDe3l4i5AGMqbC291R2Fr39nnYbA17cdwtHhsthfUHSBywa+oFintX3vsRv5VmYM3nTZJ5k/uyyD8DXlisZJK2uWR5GtbU7MzWHIXJvajm2rMyYTkr8PWVXNt2W4WPGlKVU7gpSlAKUpQClKUApSlAKUpQCtnlGcrhckxEzIXAxiDSDbcxoBvWMq+xqE8O4kAXJx0QA8zpj2okm7M5XKzthm+1H4i7SBJBibRCKRUHdeMEktcFtwAAgsSawOWYB55tJZ0XcsxBJ2IBtewJuRzI51L4ay2Z8dh41QFy2oK1tLhQXIVvZJsNul7VruL+ImxOHlCxpG8ags+jxKBIAYybXVwVj3tzFtqs7U3litzyUVn6UuBns84LWOHvIJSRsWSS1xz3UqN+Y2ttbmelPl2HPsC7FuiAsT8AL1HkxM0kLMzlkDC4259L7Xt79qtez/FAYtEKgtIQgYlvDc+KwA3JG3SrdKMXxZWWVy00R2rhnCyBFMjOxYIzK1vA3doojUdLAAn9JmrXYWQjn/8Ag9BWcw6OjFSbg73A5HnpHQjpfn9lXM2OZUCtufPyrItjGym7RDfLJD176K/rvXIK65x698rk/wB9F+IrkdYp+0ev5F/LeL+SFKUqh2RSlKAUpSgFKUoBSlKAUpSgFKUoBSlKAVtckw8b5JillNlOIPW2/crt8RcfGsVWzyXK5cRk00UNtZx0Z35WCIWvsbgi4tbe9Wj7SOTyv+VfejnfDEHcyHvpO50MGiYtYGRW0kcwyqyFvFa2w9K07xA6pZlVElvETquWQnncnSLgA7WPuO9aDhfsqSATd8Vk70aQAvsLcmyufFf1FuQq6TsowAiZBD4m/pGLM4PO4LGw35jketXqU8zTR46M7FJkHD+AxxeHurdZGV2WwBIUAixb0DXAA62rYZf2dZfA3ewYZFdQArsXbl9JdRNm39rnXJXbEZdi5xdmvYMV1NrsLoRzPJuXvFb/AIY427+PWGKG3zscgI0NbZwD9Am17cjSEbKzLTlmd0a/5KIvExFyDb4f96hYw3W/qKoDxVPqt4efLTcfA/dUzE5j82GItc8gD57ACsiZjPDi6XVlU3/qIr/dXLa6ZxIjDKJiwtfExke7w1zOsM/aPYci/lvF/JClKVQ7IpSlAKUpQClKUApSlAKUpQClKUApSlAKtMm4nxOEDDDTGMPYsLIwJHWzggH1HpVXShWUIzVpK67TTflLzH+tH9VB/BT8peY/1o/qoP4KzNKGH8LQ/bj/ABXoab8peY/1o/qoP4KflLzH+tH9VB/BWZpQfhaH7cf4r0NN+UvMf60f1UH8FPyl5j/Wj+qg/grM0oPwtD9uP8V6FvnHFuLxSBMRMZFB1BdKKL8rnQovzPOqilKGaEIwVopJdmgpSlCwpSlAKUpQClKUAqRgJUWRTKneR3IdepUgg6f0he49QKj0oQ1dWLf+U4DiTL3IWIrZUCodDaRdtBOl/Fq2J5EdQK8YcbCExCmHeQjuuTd0AXNtR35FRcfV+FV1KGPmo7d3HqJsmKjtBZLaLd4NKeM6rltd9TalsNJFhbavZ8dCZpn7v5t0cIojQFCQNJA1FUII9oatibC5uKylQTza+/ie8mIBhWMKAwdyW0qCQVUKNdtRsdZsTbceW1pFmuHGLaYwaoSLCLRGLch7NyvQ78zfpVJSpEqalp3+Z64KRVkjZxrVXQsux1KCCw323Fx8an4HMYhM8ksIKMFsiqjAWZCfC1lGpVZSwtYuSANhVXSosTKClue4dO50kHvA5OoAWKlVGkte4sQTax59KlLmEfyiOTulEa6NUYVSGNvnPC1xu5a3kNI2tVdSpDgnv2+ZMixSCCRGQGVnRlfQuyj2lBuClz5AjptX7GLj1wNouid33iaEGrTp7zxA3fXZj4rW1WG1QKVFhkRb4PMsOs5kfDhoika91sbMBEHYEnn4ZCCeerfmagd8ndadHj73Vq2Hg020X5896j0oFTS8uPUSsynR5WaMaUJ8K6ETSOi2UkG3LVzPM174fGQiSNni1IsRR02GtyrDXfodwb8xYeVV1KkZFaxYNi4v/EfN27w3i8K3j8ZIGq/hGk2IUEmw3AG/4TGJfD6kBWMjvAEQd4O8LG5ABbwaV8R6HzN4VKiwyL77rEiLEAQtGVBYuhDaVJCgPqUMRqFyYzt9U+e/ri8VGRF3aaWWxclVsSEiW1twwLI7+Ic5Tt1MKlLE5Ve5ZDHxa8SxjFpFYRDQloyWuu1wF8O113HrVbSlSIxUdhSlKFhSlKAUpSgFKUoBSlKAUpSgFKUoBSlKAUpSgFKUoBSlKAUpSgFKUoBSlKA//9k="/>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endParaRPr lang="en-US" altLang="en-US" sz="1800" b="0">
              <a:solidFill>
                <a:srgbClr val="000000"/>
              </a:solidFill>
            </a:endParaRPr>
          </a:p>
        </p:txBody>
      </p:sp>
      <p:pic>
        <p:nvPicPr>
          <p:cNvPr id="2" name="Picture 1"/>
          <p:cNvPicPr>
            <a:picLocks noChangeAspect="1"/>
          </p:cNvPicPr>
          <p:nvPr/>
        </p:nvPicPr>
        <p:blipFill>
          <a:blip r:embed="rId3"/>
          <a:stretch>
            <a:fillRect/>
          </a:stretch>
        </p:blipFill>
        <p:spPr>
          <a:xfrm>
            <a:off x="304801" y="2120657"/>
            <a:ext cx="3432810" cy="4491578"/>
          </a:xfrm>
          <a:prstGeom prst="rect">
            <a:avLst/>
          </a:prstGeom>
        </p:spPr>
      </p:pic>
      <p:sp>
        <p:nvSpPr>
          <p:cNvPr id="9" name="Rectangle 3">
            <a:extLst>
              <a:ext uri="{FF2B5EF4-FFF2-40B4-BE49-F238E27FC236}">
                <a16:creationId xmlns:a16="http://schemas.microsoft.com/office/drawing/2014/main" id="{D280AF31-41D7-4112-B92C-E70E914AEDD5}"/>
              </a:ext>
            </a:extLst>
          </p:cNvPr>
          <p:cNvSpPr txBox="1">
            <a:spLocks/>
          </p:cNvSpPr>
          <p:nvPr/>
        </p:nvSpPr>
        <p:spPr>
          <a:xfrm>
            <a:off x="4018505" y="2232014"/>
            <a:ext cx="4820694" cy="2980066"/>
          </a:xfrm>
          <a:prstGeom prst="rect">
            <a:avLst/>
          </a:prstGeom>
        </p:spPr>
        <p:txBody>
          <a:bodyPr vert="horz" lIns="91440" tIns="45720" rIns="91440" bIns="45720" rtlCol="0" anchor="t" anchorCtr="0">
            <a:normAutofit/>
          </a:bodyPr>
          <a:lst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fontAlgn="auto">
              <a:spcAft>
                <a:spcPts val="0"/>
              </a:spcAft>
            </a:pPr>
            <a:r>
              <a:rPr lang="en-US" altLang="en-US" dirty="0"/>
              <a:t>Updates to the BME requirements can be found on the BME Advising Canvas site</a:t>
            </a:r>
          </a:p>
          <a:p>
            <a:pPr lvl="1" fontAlgn="auto">
              <a:spcAft>
                <a:spcPts val="0"/>
              </a:spcAft>
            </a:pPr>
            <a:r>
              <a:rPr lang="en-US" altLang="en-US" dirty="0"/>
              <a:t>These requirements are more flexible than the previous requirements, you can follow either and graduate!</a:t>
            </a:r>
          </a:p>
        </p:txBody>
      </p:sp>
      <p:sp>
        <p:nvSpPr>
          <p:cNvPr id="4" name="Slide Number Placeholder 3">
            <a:extLst>
              <a:ext uri="{FF2B5EF4-FFF2-40B4-BE49-F238E27FC236}">
                <a16:creationId xmlns:a16="http://schemas.microsoft.com/office/drawing/2014/main" id="{B8B74B60-847C-3111-31A9-976FCA62AA36}"/>
              </a:ext>
            </a:extLst>
          </p:cNvPr>
          <p:cNvSpPr>
            <a:spLocks noGrp="1"/>
          </p:cNvSpPr>
          <p:nvPr>
            <p:ph type="sldNum" sz="quarter" idx="12"/>
          </p:nvPr>
        </p:nvSpPr>
        <p:spPr/>
        <p:txBody>
          <a:bodyPr/>
          <a:lstStyle/>
          <a:p>
            <a:pPr>
              <a:defRPr/>
            </a:pPr>
            <a:fld id="{98427A6E-61ED-47EC-9152-2CDFC960BA46}" type="slidenum">
              <a:rPr lang="en-US" altLang="en-US" smtClean="0"/>
              <a:pPr>
                <a:defRPr/>
              </a:pPr>
              <a:t>6</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747063" y="146219"/>
            <a:ext cx="8089900" cy="982474"/>
          </a:xfrm>
        </p:spPr>
        <p:txBody>
          <a:bodyPr/>
          <a:lstStyle/>
          <a:p>
            <a:r>
              <a:rPr lang="en-US" altLang="en-US" sz="2400" dirty="0">
                <a:solidFill>
                  <a:schemeClr val="tx1"/>
                </a:solidFill>
              </a:rPr>
              <a:t>What to do before meeting with my academic advisor to get the most out of your meeting? </a:t>
            </a:r>
          </a:p>
        </p:txBody>
      </p:sp>
      <p:sp>
        <p:nvSpPr>
          <p:cNvPr id="7" name="Rectangle 3"/>
          <p:cNvSpPr txBox="1">
            <a:spLocks noChangeArrowheads="1"/>
          </p:cNvSpPr>
          <p:nvPr/>
        </p:nvSpPr>
        <p:spPr bwMode="auto">
          <a:xfrm>
            <a:off x="4486458" y="1439294"/>
            <a:ext cx="4144303" cy="481013"/>
          </a:xfrm>
          <a:prstGeom prst="rect">
            <a:avLst/>
          </a:prstGeom>
          <a:noFill/>
          <a:ln w="9525">
            <a:noFill/>
            <a:miter lim="800000"/>
            <a:headEnd/>
            <a:tailEnd/>
          </a:ln>
        </p:spPr>
        <p:txBody>
          <a:bodyPr/>
          <a:lstStyle/>
          <a:p>
            <a:pPr eaLnBrk="1" hangingPunct="1">
              <a:spcBef>
                <a:spcPct val="20000"/>
              </a:spcBef>
              <a:defRPr/>
            </a:pPr>
            <a:r>
              <a:rPr lang="en-US" sz="2300" b="1" kern="0" dirty="0">
                <a:latin typeface="Arial"/>
                <a:cs typeface="Arial" charset="0"/>
              </a:rPr>
              <a:t>Update your tracking document (samples on Canvas)</a:t>
            </a:r>
          </a:p>
        </p:txBody>
      </p:sp>
      <p:sp>
        <p:nvSpPr>
          <p:cNvPr id="46085" name="Rectangle 1"/>
          <p:cNvSpPr>
            <a:spLocks noChangeArrowheads="1"/>
          </p:cNvSpPr>
          <p:nvPr/>
        </p:nvSpPr>
        <p:spPr bwMode="auto">
          <a:xfrm>
            <a:off x="4548053" y="2838470"/>
            <a:ext cx="4151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600" dirty="0"/>
              <a:t>To figure out what you need to graduate! </a:t>
            </a:r>
          </a:p>
        </p:txBody>
      </p:sp>
      <p:sp>
        <p:nvSpPr>
          <p:cNvPr id="2" name="Rectangle 1"/>
          <p:cNvSpPr/>
          <p:nvPr/>
        </p:nvSpPr>
        <p:spPr>
          <a:xfrm>
            <a:off x="4417424" y="3364055"/>
            <a:ext cx="4419540" cy="830997"/>
          </a:xfrm>
          <a:prstGeom prst="rect">
            <a:avLst/>
          </a:prstGeom>
        </p:spPr>
        <p:txBody>
          <a:bodyPr wrap="square">
            <a:spAutoFit/>
          </a:bodyPr>
          <a:lstStyle/>
          <a:p>
            <a:pPr marL="168275" indent="-168275"/>
            <a:r>
              <a:rPr lang="en-US" sz="1600" b="1" dirty="0">
                <a:sym typeface="Symbol" panose="05050102010706020507" pitchFamily="18" charset="2"/>
              </a:rPr>
              <a:t> </a:t>
            </a:r>
            <a:r>
              <a:rPr lang="en-US" sz="1600" b="1" dirty="0"/>
              <a:t>All students need to complete 135 credits (15 units) of course work for a bachelor’s degree and 8 units of WPI coursework</a:t>
            </a:r>
          </a:p>
        </p:txBody>
      </p:sp>
      <p:sp>
        <p:nvSpPr>
          <p:cNvPr id="3" name="Rectangle 2"/>
          <p:cNvSpPr/>
          <p:nvPr/>
        </p:nvSpPr>
        <p:spPr>
          <a:xfrm>
            <a:off x="4414216" y="4425337"/>
            <a:ext cx="4371091" cy="584775"/>
          </a:xfrm>
          <a:prstGeom prst="rect">
            <a:avLst/>
          </a:prstGeom>
        </p:spPr>
        <p:txBody>
          <a:bodyPr wrap="square">
            <a:spAutoFit/>
          </a:bodyPr>
          <a:lstStyle/>
          <a:p>
            <a:pPr marL="174625" indent="-174625"/>
            <a:r>
              <a:rPr lang="en-US" sz="1600" b="1" dirty="0">
                <a:sym typeface="Symbol" panose="05050102010706020507" pitchFamily="18" charset="2"/>
              </a:rPr>
              <a:t> </a:t>
            </a:r>
            <a:r>
              <a:rPr lang="en-US" sz="1600" b="1" dirty="0"/>
              <a:t>Unfortunately, it is </a:t>
            </a:r>
            <a:r>
              <a:rPr lang="en-US" sz="1600" b="1" u="sng" dirty="0"/>
              <a:t>not</a:t>
            </a:r>
            <a:r>
              <a:rPr lang="en-US" sz="1600" b="1" dirty="0"/>
              <a:t> possible to appeal  and change these requirements!</a:t>
            </a:r>
          </a:p>
        </p:txBody>
      </p:sp>
      <p:pic>
        <p:nvPicPr>
          <p:cNvPr id="9" name="Picture 2">
            <a:extLst>
              <a:ext uri="{FF2B5EF4-FFF2-40B4-BE49-F238E27FC236}">
                <a16:creationId xmlns:a16="http://schemas.microsoft.com/office/drawing/2014/main" id="{612852B1-B4B3-46EC-A17B-258F229D9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6" y="1291590"/>
            <a:ext cx="4239601" cy="557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9E1DFD03-51C5-20CC-04F5-CEDD77FA83F5}"/>
              </a:ext>
            </a:extLst>
          </p:cNvPr>
          <p:cNvSpPr>
            <a:spLocks noGrp="1"/>
          </p:cNvSpPr>
          <p:nvPr>
            <p:ph type="sldNum" sz="quarter" idx="12"/>
          </p:nvPr>
        </p:nvSpPr>
        <p:spPr/>
        <p:txBody>
          <a:bodyPr/>
          <a:lstStyle/>
          <a:p>
            <a:pPr>
              <a:defRPr/>
            </a:pPr>
            <a:fld id="{98427A6E-61ED-47EC-9152-2CDFC960BA46}" type="slidenum">
              <a:rPr lang="en-US" altLang="en-US" smtClean="0"/>
              <a:pPr>
                <a:defRPr/>
              </a:pPr>
              <a:t>7</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altLang="en-US" sz="2400" dirty="0">
                <a:solidFill>
                  <a:schemeClr val="tx1"/>
                </a:solidFill>
              </a:rPr>
              <a:t>What to do before meeting with my academic advisor to get the most out of our meeting? </a:t>
            </a:r>
          </a:p>
        </p:txBody>
      </p:sp>
      <p:sp>
        <p:nvSpPr>
          <p:cNvPr id="14341" name="Rectangle 3"/>
          <p:cNvSpPr>
            <a:spLocks noGrp="1" noChangeArrowheads="1"/>
          </p:cNvSpPr>
          <p:nvPr>
            <p:ph idx="1"/>
          </p:nvPr>
        </p:nvSpPr>
        <p:spPr/>
        <p:txBody>
          <a:bodyPr>
            <a:normAutofit fontScale="92500"/>
          </a:bodyPr>
          <a:lstStyle/>
          <a:p>
            <a:pPr eaLnBrk="1" hangingPunct="1">
              <a:buClr>
                <a:srgbClr val="FF0000"/>
              </a:buClr>
              <a:defRPr/>
            </a:pPr>
            <a:r>
              <a:rPr lang="en-US" altLang="en-US" sz="2400" dirty="0"/>
              <a:t>Review your Academic Progress Report in Workday</a:t>
            </a:r>
            <a:endParaRPr lang="en-US" altLang="en-US" sz="2000" dirty="0"/>
          </a:p>
          <a:p>
            <a:pPr marL="0" indent="0" eaLnBrk="1" hangingPunct="1">
              <a:buClr>
                <a:srgbClr val="FF0000"/>
              </a:buClr>
              <a:buNone/>
              <a:defRPr/>
            </a:pPr>
            <a:r>
              <a:rPr lang="en-US" altLang="en-US" sz="2000" b="0" dirty="0"/>
              <a:t>      </a:t>
            </a:r>
            <a:endParaRPr lang="en-US" altLang="en-US" sz="1050" b="0" dirty="0"/>
          </a:p>
          <a:p>
            <a:pPr eaLnBrk="1" hangingPunct="1">
              <a:buClr>
                <a:srgbClr val="FF0000"/>
              </a:buClr>
              <a:defRPr/>
            </a:pPr>
            <a:r>
              <a:rPr lang="en-US" altLang="en-US" sz="2400" dirty="0"/>
              <a:t>The Registrar conducts Senior audits in December </a:t>
            </a:r>
          </a:p>
          <a:p>
            <a:pPr lvl="1" eaLnBrk="1" hangingPunct="1">
              <a:defRPr/>
            </a:pPr>
            <a:r>
              <a:rPr lang="en-US" altLang="en-US" sz="2000" b="0" dirty="0"/>
              <a:t>You will be notified if you are not tracking to graduation…!</a:t>
            </a:r>
          </a:p>
        </p:txBody>
      </p:sp>
      <p:sp>
        <p:nvSpPr>
          <p:cNvPr id="4" name="Slide Number Placeholder 3">
            <a:extLst>
              <a:ext uri="{FF2B5EF4-FFF2-40B4-BE49-F238E27FC236}">
                <a16:creationId xmlns:a16="http://schemas.microsoft.com/office/drawing/2014/main" id="{9E044221-5BC1-FFF1-C930-6C9857E8CFF9}"/>
              </a:ext>
            </a:extLst>
          </p:cNvPr>
          <p:cNvSpPr>
            <a:spLocks noGrp="1"/>
          </p:cNvSpPr>
          <p:nvPr>
            <p:ph type="sldNum" sz="quarter" idx="12"/>
          </p:nvPr>
        </p:nvSpPr>
        <p:spPr/>
        <p:txBody>
          <a:bodyPr/>
          <a:lstStyle/>
          <a:p>
            <a:pPr>
              <a:defRPr/>
            </a:pPr>
            <a:fld id="{98427A6E-61ED-47EC-9152-2CDFC960BA46}" type="slidenum">
              <a:rPr lang="en-US" altLang="en-US" smtClean="0"/>
              <a:pPr>
                <a:defRPr/>
              </a:pPr>
              <a:t>8</a:t>
            </a:fld>
            <a:endParaRPr lang="en-US" altLang="en-US"/>
          </a:p>
        </p:txBody>
      </p:sp>
      <p:sp>
        <p:nvSpPr>
          <p:cNvPr id="2" name="Rectangle 1"/>
          <p:cNvSpPr/>
          <p:nvPr/>
        </p:nvSpPr>
        <p:spPr>
          <a:xfrm>
            <a:off x="858128" y="3256819"/>
            <a:ext cx="7828672" cy="3539430"/>
          </a:xfrm>
          <a:prstGeom prst="rect">
            <a:avLst/>
          </a:prstGeom>
        </p:spPr>
        <p:txBody>
          <a:bodyPr wrap="square">
            <a:spAutoFit/>
          </a:bodyPr>
          <a:lstStyle/>
          <a:p>
            <a:r>
              <a:rPr lang="en-US" sz="1600" b="1" i="1" dirty="0"/>
              <a:t>You are receiving this email because you have filed for the May 20XX graduation.  Below are your </a:t>
            </a:r>
            <a:r>
              <a:rPr lang="en-US" sz="1600" b="1" i="1" u="sng" dirty="0"/>
              <a:t>preliminary</a:t>
            </a:r>
            <a:r>
              <a:rPr lang="en-US" sz="1600" b="1" i="1" dirty="0"/>
              <a:t> degree audit results for completion of your bachelor’s degree from WPI: </a:t>
            </a:r>
          </a:p>
          <a:p>
            <a:r>
              <a:rPr lang="en-US" sz="1600" b="1" i="1" dirty="0"/>
              <a:t>The following information is based on a review of the University requirements and your Major requirements, as of December XX 20XX.  If you make any changes to your schedule, your degree audit will need to be reviewed again.  Before you make any changes to your schedule, please consult your Academic Advisor.</a:t>
            </a:r>
            <a:r>
              <a:rPr lang="en-US" sz="1600" i="1" dirty="0"/>
              <a:t> </a:t>
            </a:r>
          </a:p>
          <a:p>
            <a:r>
              <a:rPr lang="en-US" sz="1600" b="1" i="1" dirty="0"/>
              <a:t>Assuming successful completion of the coursework for which you are now registered in B, C and D terms, the following degree requirements in the box below will still need to be satisfied in order to fulfill your graduation requirements:</a:t>
            </a:r>
          </a:p>
          <a:p>
            <a:r>
              <a:rPr lang="en-US" sz="1600" i="1" dirty="0"/>
              <a:t> </a:t>
            </a:r>
          </a:p>
          <a:p>
            <a:endParaRPr lang="en-US" sz="1600" b="1" i="1" dirty="0"/>
          </a:p>
        </p:txBody>
      </p:sp>
      <p:sp>
        <p:nvSpPr>
          <p:cNvPr id="5" name="Rectangle 4">
            <a:extLst>
              <a:ext uri="{FF2B5EF4-FFF2-40B4-BE49-F238E27FC236}">
                <a16:creationId xmlns:a16="http://schemas.microsoft.com/office/drawing/2014/main" id="{1DAB668B-F35F-BE02-DE90-CD97265FB3A1}"/>
              </a:ext>
            </a:extLst>
          </p:cNvPr>
          <p:cNvSpPr/>
          <p:nvPr/>
        </p:nvSpPr>
        <p:spPr>
          <a:xfrm>
            <a:off x="2013702" y="6232360"/>
            <a:ext cx="5317588" cy="56548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0969" y="1404540"/>
            <a:ext cx="7462911" cy="3262432"/>
          </a:xfrm>
          <a:prstGeom prst="rect">
            <a:avLst/>
          </a:prstGeom>
        </p:spPr>
        <p:txBody>
          <a:bodyPr wrap="square">
            <a:spAutoFit/>
          </a:bodyPr>
          <a:lstStyle/>
          <a:p>
            <a:endParaRPr lang="en-US" sz="1600" b="1" i="1" dirty="0"/>
          </a:p>
          <a:p>
            <a:endParaRPr lang="en-US" sz="1600" b="1" i="1" dirty="0"/>
          </a:p>
          <a:p>
            <a:r>
              <a:rPr lang="en-US" sz="1600" b="1" i="1" dirty="0">
                <a:solidFill>
                  <a:srgbClr val="FF0000"/>
                </a:solidFill>
              </a:rPr>
              <a:t>Important Notes:</a:t>
            </a:r>
          </a:p>
          <a:p>
            <a:pPr marL="285750" indent="-285750">
              <a:buFont typeface="Wingdings" pitchFamily="2" charset="2"/>
              <a:buChar char="q"/>
            </a:pPr>
            <a:r>
              <a:rPr lang="en-US" sz="1600" b="1" i="1" u="sng" dirty="0">
                <a:solidFill>
                  <a:srgbClr val="0000FF"/>
                </a:solidFill>
              </a:rPr>
              <a:t>Minor Completion Form</a:t>
            </a:r>
            <a:r>
              <a:rPr lang="en-US" sz="1600" b="1" i="1" dirty="0">
                <a:solidFill>
                  <a:srgbClr val="0000FF"/>
                </a:solidFill>
              </a:rPr>
              <a:t> - can be found in the department of your minor</a:t>
            </a:r>
          </a:p>
          <a:p>
            <a:endParaRPr lang="en-US" sz="1600" b="1" i="1" dirty="0">
              <a:solidFill>
                <a:srgbClr val="0000FF"/>
              </a:solidFill>
            </a:endParaRPr>
          </a:p>
          <a:p>
            <a:pPr marL="285750" indent="-285750">
              <a:buFont typeface="Wingdings" pitchFamily="2" charset="2"/>
              <a:buChar char="q"/>
            </a:pPr>
            <a:r>
              <a:rPr lang="en-US" sz="1600" b="1" i="1" dirty="0">
                <a:solidFill>
                  <a:srgbClr val="0000FF"/>
                </a:solidFill>
              </a:rPr>
              <a:t>If you and your Program Review Chair determine that a course substitution can be made, please complete the </a:t>
            </a:r>
            <a:r>
              <a:rPr lang="en-US" sz="1600" b="1" i="1" u="sng" dirty="0">
                <a:solidFill>
                  <a:srgbClr val="0000FF"/>
                </a:solidFill>
              </a:rPr>
              <a:t>Course Substitution Form</a:t>
            </a:r>
            <a:r>
              <a:rPr lang="en-US" sz="1600" b="1" i="1" dirty="0">
                <a:solidFill>
                  <a:srgbClr val="0000FF"/>
                </a:solidFill>
              </a:rPr>
              <a:t> and submit it to the Registrar’s Office</a:t>
            </a:r>
          </a:p>
          <a:p>
            <a:pPr marL="285750" indent="-285750">
              <a:buFont typeface="Wingdings" pitchFamily="2" charset="2"/>
              <a:buChar char="q"/>
            </a:pPr>
            <a:endParaRPr lang="en-US" sz="1600" b="1" i="1" dirty="0">
              <a:solidFill>
                <a:srgbClr val="0000FF"/>
              </a:solidFill>
            </a:endParaRPr>
          </a:p>
          <a:p>
            <a:pPr marL="285750" indent="-285750">
              <a:buFont typeface="Wingdings" pitchFamily="2" charset="2"/>
              <a:buChar char="q"/>
            </a:pPr>
            <a:r>
              <a:rPr lang="en-US" sz="1600" b="1" i="1" dirty="0">
                <a:solidFill>
                  <a:srgbClr val="0000FF"/>
                </a:solidFill>
              </a:rPr>
              <a:t>If you need to change the Catalog Year your degree requirements follow, please complete the </a:t>
            </a:r>
            <a:r>
              <a:rPr lang="en-US" sz="1600" b="1" i="1" u="sng" dirty="0">
                <a:solidFill>
                  <a:srgbClr val="0000FF"/>
                </a:solidFill>
              </a:rPr>
              <a:t>Catalog Year Change Request Form </a:t>
            </a:r>
            <a:r>
              <a:rPr lang="en-US" sz="1600" b="1" i="1" dirty="0">
                <a:solidFill>
                  <a:srgbClr val="0000FF"/>
                </a:solidFill>
              </a:rPr>
              <a:t>and submit it to the Registrar’s Office</a:t>
            </a:r>
          </a:p>
          <a:p>
            <a:pPr lvl="1"/>
            <a:r>
              <a:rPr lang="en-US" sz="1400" b="1" i="1" dirty="0"/>
              <a:t>You can change your catalog year; you cannot mix and match requirements</a:t>
            </a:r>
          </a:p>
        </p:txBody>
      </p:sp>
      <p:sp>
        <p:nvSpPr>
          <p:cNvPr id="6" name="Title 5">
            <a:extLst>
              <a:ext uri="{FF2B5EF4-FFF2-40B4-BE49-F238E27FC236}">
                <a16:creationId xmlns:a16="http://schemas.microsoft.com/office/drawing/2014/main" id="{9D56CE9A-B762-C551-77CD-663A7956D6E6}"/>
              </a:ext>
            </a:extLst>
          </p:cNvPr>
          <p:cNvSpPr>
            <a:spLocks noGrp="1"/>
          </p:cNvSpPr>
          <p:nvPr>
            <p:ph type="title"/>
          </p:nvPr>
        </p:nvSpPr>
        <p:spPr/>
        <p:txBody>
          <a:bodyPr/>
          <a:lstStyle/>
          <a:p>
            <a:r>
              <a:rPr lang="en-US" dirty="0"/>
              <a:t>You may need a form for that</a:t>
            </a:r>
          </a:p>
        </p:txBody>
      </p:sp>
      <p:sp>
        <p:nvSpPr>
          <p:cNvPr id="3" name="Slide Number Placeholder 2">
            <a:extLst>
              <a:ext uri="{FF2B5EF4-FFF2-40B4-BE49-F238E27FC236}">
                <a16:creationId xmlns:a16="http://schemas.microsoft.com/office/drawing/2014/main" id="{5BAE1F10-5795-1EE5-7DE5-38B69F4599D9}"/>
              </a:ext>
            </a:extLst>
          </p:cNvPr>
          <p:cNvSpPr>
            <a:spLocks noGrp="1"/>
          </p:cNvSpPr>
          <p:nvPr>
            <p:ph type="sldNum" sz="quarter" idx="12"/>
          </p:nvPr>
        </p:nvSpPr>
        <p:spPr/>
        <p:txBody>
          <a:bodyPr/>
          <a:lstStyle/>
          <a:p>
            <a:pPr>
              <a:defRPr/>
            </a:pPr>
            <a:fld id="{98427A6E-61ED-47EC-9152-2CDFC960BA46}" type="slidenum">
              <a:rPr lang="en-US" altLang="en-US" smtClean="0"/>
              <a:pPr>
                <a:defRPr/>
              </a:pPr>
              <a:t>9</a:t>
            </a:fld>
            <a:endParaRPr lang="en-US" altLang="en-US"/>
          </a:p>
        </p:txBody>
      </p:sp>
    </p:spTree>
    <p:extLst>
      <p:ext uri="{BB962C8B-B14F-4D97-AF65-F5344CB8AC3E}">
        <p14:creationId xmlns:p14="http://schemas.microsoft.com/office/powerpoint/2010/main" val="240180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1849A68D625641B042549EC4B0DD7E" ma:contentTypeVersion="6" ma:contentTypeDescription="Create a new document." ma:contentTypeScope="" ma:versionID="b2112119155038bd02bf7644920c0cf6">
  <xsd:schema xmlns:xsd="http://www.w3.org/2001/XMLSchema" xmlns:xs="http://www.w3.org/2001/XMLSchema" xmlns:p="http://schemas.microsoft.com/office/2006/metadata/properties" xmlns:ns2="24deee2e-262a-47ca-9260-d68c60d10005" xmlns:ns3="090245c3-b9b5-4ba9-a9bf-60aa61b4e205" targetNamespace="http://schemas.microsoft.com/office/2006/metadata/properties" ma:root="true" ma:fieldsID="1b769a9899fbffcbf23d2f22a061c2ee" ns2:_="" ns3:_="">
    <xsd:import namespace="24deee2e-262a-47ca-9260-d68c60d10005"/>
    <xsd:import namespace="090245c3-b9b5-4ba9-a9bf-60aa61b4e2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deee2e-262a-47ca-9260-d68c60d100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0245c3-b9b5-4ba9-a9bf-60aa61b4e20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26DD01-58DA-4042-AAD4-D1E6AE97F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deee2e-262a-47ca-9260-d68c60d10005"/>
    <ds:schemaRef ds:uri="090245c3-b9b5-4ba9-a9bf-60aa61b4e2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0EDB79-E27A-4D67-A669-CD83922241F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C272492-AD49-4600-BF10-D8E4926718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6834062</TotalTime>
  <Words>2322</Words>
  <Application>Microsoft Office PowerPoint</Application>
  <PresentationFormat>On-screen Show (4:3)</PresentationFormat>
  <Paragraphs>302</Paragraphs>
  <Slides>26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Helvetica</vt:lpstr>
      <vt:lpstr>Times New Roman</vt:lpstr>
      <vt:lpstr>Verdana</vt:lpstr>
      <vt:lpstr>Wingdings</vt:lpstr>
      <vt:lpstr>WPI-White</vt:lpstr>
      <vt:lpstr>Echo360 is recording</vt:lpstr>
      <vt:lpstr>PowerPoint Presentation</vt:lpstr>
      <vt:lpstr>BME Connect Mentorship and Slack</vt:lpstr>
      <vt:lpstr>Topics</vt:lpstr>
      <vt:lpstr>The Academic Advisor</vt:lpstr>
      <vt:lpstr>Preparing for you Academic Advising Meeting? </vt:lpstr>
      <vt:lpstr>What to do before meeting with my academic advisor to get the most out of your meeting? </vt:lpstr>
      <vt:lpstr>What to do before meeting with my academic advisor to get the most out of our meeting? </vt:lpstr>
      <vt:lpstr>You may need a form for that</vt:lpstr>
      <vt:lpstr>Important Degree Requirements</vt:lpstr>
      <vt:lpstr>Important Degree Requirements</vt:lpstr>
      <vt:lpstr>Important Degree Requirements</vt:lpstr>
      <vt:lpstr>Can I take grad courses as an undergrad?</vt:lpstr>
      <vt:lpstr>BME Labs</vt:lpstr>
      <vt:lpstr>How do I find an awesome MQP?</vt:lpstr>
      <vt:lpstr>Off Campus MQPs</vt:lpstr>
      <vt:lpstr>Graduate School Applications</vt:lpstr>
      <vt:lpstr>What can I do with a BS, MS, and PhD in BME?</vt:lpstr>
      <vt:lpstr>What is the difference between a M.S. and M.E. degrees? </vt:lpstr>
      <vt:lpstr>BME Graduate Degree Programs</vt:lpstr>
      <vt:lpstr>What to do before meeting with my academic advisor to get the most out of your meeting? </vt:lpstr>
      <vt:lpstr>How can I improve my job prospects and marketability? </vt:lpstr>
      <vt:lpstr>How do I find a job or research internship over the summer? </vt:lpstr>
      <vt:lpstr>How do I find a job or research internship over the summer? </vt:lpstr>
      <vt:lpstr>Why should I join the BMES chapter?   Should I join BMES national?</vt:lpstr>
      <vt:lpstr>Questions ?</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Academic Technology Center</dc:creator>
  <cp:lastModifiedBy>Coburn, Jeannine</cp:lastModifiedBy>
  <cp:revision>499</cp:revision>
  <cp:lastPrinted>2022-02-24T18:47:15Z</cp:lastPrinted>
  <dcterms:created xsi:type="dcterms:W3CDTF">2002-11-26T14:54:44Z</dcterms:created>
  <dcterms:modified xsi:type="dcterms:W3CDTF">2023-02-21T21:44:04Z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0x010100011849A68D625641B042549EC4B0DD7E</vt:lpwstr>
  </property>
</Properties>
</file>