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698" r:id="rId2"/>
    <p:sldMasterId id="2147483699" r:id="rId3"/>
    <p:sldMasterId id="2147483700" r:id="rId4"/>
  </p:sldMasterIdLst>
  <p:notesMasterIdLst>
    <p:notesMasterId r:id="rId3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81" r:id="rId25"/>
    <p:sldId id="282" r:id="rId26"/>
    <p:sldId id="283" r:id="rId27"/>
    <p:sldId id="284" r:id="rId28"/>
    <p:sldId id="285" r:id="rId29"/>
    <p:sldId id="286" r:id="rId30"/>
    <p:sldId id="287" r:id="rId31"/>
    <p:sldId id="288" r:id="rId32"/>
    <p:sldId id="289" r:id="rId33"/>
    <p:sldId id="290" r:id="rId34"/>
  </p:sldIdLst>
  <p:sldSz cx="9144000" cy="5143500" type="screen16x9"/>
  <p:notesSz cx="6858000" cy="9144000"/>
  <p:embeddedFontLst>
    <p:embeddedFont>
      <p:font typeface="Titillium Web" panose="020B0604020202020204" charset="0"/>
      <p:regular r:id="rId36"/>
      <p:bold r:id="rId37"/>
      <p:italic r:id="rId38"/>
      <p:boldItalic r:id="rId39"/>
    </p:embeddedFont>
    <p:embeddedFont>
      <p:font typeface="Caveat" panose="020B0604020202020204" charset="0"/>
      <p:regular r:id="rId40"/>
      <p:bold r:id="rId41"/>
    </p:embeddedFont>
    <p:embeddedFont>
      <p:font typeface="Titillium Web Light" panose="020B060402020202020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Proxima Nova Semibold" panose="020B0604020202020204" charset="0"/>
      <p:regular r:id="rId50"/>
      <p:bold r:id="rId51"/>
      <p:boldItalic r:id="rId52"/>
    </p:embeddedFont>
    <p:embeddedFont>
      <p:font typeface="Proxima Nova" panose="020B060402020202020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4" d="100"/>
          <a:sy n="134" d="100"/>
        </p:scale>
        <p:origin x="270"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e5e7c9f3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e5e7c9f3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a1f62082a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a1f62082a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a060dde19f_2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a060dde19f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a41a9923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a41a9923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a41a99232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a41a99232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a41a99232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a41a99232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a060dde19f_2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a060dde19f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9e5e7c9f3c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9e5e7c9f3c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a41a992325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a41a992325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a41a992325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a41a992325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a060dde19f_2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a060dde19f_2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a060dde19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a060dde19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SLIDES_API179709634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SLIDES_API179709634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SLIDES_API122736142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SLIDES_API122736142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a3c841a6de_1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a3c841a6de_1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a3c841a6de_1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a3c841a6de_1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a3c841a6de_1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a3c841a6de_1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a07f96b05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a07f96b05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a3c841a6de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a3c841a6de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Story Problem</a:t>
            </a:r>
            <a:endParaRPr sz="12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Type in a story problem, and update the answer options to suit your story.</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This is a Pear Deck Multiple Choice Slide. Your current options are: A: Option A, B: Option B, C: Option C, D: Option D, E: Option E,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To edit the type of question or choices, go back to the "Ask Students a Question" in the Pear Deck sidebar.</a:t>
            </a:r>
            <a:endParaRPr sz="1200">
              <a:solidFill>
                <a:schemeClr val="dk1"/>
              </a:solidFill>
            </a:endParaRPr>
          </a:p>
        </p:txBody>
      </p:sp>
    </p:spTree>
    <p:extLst>
      <p:ext uri="{BB962C8B-B14F-4D97-AF65-F5344CB8AC3E}">
        <p14:creationId xmlns:p14="http://schemas.microsoft.com/office/powerpoint/2010/main" val="625978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a3c841a6de_1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a3c841a6de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Story Problem</a:t>
            </a:r>
            <a:endParaRPr sz="12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Type in a story problem, and update the answer options to suit your story.</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This is a Pear Deck Multiple Choice Slide. Your current options are: A: Option A, B: Option B, C: Option C, D: Option D, E: Option E,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To edit the type of question or choices, go back to the "Ask Students a Question" in the Pear Deck sidebar.</a:t>
            </a:r>
            <a:endParaRPr sz="1200">
              <a:solidFill>
                <a:schemeClr val="dk1"/>
              </a:solidFill>
            </a:endParaRPr>
          </a:p>
        </p:txBody>
      </p:sp>
    </p:spTree>
    <p:extLst>
      <p:ext uri="{BB962C8B-B14F-4D97-AF65-F5344CB8AC3E}">
        <p14:creationId xmlns:p14="http://schemas.microsoft.com/office/powerpoint/2010/main" val="3344871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a3c841a6de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a3c841a6de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Story Problem</a:t>
            </a:r>
            <a:endParaRPr sz="12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Type in a story problem, and update the answer options to suit your story.</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This is a Pear Deck Multiple Choice Slide. Your current options are: A: Option A, B: Option B, C: Option C, D: Option D, E: Option E,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To edit the type of question or choices, go back to the "Ask Students a Question" in the Pear Deck sidebar.</a:t>
            </a:r>
            <a:endParaRPr sz="1200">
              <a:solidFill>
                <a:schemeClr val="dk1"/>
              </a:solidFill>
            </a:endParaRPr>
          </a:p>
        </p:txBody>
      </p:sp>
    </p:spTree>
    <p:extLst>
      <p:ext uri="{BB962C8B-B14F-4D97-AF65-F5344CB8AC3E}">
        <p14:creationId xmlns:p14="http://schemas.microsoft.com/office/powerpoint/2010/main" val="4003309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3c841a6de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3c841a6de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Story Problem</a:t>
            </a:r>
            <a:endParaRPr sz="12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Type in a story problem, and update the answer options to suit your story.</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This is a Pear Deck Multiple Choice Slide. Your current options are: A: Option A, B: Option B, C: Option C, D: Option D, E: Option E,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To edit the type of question or choices, go back to the "Ask Students a Question" in the Pear Deck sidebar.</a:t>
            </a:r>
            <a:endParaRPr sz="1200">
              <a:solidFill>
                <a:schemeClr val="dk1"/>
              </a:solidFill>
            </a:endParaRPr>
          </a:p>
        </p:txBody>
      </p:sp>
    </p:spTree>
    <p:extLst>
      <p:ext uri="{BB962C8B-B14F-4D97-AF65-F5344CB8AC3E}">
        <p14:creationId xmlns:p14="http://schemas.microsoft.com/office/powerpoint/2010/main" val="340145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SLIDES_API199317819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SLIDES_API199317819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a3c841a6de_1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a3c841a6de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Story Problem</a:t>
            </a:r>
            <a:endParaRPr sz="1200" b="1">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Type in a story problem, and update the answer options to suit your story.</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This is a Pear Deck Multiple Choice Slide. Your current options are: A: Option A, B: Option B, C: Option C, D: Option D, E: Option E,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To edit the type of question or choices, go back to the "Ask Students a Question" in the Pear Deck sidebar.</a:t>
            </a:r>
            <a:endParaRPr sz="1200">
              <a:solidFill>
                <a:schemeClr val="dk1"/>
              </a:solidFill>
            </a:endParaRPr>
          </a:p>
        </p:txBody>
      </p:sp>
    </p:spTree>
    <p:extLst>
      <p:ext uri="{BB962C8B-B14F-4D97-AF65-F5344CB8AC3E}">
        <p14:creationId xmlns:p14="http://schemas.microsoft.com/office/powerpoint/2010/main" val="3484022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060dde19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060dde19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3min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SLIDES_API214478514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SLIDES_API214478514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9e5e7c9f3c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9e5e7c9f3c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a1f62082a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a1f62082a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a1f62082a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a1f62082a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a1f62082a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a1f62082a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1600"/>
              </a:spcBef>
              <a:spcAft>
                <a:spcPts val="0"/>
              </a:spcAft>
              <a:buClr>
                <a:schemeClr val="dk1"/>
              </a:buClr>
              <a:buSzPts val="1400"/>
              <a:buChar char="○"/>
              <a:defRPr sz="1100"/>
            </a:lvl2pPr>
            <a:lvl3pPr marL="1371600" lvl="2" indent="-317500" algn="l" rtl="0">
              <a:lnSpc>
                <a:spcPct val="90000"/>
              </a:lnSpc>
              <a:spcBef>
                <a:spcPts val="1600"/>
              </a:spcBef>
              <a:spcAft>
                <a:spcPts val="0"/>
              </a:spcAft>
              <a:buClr>
                <a:schemeClr val="dk1"/>
              </a:buClr>
              <a:buSzPts val="1400"/>
              <a:buChar char="■"/>
              <a:defRPr sz="1100"/>
            </a:lvl3pPr>
            <a:lvl4pPr marL="1828800" lvl="3" indent="-317500" algn="l" rtl="0">
              <a:lnSpc>
                <a:spcPct val="90000"/>
              </a:lnSpc>
              <a:spcBef>
                <a:spcPts val="1600"/>
              </a:spcBef>
              <a:spcAft>
                <a:spcPts val="0"/>
              </a:spcAft>
              <a:buClr>
                <a:schemeClr val="dk1"/>
              </a:buClr>
              <a:buSzPts val="1400"/>
              <a:buChar char="●"/>
              <a:defRPr sz="1100"/>
            </a:lvl4pPr>
            <a:lvl5pPr marL="2286000" lvl="4" indent="-317500" algn="l" rtl="0">
              <a:lnSpc>
                <a:spcPct val="90000"/>
              </a:lnSpc>
              <a:spcBef>
                <a:spcPts val="1600"/>
              </a:spcBef>
              <a:spcAft>
                <a:spcPts val="0"/>
              </a:spcAft>
              <a:buClr>
                <a:schemeClr val="dk1"/>
              </a:buClr>
              <a:buSzPts val="1400"/>
              <a:buChar char="○"/>
              <a:defRPr sz="1100"/>
            </a:lvl5pPr>
            <a:lvl6pPr marL="2743200" lvl="5" indent="-317500" algn="l" rtl="0">
              <a:lnSpc>
                <a:spcPct val="90000"/>
              </a:lnSpc>
              <a:spcBef>
                <a:spcPts val="1600"/>
              </a:spcBef>
              <a:spcAft>
                <a:spcPts val="0"/>
              </a:spcAft>
              <a:buClr>
                <a:schemeClr val="dk1"/>
              </a:buClr>
              <a:buSzPts val="1400"/>
              <a:buChar char="■"/>
              <a:defRPr sz="1100"/>
            </a:lvl6pPr>
            <a:lvl7pPr marL="3200400" lvl="6" indent="-317500" algn="l" rtl="0">
              <a:lnSpc>
                <a:spcPct val="90000"/>
              </a:lnSpc>
              <a:spcBef>
                <a:spcPts val="1600"/>
              </a:spcBef>
              <a:spcAft>
                <a:spcPts val="0"/>
              </a:spcAft>
              <a:buClr>
                <a:schemeClr val="dk1"/>
              </a:buClr>
              <a:buSzPts val="1400"/>
              <a:buChar char="●"/>
              <a:defRPr sz="1100"/>
            </a:lvl7pPr>
            <a:lvl8pPr marL="3657600" lvl="7" indent="-317500" algn="l" rtl="0">
              <a:lnSpc>
                <a:spcPct val="90000"/>
              </a:lnSpc>
              <a:spcBef>
                <a:spcPts val="1600"/>
              </a:spcBef>
              <a:spcAft>
                <a:spcPts val="0"/>
              </a:spcAft>
              <a:buClr>
                <a:schemeClr val="dk1"/>
              </a:buClr>
              <a:buSzPts val="1400"/>
              <a:buChar char="○"/>
              <a:defRPr sz="1100"/>
            </a:lvl8pPr>
            <a:lvl9pPr marL="4114800" lvl="8" indent="-317500" algn="l" rtl="0">
              <a:lnSpc>
                <a:spcPct val="90000"/>
              </a:lnSpc>
              <a:spcBef>
                <a:spcPts val="1600"/>
              </a:spcBef>
              <a:spcAft>
                <a:spcPts val="1600"/>
              </a:spcAft>
              <a:buClr>
                <a:schemeClr val="dk1"/>
              </a:buClr>
              <a:buSzPts val="1400"/>
              <a:buChar char="■"/>
              <a:defRPr sz="1100"/>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ue - Section header">
  <p:cSld name="SECTION_HEADER_1">
    <p:spTree>
      <p:nvGrpSpPr>
        <p:cNvPr id="1" name="Shape 56"/>
        <p:cNvGrpSpPr/>
        <p:nvPr/>
      </p:nvGrpSpPr>
      <p:grpSpPr>
        <a:xfrm>
          <a:off x="0" y="0"/>
          <a:ext cx="0" cy="0"/>
          <a:chOff x="0" y="0"/>
          <a:chExt cx="0" cy="0"/>
        </a:xfrm>
      </p:grpSpPr>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58"/>
        <p:cNvGrpSpPr/>
        <p:nvPr/>
      </p:nvGrpSpPr>
      <p:grpSpPr>
        <a:xfrm>
          <a:off x="0" y="0"/>
          <a:ext cx="0" cy="0"/>
          <a:chOff x="0" y="0"/>
          <a:chExt cx="0" cy="0"/>
        </a:xfrm>
      </p:grpSpPr>
      <p:sp>
        <p:nvSpPr>
          <p:cNvPr id="59" name="Google Shape;5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ue - Section header" type="secHead">
  <p:cSld name="SECTION_HEADER">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 name="Google Shape;6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ue - Title only" type="titleOnly">
  <p:cSld name="TITLE_ONLY">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9" name="Google Shape;69;p18"/>
          <p:cNvSpPr txBox="1">
            <a:spLocks noGrp="1"/>
          </p:cNvSpPr>
          <p:nvPr>
            <p:ph type="title"/>
          </p:nvPr>
        </p:nvSpPr>
        <p:spPr>
          <a:xfrm>
            <a:off x="664725" y="445025"/>
            <a:ext cx="816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ue - Blank" type="blank">
  <p:cSld name="BLANK">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3"/>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ue - Section header" type="secHead">
  <p:cSld name="SECTION_HEADER">
    <p:spTree>
      <p:nvGrpSpPr>
        <p:cNvPr id="1" name="Shape 7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Green - Section header">
  <p:cSld name="SECTION_HEADER_1">
    <p:spTree>
      <p:nvGrpSpPr>
        <p:cNvPr id="1" name="Shape 7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Red - Section header">
  <p:cSld name="SECTION_HEADER_1_1">
    <p:spTree>
      <p:nvGrpSpPr>
        <p:cNvPr id="1" name="Shape 76"/>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Yellow - Section header">
  <p:cSld name="SECTION_HEADER_1_1_1">
    <p:spTree>
      <p:nvGrpSpPr>
        <p:cNvPr id="1" name="Shape 77"/>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ue - Title and body" type="tx">
  <p:cSld name="TITLE_AND_BODY">
    <p:spTree>
      <p:nvGrpSpPr>
        <p:cNvPr id="1" name="Shape 7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reen - Title and body">
  <p:cSld name="TITLE_AND_BODY_1">
    <p:spTree>
      <p:nvGrpSpPr>
        <p:cNvPr id="1" name="Shape 79"/>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ed - Title and body">
  <p:cSld name="TITLE_AND_BODY_1_1">
    <p:spTree>
      <p:nvGrpSpPr>
        <p:cNvPr id="1" name="Shape 8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Yellow - Title and body">
  <p:cSld name="TITLE_AND_BODY_1_1_1">
    <p:spTree>
      <p:nvGrpSpPr>
        <p:cNvPr id="1" name="Shape 81"/>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ue - Title and two columns" type="twoColTx">
  <p:cSld name="TITLE_AND_TWO_COLUMNS">
    <p:spTree>
      <p:nvGrpSpPr>
        <p:cNvPr id="1" name="Shape 82"/>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Green - Title and two columns">
  <p:cSld name="TITLE_AND_TWO_COLUMNS_1">
    <p:spTree>
      <p:nvGrpSpPr>
        <p:cNvPr id="1" name="Shape 83"/>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Red - Title and two columns">
  <p:cSld name="TITLE_AND_TWO_COLUMNS_1_1">
    <p:spTree>
      <p:nvGrpSpPr>
        <p:cNvPr id="1" name="Shape 84"/>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Yellow - Title and two columns">
  <p:cSld name="TITLE_AND_TWO_COLUMNS_1_1_1">
    <p:spTree>
      <p:nvGrpSpPr>
        <p:cNvPr id="1" name="Shape 8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ue - Title only" type="titleOnly">
  <p:cSld name="TITLE_ONLY">
    <p:spTree>
      <p:nvGrpSpPr>
        <p:cNvPr id="1" name="Shape 86"/>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Green - Title only">
  <p:cSld name="TITLE_ONLY_1">
    <p:spTree>
      <p:nvGrpSpPr>
        <p:cNvPr id="1" name="Shape 87"/>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Red - Title only">
  <p:cSld name="TITLE_ONLY_1_1">
    <p:spTree>
      <p:nvGrpSpPr>
        <p:cNvPr id="1" name="Shape 88"/>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Yellow - Title only">
  <p:cSld name="TITLE_ONLY_1_1_1">
    <p:spTree>
      <p:nvGrpSpPr>
        <p:cNvPr id="1" name="Shape 89"/>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ue - Blank" type="blank">
  <p:cSld name="BLANK">
    <p:spTree>
      <p:nvGrpSpPr>
        <p:cNvPr id="1" name="Shape 90"/>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Green - Blank">
  <p:cSld name="BLANK_1">
    <p:spTree>
      <p:nvGrpSpPr>
        <p:cNvPr id="1" name="Shape 91"/>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Red - Blank">
  <p:cSld name="BLANK_1_1">
    <p:spTree>
      <p:nvGrpSpPr>
        <p:cNvPr id="1" name="Shape 92"/>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Yellow - Blank">
  <p:cSld name="BLANK_1_1_1">
    <p:spTree>
      <p:nvGrpSpPr>
        <p:cNvPr id="1" name="Shape 93"/>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4"/>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9"/>
        <p:cNvGrpSpPr/>
        <p:nvPr/>
      </p:nvGrpSpPr>
      <p:grpSpPr>
        <a:xfrm>
          <a:off x="0" y="0"/>
          <a:ext cx="0" cy="0"/>
          <a:chOff x="0" y="0"/>
          <a:chExt cx="0" cy="0"/>
        </a:xfrm>
      </p:grpSpPr>
      <p:pic>
        <p:nvPicPr>
          <p:cNvPr id="100" name="Google Shape;100;p4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1" name="Google Shape;101;p44"/>
          <p:cNvSpPr txBox="1">
            <a:spLocks noGrp="1"/>
          </p:cNvSpPr>
          <p:nvPr>
            <p:ph type="ctrTitle"/>
          </p:nvPr>
        </p:nvSpPr>
        <p:spPr>
          <a:xfrm>
            <a:off x="685800" y="743850"/>
            <a:ext cx="5796900" cy="1159800"/>
          </a:xfrm>
          <a:prstGeom prst="rect">
            <a:avLst/>
          </a:prstGeom>
        </p:spPr>
        <p:txBody>
          <a:bodyPr spcFirstLastPara="1" wrap="square" lIns="0" tIns="0" rIns="0" bIns="0" anchor="t"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02"/>
        <p:cNvGrpSpPr/>
        <p:nvPr/>
      </p:nvGrpSpPr>
      <p:grpSpPr>
        <a:xfrm>
          <a:off x="0" y="0"/>
          <a:ext cx="0" cy="0"/>
          <a:chOff x="0" y="0"/>
          <a:chExt cx="0" cy="0"/>
        </a:xfrm>
      </p:grpSpPr>
      <p:pic>
        <p:nvPicPr>
          <p:cNvPr id="103" name="Google Shape;103;p45"/>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4" name="Google Shape;104;p45"/>
          <p:cNvSpPr txBox="1">
            <a:spLocks noGrp="1"/>
          </p:cNvSpPr>
          <p:nvPr>
            <p:ph type="ctrTitle"/>
          </p:nvPr>
        </p:nvSpPr>
        <p:spPr>
          <a:xfrm>
            <a:off x="685800" y="973750"/>
            <a:ext cx="5796900" cy="11598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5" name="Google Shape;105;p45"/>
          <p:cNvSpPr txBox="1">
            <a:spLocks noGrp="1"/>
          </p:cNvSpPr>
          <p:nvPr>
            <p:ph type="subTitle" idx="1"/>
          </p:nvPr>
        </p:nvSpPr>
        <p:spPr>
          <a:xfrm>
            <a:off x="685800" y="2230450"/>
            <a:ext cx="5796900" cy="4653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06"/>
        <p:cNvGrpSpPr/>
        <p:nvPr/>
      </p:nvGrpSpPr>
      <p:grpSpPr>
        <a:xfrm>
          <a:off x="0" y="0"/>
          <a:ext cx="0" cy="0"/>
          <a:chOff x="0" y="0"/>
          <a:chExt cx="0" cy="0"/>
        </a:xfrm>
      </p:grpSpPr>
      <p:pic>
        <p:nvPicPr>
          <p:cNvPr id="107" name="Google Shape;107;p46"/>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8" name="Google Shape;108;p46"/>
          <p:cNvSpPr txBox="1">
            <a:spLocks noGrp="1"/>
          </p:cNvSpPr>
          <p:nvPr>
            <p:ph type="body" idx="1"/>
          </p:nvPr>
        </p:nvSpPr>
        <p:spPr>
          <a:xfrm>
            <a:off x="1318775" y="1036050"/>
            <a:ext cx="5163900" cy="3660900"/>
          </a:xfrm>
          <a:prstGeom prst="rect">
            <a:avLst/>
          </a:prstGeom>
        </p:spPr>
        <p:txBody>
          <a:bodyPr spcFirstLastPara="1" wrap="square" lIns="0" tIns="0" rIns="0" bIns="0" anchor="t" anchorCtr="0">
            <a:noAutofit/>
          </a:bodyPr>
          <a:lstStyle>
            <a:lvl1pPr marL="457200" lvl="0" indent="-444500" rtl="0">
              <a:spcBef>
                <a:spcPts val="600"/>
              </a:spcBef>
              <a:spcAft>
                <a:spcPts val="0"/>
              </a:spcAft>
              <a:buSzPts val="3400"/>
              <a:buChar char="▰"/>
              <a:defRPr sz="3400"/>
            </a:lvl1pPr>
            <a:lvl2pPr marL="914400" lvl="1" indent="-444500" rtl="0">
              <a:spcBef>
                <a:spcPts val="0"/>
              </a:spcBef>
              <a:spcAft>
                <a:spcPts val="0"/>
              </a:spcAft>
              <a:buSzPts val="3400"/>
              <a:buChar char="○"/>
              <a:defRPr sz="3400"/>
            </a:lvl2pPr>
            <a:lvl3pPr marL="1371600" lvl="2" indent="-444500" rtl="0">
              <a:spcBef>
                <a:spcPts val="0"/>
              </a:spcBef>
              <a:spcAft>
                <a:spcPts val="0"/>
              </a:spcAft>
              <a:buSzPts val="3400"/>
              <a:buChar char="■"/>
              <a:defRPr sz="3400"/>
            </a:lvl3pPr>
            <a:lvl4pPr marL="1828800" lvl="3" indent="-444500" rtl="0">
              <a:spcBef>
                <a:spcPts val="0"/>
              </a:spcBef>
              <a:spcAft>
                <a:spcPts val="0"/>
              </a:spcAft>
              <a:buSzPts val="3400"/>
              <a:buChar char="●"/>
              <a:defRPr sz="3400"/>
            </a:lvl4pPr>
            <a:lvl5pPr marL="2286000" lvl="4" indent="-444500" rtl="0">
              <a:spcBef>
                <a:spcPts val="0"/>
              </a:spcBef>
              <a:spcAft>
                <a:spcPts val="0"/>
              </a:spcAft>
              <a:buSzPts val="3400"/>
              <a:buChar char="○"/>
              <a:defRPr sz="3400"/>
            </a:lvl5pPr>
            <a:lvl6pPr marL="2743200" lvl="5" indent="-444500" rtl="0">
              <a:spcBef>
                <a:spcPts val="0"/>
              </a:spcBef>
              <a:spcAft>
                <a:spcPts val="0"/>
              </a:spcAft>
              <a:buSzPts val="3400"/>
              <a:buChar char="■"/>
              <a:defRPr sz="3400"/>
            </a:lvl6pPr>
            <a:lvl7pPr marL="3200400" lvl="6" indent="-444500" rtl="0">
              <a:spcBef>
                <a:spcPts val="0"/>
              </a:spcBef>
              <a:spcAft>
                <a:spcPts val="0"/>
              </a:spcAft>
              <a:buSzPts val="3400"/>
              <a:buChar char="●"/>
              <a:defRPr sz="3400"/>
            </a:lvl7pPr>
            <a:lvl8pPr marL="3657600" lvl="7" indent="-444500" rtl="0">
              <a:spcBef>
                <a:spcPts val="0"/>
              </a:spcBef>
              <a:spcAft>
                <a:spcPts val="0"/>
              </a:spcAft>
              <a:buSzPts val="3400"/>
              <a:buChar char="○"/>
              <a:defRPr sz="3400"/>
            </a:lvl8pPr>
            <a:lvl9pPr marL="4114800" lvl="8" indent="-444500" rtl="0">
              <a:spcBef>
                <a:spcPts val="0"/>
              </a:spcBef>
              <a:spcAft>
                <a:spcPts val="0"/>
              </a:spcAft>
              <a:buSzPts val="3400"/>
              <a:buChar char="■"/>
              <a:defRPr sz="3400"/>
            </a:lvl9pPr>
          </a:lstStyle>
          <a:p>
            <a:endParaRPr/>
          </a:p>
        </p:txBody>
      </p:sp>
      <p:sp>
        <p:nvSpPr>
          <p:cNvPr id="109" name="Google Shape;109;p46"/>
          <p:cNvSpPr txBox="1"/>
          <p:nvPr/>
        </p:nvSpPr>
        <p:spPr>
          <a:xfrm>
            <a:off x="604350" y="627175"/>
            <a:ext cx="8709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b="1">
                <a:solidFill>
                  <a:srgbClr val="7DFFB1"/>
                </a:solidFill>
                <a:latin typeface="Titillium Web"/>
                <a:ea typeface="Titillium Web"/>
                <a:cs typeface="Titillium Web"/>
                <a:sym typeface="Titillium Web"/>
              </a:rPr>
              <a:t>“</a:t>
            </a:r>
            <a:endParaRPr sz="9600" b="1">
              <a:solidFill>
                <a:srgbClr val="7DFFB1"/>
              </a:solidFill>
              <a:latin typeface="Titillium Web"/>
              <a:ea typeface="Titillium Web"/>
              <a:cs typeface="Titillium Web"/>
              <a:sym typeface="Titillium Web"/>
            </a:endParaRPr>
          </a:p>
        </p:txBody>
      </p:sp>
      <p:sp>
        <p:nvSpPr>
          <p:cNvPr id="110" name="Google Shape;110;p4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11"/>
        <p:cNvGrpSpPr/>
        <p:nvPr/>
      </p:nvGrpSpPr>
      <p:grpSpPr>
        <a:xfrm>
          <a:off x="0" y="0"/>
          <a:ext cx="0" cy="0"/>
          <a:chOff x="0" y="0"/>
          <a:chExt cx="0" cy="0"/>
        </a:xfrm>
      </p:grpSpPr>
      <p:pic>
        <p:nvPicPr>
          <p:cNvPr id="112" name="Google Shape;112;p47"/>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3" name="Google Shape;113;p47"/>
          <p:cNvSpPr txBox="1">
            <a:spLocks noGrp="1"/>
          </p:cNvSpPr>
          <p:nvPr>
            <p:ph type="title"/>
          </p:nvPr>
        </p:nvSpPr>
        <p:spPr>
          <a:xfrm>
            <a:off x="457200" y="434575"/>
            <a:ext cx="6025500" cy="8574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14" name="Google Shape;114;p47"/>
          <p:cNvSpPr txBox="1">
            <a:spLocks noGrp="1"/>
          </p:cNvSpPr>
          <p:nvPr>
            <p:ph type="body" idx="1"/>
          </p:nvPr>
        </p:nvSpPr>
        <p:spPr>
          <a:xfrm>
            <a:off x="457200" y="1428748"/>
            <a:ext cx="6025500" cy="31488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115" name="Google Shape;115;p4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16"/>
        <p:cNvGrpSpPr/>
        <p:nvPr/>
      </p:nvGrpSpPr>
      <p:grpSpPr>
        <a:xfrm>
          <a:off x="0" y="0"/>
          <a:ext cx="0" cy="0"/>
          <a:chOff x="0" y="0"/>
          <a:chExt cx="0" cy="0"/>
        </a:xfrm>
      </p:grpSpPr>
      <p:pic>
        <p:nvPicPr>
          <p:cNvPr id="117" name="Google Shape;117;p48"/>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8" name="Google Shape;118;p48"/>
          <p:cNvSpPr txBox="1">
            <a:spLocks noGrp="1"/>
          </p:cNvSpPr>
          <p:nvPr>
            <p:ph type="title"/>
          </p:nvPr>
        </p:nvSpPr>
        <p:spPr>
          <a:xfrm>
            <a:off x="457200" y="434575"/>
            <a:ext cx="6025500" cy="8574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19" name="Google Shape;119;p48"/>
          <p:cNvSpPr txBox="1">
            <a:spLocks noGrp="1"/>
          </p:cNvSpPr>
          <p:nvPr>
            <p:ph type="body" idx="1"/>
          </p:nvPr>
        </p:nvSpPr>
        <p:spPr>
          <a:xfrm>
            <a:off x="457200" y="1428750"/>
            <a:ext cx="2924700" cy="3153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20" name="Google Shape;120;p48"/>
          <p:cNvSpPr txBox="1">
            <a:spLocks noGrp="1"/>
          </p:cNvSpPr>
          <p:nvPr>
            <p:ph type="body" idx="2"/>
          </p:nvPr>
        </p:nvSpPr>
        <p:spPr>
          <a:xfrm>
            <a:off x="3558095" y="1428750"/>
            <a:ext cx="2924700" cy="3153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21" name="Google Shape;121;p4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22"/>
        <p:cNvGrpSpPr/>
        <p:nvPr/>
      </p:nvGrpSpPr>
      <p:grpSpPr>
        <a:xfrm>
          <a:off x="0" y="0"/>
          <a:ext cx="0" cy="0"/>
          <a:chOff x="0" y="0"/>
          <a:chExt cx="0" cy="0"/>
        </a:xfrm>
      </p:grpSpPr>
      <p:pic>
        <p:nvPicPr>
          <p:cNvPr id="123" name="Google Shape;123;p4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4" name="Google Shape;124;p49"/>
          <p:cNvSpPr txBox="1">
            <a:spLocks noGrp="1"/>
          </p:cNvSpPr>
          <p:nvPr>
            <p:ph type="title"/>
          </p:nvPr>
        </p:nvSpPr>
        <p:spPr>
          <a:xfrm>
            <a:off x="457200" y="434575"/>
            <a:ext cx="6025500" cy="8574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5" name="Google Shape;125;p49"/>
          <p:cNvSpPr txBox="1">
            <a:spLocks noGrp="1"/>
          </p:cNvSpPr>
          <p:nvPr>
            <p:ph type="body" idx="1"/>
          </p:nvPr>
        </p:nvSpPr>
        <p:spPr>
          <a:xfrm>
            <a:off x="457200" y="1428750"/>
            <a:ext cx="1851600" cy="33210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26" name="Google Shape;126;p49"/>
          <p:cNvSpPr txBox="1">
            <a:spLocks noGrp="1"/>
          </p:cNvSpPr>
          <p:nvPr>
            <p:ph type="body" idx="2"/>
          </p:nvPr>
        </p:nvSpPr>
        <p:spPr>
          <a:xfrm>
            <a:off x="2544155" y="1428750"/>
            <a:ext cx="1851600" cy="33210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27" name="Google Shape;127;p49"/>
          <p:cNvSpPr txBox="1">
            <a:spLocks noGrp="1"/>
          </p:cNvSpPr>
          <p:nvPr>
            <p:ph type="body" idx="3"/>
          </p:nvPr>
        </p:nvSpPr>
        <p:spPr>
          <a:xfrm>
            <a:off x="4631111" y="1428750"/>
            <a:ext cx="1851600" cy="33210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28" name="Google Shape;128;p4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pic>
        <p:nvPicPr>
          <p:cNvPr id="130" name="Google Shape;130;p5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1" name="Google Shape;131;p50"/>
          <p:cNvSpPr txBox="1">
            <a:spLocks noGrp="1"/>
          </p:cNvSpPr>
          <p:nvPr>
            <p:ph type="title"/>
          </p:nvPr>
        </p:nvSpPr>
        <p:spPr>
          <a:xfrm>
            <a:off x="457200" y="434575"/>
            <a:ext cx="6025500" cy="8574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2" name="Google Shape;132;p5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3"/>
        <p:cNvGrpSpPr/>
        <p:nvPr/>
      </p:nvGrpSpPr>
      <p:grpSpPr>
        <a:xfrm>
          <a:off x="0" y="0"/>
          <a:ext cx="0" cy="0"/>
          <a:chOff x="0" y="0"/>
          <a:chExt cx="0" cy="0"/>
        </a:xfrm>
      </p:grpSpPr>
      <p:pic>
        <p:nvPicPr>
          <p:cNvPr id="134" name="Google Shape;134;p5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5" name="Google Shape;135;p51"/>
          <p:cNvSpPr txBox="1">
            <a:spLocks noGrp="1"/>
          </p:cNvSpPr>
          <p:nvPr>
            <p:ph type="body" idx="1"/>
          </p:nvPr>
        </p:nvSpPr>
        <p:spPr>
          <a:xfrm>
            <a:off x="457200" y="4406300"/>
            <a:ext cx="6025500" cy="519600"/>
          </a:xfrm>
          <a:prstGeom prst="rect">
            <a:avLst/>
          </a:prstGeom>
        </p:spPr>
        <p:txBody>
          <a:bodyPr spcFirstLastPara="1" wrap="square" lIns="0" tIns="0" rIns="0" bIns="0" anchor="t" anchorCtr="0">
            <a:noAutofit/>
          </a:bodyPr>
          <a:lstStyle>
            <a:lvl1pPr marL="457200" lvl="0" indent="-228600" rtl="0">
              <a:spcBef>
                <a:spcPts val="360"/>
              </a:spcBef>
              <a:spcAft>
                <a:spcPts val="0"/>
              </a:spcAft>
              <a:buSzPts val="1800"/>
              <a:buNone/>
              <a:defRPr sz="1800"/>
            </a:lvl1pPr>
          </a:lstStyle>
          <a:p>
            <a:endParaRPr/>
          </a:p>
        </p:txBody>
      </p:sp>
      <p:sp>
        <p:nvSpPr>
          <p:cNvPr id="136" name="Google Shape;136;p5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pic>
        <p:nvPicPr>
          <p:cNvPr id="138" name="Google Shape;138;p5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9" name="Google Shape;139;p5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_2">
  <p:cSld name="TITLE_2">
    <p:bg>
      <p:bgPr>
        <a:solidFill>
          <a:schemeClr val="dk1"/>
        </a:solidFill>
        <a:effectLst/>
      </p:bgPr>
    </p:bg>
    <p:spTree>
      <p:nvGrpSpPr>
        <p:cNvPr id="1" name="Shape 140"/>
        <p:cNvGrpSpPr/>
        <p:nvPr/>
      </p:nvGrpSpPr>
      <p:grpSpPr>
        <a:xfrm>
          <a:off x="0" y="0"/>
          <a:ext cx="0" cy="0"/>
          <a:chOff x="0" y="0"/>
          <a:chExt cx="0" cy="0"/>
        </a:xfrm>
      </p:grpSpPr>
      <p:grpSp>
        <p:nvGrpSpPr>
          <p:cNvPr id="141" name="Google Shape;141;p53"/>
          <p:cNvGrpSpPr/>
          <p:nvPr/>
        </p:nvGrpSpPr>
        <p:grpSpPr>
          <a:xfrm>
            <a:off x="6098378" y="5"/>
            <a:ext cx="3045625" cy="2030570"/>
            <a:chOff x="6098378" y="5"/>
            <a:chExt cx="3045625" cy="2030570"/>
          </a:xfrm>
        </p:grpSpPr>
        <p:sp>
          <p:nvSpPr>
            <p:cNvPr id="142" name="Google Shape;142;p5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53"/>
          <p:cNvSpPr txBox="1">
            <a:spLocks noGrp="1"/>
          </p:cNvSpPr>
          <p:nvPr>
            <p:ph type="ctrTitle"/>
          </p:nvPr>
        </p:nvSpPr>
        <p:spPr>
          <a:xfrm>
            <a:off x="598100" y="1775222"/>
            <a:ext cx="8222100" cy="838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48" name="Google Shape;148;p53"/>
          <p:cNvSpPr txBox="1">
            <a:spLocks noGrp="1"/>
          </p:cNvSpPr>
          <p:nvPr>
            <p:ph type="subTitle" idx="1"/>
          </p:nvPr>
        </p:nvSpPr>
        <p:spPr>
          <a:xfrm>
            <a:off x="598088" y="2715913"/>
            <a:ext cx="8222100" cy="432900"/>
          </a:xfrm>
          <a:prstGeom prst="rect">
            <a:avLst/>
          </a:prstGeom>
        </p:spPr>
        <p:txBody>
          <a:bodyPr spcFirstLastPara="1" wrap="square" lIns="0" tIns="0" rIns="0" bIns="0" anchor="t" anchorCtr="0">
            <a:noAutofit/>
          </a:bodyPr>
          <a:lstStyle>
            <a:lvl1pPr lvl="0" rtl="0">
              <a:lnSpc>
                <a:spcPct val="100000"/>
              </a:lnSpc>
              <a:spcBef>
                <a:spcPts val="60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49" name="Google Shape;149;p53"/>
          <p:cNvSpPr txBox="1">
            <a:spLocks noGrp="1"/>
          </p:cNvSpPr>
          <p:nvPr>
            <p:ph type="sldNum" idx="12"/>
          </p:nvPr>
        </p:nvSpPr>
        <p:spPr>
          <a:xfrm>
            <a:off x="8460431" y="4651190"/>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3.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4.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62" name="Google Shape;62;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63" name="Google Shape;63;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7DFFB1"/>
            </a:gs>
            <a:gs pos="12000">
              <a:srgbClr val="00AAC6"/>
            </a:gs>
            <a:gs pos="51000">
              <a:srgbClr val="0037B3"/>
            </a:gs>
            <a:gs pos="100000">
              <a:srgbClr val="00001A"/>
            </a:gs>
          </a:gsLst>
          <a:lin ang="13500032" scaled="0"/>
        </a:gradFill>
        <a:effectLst/>
      </p:bgPr>
    </p:bg>
    <p:spTree>
      <p:nvGrpSpPr>
        <p:cNvPr id="1" name="Shape 95"/>
        <p:cNvGrpSpPr/>
        <p:nvPr/>
      </p:nvGrpSpPr>
      <p:grpSpPr>
        <a:xfrm>
          <a:off x="0" y="0"/>
          <a:ext cx="0" cy="0"/>
          <a:chOff x="0" y="0"/>
          <a:chExt cx="0" cy="0"/>
        </a:xfrm>
      </p:grpSpPr>
      <p:sp>
        <p:nvSpPr>
          <p:cNvPr id="96" name="Google Shape;96;p43"/>
          <p:cNvSpPr txBox="1">
            <a:spLocks noGrp="1"/>
          </p:cNvSpPr>
          <p:nvPr>
            <p:ph type="title"/>
          </p:nvPr>
        </p:nvSpPr>
        <p:spPr>
          <a:xfrm>
            <a:off x="457200" y="434575"/>
            <a:ext cx="6025500" cy="857400"/>
          </a:xfrm>
          <a:prstGeom prst="rect">
            <a:avLst/>
          </a:prstGeom>
          <a:noFill/>
          <a:ln>
            <a:noFill/>
          </a:ln>
        </p:spPr>
        <p:txBody>
          <a:bodyPr spcFirstLastPara="1" wrap="square" lIns="0" tIns="0" rIns="0" bIns="0" anchor="b" anchorCtr="0">
            <a:noAutofit/>
          </a:bodyPr>
          <a:lstStyle>
            <a:lvl1pPr lvl="0" rtl="0">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1pPr>
            <a:lvl2pPr lvl="1" rtl="0">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2pPr>
            <a:lvl3pPr lvl="2" rtl="0">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3pPr>
            <a:lvl4pPr lvl="3" rtl="0">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4pPr>
            <a:lvl5pPr lvl="4" rtl="0">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5pPr>
            <a:lvl6pPr lvl="5" rtl="0">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6pPr>
            <a:lvl7pPr lvl="6" rtl="0">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7pPr>
            <a:lvl8pPr lvl="7" rtl="0">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8pPr>
            <a:lvl9pPr lvl="8" rtl="0">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9pPr>
          </a:lstStyle>
          <a:p>
            <a:endParaRPr/>
          </a:p>
        </p:txBody>
      </p:sp>
      <p:sp>
        <p:nvSpPr>
          <p:cNvPr id="97" name="Google Shape;97;p43"/>
          <p:cNvSpPr txBox="1">
            <a:spLocks noGrp="1"/>
          </p:cNvSpPr>
          <p:nvPr>
            <p:ph type="body" idx="1"/>
          </p:nvPr>
        </p:nvSpPr>
        <p:spPr>
          <a:xfrm>
            <a:off x="457200" y="1428748"/>
            <a:ext cx="6025500" cy="3148800"/>
          </a:xfrm>
          <a:prstGeom prst="rect">
            <a:avLst/>
          </a:prstGeom>
          <a:noFill/>
          <a:ln>
            <a:noFill/>
          </a:ln>
        </p:spPr>
        <p:txBody>
          <a:bodyPr spcFirstLastPara="1" wrap="square" lIns="0" tIns="0" rIns="0" bIns="0" anchor="t" anchorCtr="0">
            <a:noAutofit/>
          </a:bodyPr>
          <a:lstStyle>
            <a:lvl1pPr marL="457200" lvl="0" indent="-381000" rtl="0">
              <a:spcBef>
                <a:spcPts val="600"/>
              </a:spcBef>
              <a:spcAft>
                <a:spcPts val="0"/>
              </a:spcAft>
              <a:buClr>
                <a:srgbClr val="7DFFB1"/>
              </a:buClr>
              <a:buSzPts val="2400"/>
              <a:buFont typeface="Titillium Web Light"/>
              <a:buChar char="▰"/>
              <a:defRPr sz="2400">
                <a:solidFill>
                  <a:schemeClr val="lt1"/>
                </a:solidFill>
                <a:latin typeface="Titillium Web Light"/>
                <a:ea typeface="Titillium Web Light"/>
                <a:cs typeface="Titillium Web Light"/>
                <a:sym typeface="Titillium Web Light"/>
              </a:defRPr>
            </a:lvl1pPr>
            <a:lvl2pPr marL="914400" lvl="1" indent="-381000" rtl="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2pPr>
            <a:lvl3pPr marL="1371600" lvl="2" indent="-381000" rtl="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3pPr>
            <a:lvl4pPr marL="1828800" lvl="3" indent="-381000" rtl="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4pPr>
            <a:lvl5pPr marL="2286000" lvl="4" indent="-381000" rtl="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5pPr>
            <a:lvl6pPr marL="2743200" lvl="5" indent="-381000" rtl="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6pPr>
            <a:lvl7pPr marL="3200400" lvl="6" indent="-381000" rtl="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7pPr>
            <a:lvl8pPr marL="3657600" lvl="7" indent="-381000" rtl="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8pPr>
            <a:lvl9pPr marL="4114800" lvl="8" indent="-381000" rtl="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9pPr>
          </a:lstStyle>
          <a:p>
            <a:endParaRPr/>
          </a:p>
        </p:txBody>
      </p:sp>
      <p:sp>
        <p:nvSpPr>
          <p:cNvPr id="98" name="Google Shape;98;p43"/>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rgbClr val="0037B3"/>
                </a:solidFill>
                <a:latin typeface="Titillium Web Light"/>
                <a:ea typeface="Titillium Web Light"/>
                <a:cs typeface="Titillium Web Light"/>
                <a:sym typeface="Titillium Web Light"/>
              </a:defRPr>
            </a:lvl1pPr>
            <a:lvl2pPr lvl="1" algn="r" rtl="0">
              <a:buNone/>
              <a:defRPr sz="1300">
                <a:solidFill>
                  <a:srgbClr val="0037B3"/>
                </a:solidFill>
                <a:latin typeface="Titillium Web Light"/>
                <a:ea typeface="Titillium Web Light"/>
                <a:cs typeface="Titillium Web Light"/>
                <a:sym typeface="Titillium Web Light"/>
              </a:defRPr>
            </a:lvl2pPr>
            <a:lvl3pPr lvl="2" algn="r" rtl="0">
              <a:buNone/>
              <a:defRPr sz="1300">
                <a:solidFill>
                  <a:srgbClr val="0037B3"/>
                </a:solidFill>
                <a:latin typeface="Titillium Web Light"/>
                <a:ea typeface="Titillium Web Light"/>
                <a:cs typeface="Titillium Web Light"/>
                <a:sym typeface="Titillium Web Light"/>
              </a:defRPr>
            </a:lvl3pPr>
            <a:lvl4pPr lvl="3" algn="r" rtl="0">
              <a:buNone/>
              <a:defRPr sz="1300">
                <a:solidFill>
                  <a:srgbClr val="0037B3"/>
                </a:solidFill>
                <a:latin typeface="Titillium Web Light"/>
                <a:ea typeface="Titillium Web Light"/>
                <a:cs typeface="Titillium Web Light"/>
                <a:sym typeface="Titillium Web Light"/>
              </a:defRPr>
            </a:lvl4pPr>
            <a:lvl5pPr lvl="4" algn="r" rtl="0">
              <a:buNone/>
              <a:defRPr sz="1300">
                <a:solidFill>
                  <a:srgbClr val="0037B3"/>
                </a:solidFill>
                <a:latin typeface="Titillium Web Light"/>
                <a:ea typeface="Titillium Web Light"/>
                <a:cs typeface="Titillium Web Light"/>
                <a:sym typeface="Titillium Web Light"/>
              </a:defRPr>
            </a:lvl5pPr>
            <a:lvl6pPr lvl="5" algn="r" rtl="0">
              <a:buNone/>
              <a:defRPr sz="1300">
                <a:solidFill>
                  <a:srgbClr val="0037B3"/>
                </a:solidFill>
                <a:latin typeface="Titillium Web Light"/>
                <a:ea typeface="Titillium Web Light"/>
                <a:cs typeface="Titillium Web Light"/>
                <a:sym typeface="Titillium Web Light"/>
              </a:defRPr>
            </a:lvl6pPr>
            <a:lvl7pPr lvl="6" algn="r" rtl="0">
              <a:buNone/>
              <a:defRPr sz="1300">
                <a:solidFill>
                  <a:srgbClr val="0037B3"/>
                </a:solidFill>
                <a:latin typeface="Titillium Web Light"/>
                <a:ea typeface="Titillium Web Light"/>
                <a:cs typeface="Titillium Web Light"/>
                <a:sym typeface="Titillium Web Light"/>
              </a:defRPr>
            </a:lvl7pPr>
            <a:lvl8pPr lvl="7" algn="r" rtl="0">
              <a:buNone/>
              <a:defRPr sz="1300">
                <a:solidFill>
                  <a:srgbClr val="0037B3"/>
                </a:solidFill>
                <a:latin typeface="Titillium Web Light"/>
                <a:ea typeface="Titillium Web Light"/>
                <a:cs typeface="Titillium Web Light"/>
                <a:sym typeface="Titillium Web Light"/>
              </a:defRPr>
            </a:lvl8pPr>
            <a:lvl9pPr lvl="8" algn="r" rtl="0">
              <a:buNone/>
              <a:defRPr sz="1300">
                <a:solidFill>
                  <a:srgbClr val="0037B3"/>
                </a:solidFill>
                <a:latin typeface="Titillium Web Light"/>
                <a:ea typeface="Titillium Web Light"/>
                <a:cs typeface="Titillium Web Light"/>
                <a:sym typeface="Titillium Web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hyperlink" Target="https://www.arduino.cc" TargetMode="External"/><Relationship Id="rId2" Type="http://schemas.openxmlformats.org/officeDocument/2006/relationships/notesSlide" Target="../notesSlides/notesSlide10.xml"/><Relationship Id="rId1" Type="http://schemas.openxmlformats.org/officeDocument/2006/relationships/slideLayout" Target="../slideLayouts/slideLayout47.xml"/><Relationship Id="rId5" Type="http://schemas.openxmlformats.org/officeDocument/2006/relationships/hyperlink" Target="https://www.raspberrypi.org" TargetMode="External"/><Relationship Id="rId4" Type="http://schemas.openxmlformats.org/officeDocument/2006/relationships/hyperlink" Target="https://www.codecademy.com/catalo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dontchangethislink.peardeckmagic.zone?eyJ0eXBlIjoiZ29vZ2xlLXNsaWRlcy1hZGRvbi10ZW1wbGF0ZS1saWJyYXJ5IiwiY2xhc3NUaW1lIjoiZmVhdHVyZWRDcml0aWNhbFRoaW5raW5nIiwiY29udGVudElkIjoiaHR0cHM6Ly9kb2NzLmdvb2dsZS5jb20vcHJlc2VudGF0aW9uL2QvMS1MYkpKNTh2YUJLZDBWMWFkazF2amxUSjlBVnJWZ01DWnRYSm4yZXU1a0kvZWRpdCNzbGlkZT1pZC5nNWMyZTkzOGZkMV8wXzQ1Iiwic2xpZGVJZCI6Imc1YzJlOTM4ZmQxXzBfNDUiLCJwcmVzZW50YXRpb25JZCI6IjEtTGJKSjU4dmFCS2QwVjFhZGsxdmpsVEo5QVZyVmdNQ1p0WEpuMmV1NWtJIiwidGVtcGxhdGVOYW1lIjoiSSB3b25kZXIiLCJsYXN0RWRpdGVkQnkiOiIxMTE3Nzk3NzY1ODQ1NTgxNDE0MjMiLCJjb250ZW50SW5zdGFuY2VJZCI6IjAzNmE0NjllMThhMzQxYzVhZGZhODM1MTBmYjMwYjgxIn0=pearId=magic-pear-metadata-identifier" TargetMode="External"/><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18.png"/><Relationship Id="rId5"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hyperlink" Target="http://dontchangethislink.peardeckmagic.zone?eyJ0eXBlIjoiZ29vZ2xlLXNsaWRlcy1hZGRvbi10ZW1wbGF0ZS1saWJyYXJ5IiwiY2xhc3NUaW1lIjoiYmVnaW5uaW5nIiwiY29udGVudElkIjoiaHR0cHM6Ly9kb2NzLmdvb2dsZS5jb20vcHJlc2VudGF0aW9uL2QvMWZUYlB4ZTN3ZzA1ekVDTE5MR0lxcm5MQUt4cWlUZGhlV2F4N1gyRC1mMVUvZWRpdCNzbGlkZT1pZC5nNWMyZTI1MTQ0M18wXzAiLCJzbGlkZUlkIjoiZzVjMmUyNTE0NDNfMF8wIiwicHJlc2VudGF0aW9uSWQiOiIxZlRiUHhlM3dnMDV6RUNMTkxHSXFybkxBS3hxaVRkaGVXYXg3WDJELWYxVSIsInRlbXBsYXRlTmFtZSI6IlRoaW5rIG9mIGEgcXVlc3Rpb24geW91ciBjbGFzc21hdGVzIG1pZ2h0IGhhdmUiLCJsYXN0RWRpdGVkQnkiOiIxMTE3Nzk3NzY1ODQ1NTgxNDE0MjMiLCJjb250ZW50SW5zdGFuY2VJZCI6ImQ1MjNkZmJmODZiNDQ0NzdiNzQ0ODU3NDVmODBkODVhIn0=pearId=magic-pear-metadata-identifier" TargetMode="External"/><Relationship Id="rId5" Type="http://schemas.openxmlformats.org/officeDocument/2006/relationships/image" Target="../media/image18.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hyperlink" Target="http://dontchangethislink.peardeckmagic.zone?eyJ0eXBlIjoiZ29vZ2xlLXNsaWRlcy1hZGRvbi10ZW1wbGF0ZS1saWJyYXJ5IiwiY2xhc3NUaW1lIjoic3ViamVjdEFyZWFNYXRoIiwiY29udGVudElkIjoiaHR0cHM6Ly9kb2NzLmdvb2dsZS5jb20vcHJlc2VudGF0aW9uL2QvMUNpYjJoSnZReGdOX2VNdWRXa0lHZVkzbzl6WnFWLXJ2V01ZLUF6T2VJLW8vZWRpdCNzbGlkZT1pZC5nNDNmZTlmMThhZV8wXzc5Iiwic2xpZGVJZCI6Imc0M2ZlOWYxOGFlXzBfNzkiLCJwcmVzZW50YXRpb25JZCI6IjFDaWIyaEp2UXhnTl9lTXVkV2tJR2VZM285elpxVi1ydldNWS1Bek9lSS1vIiwidGVtcGxhdGVOYW1lIjoiRXhwbGFpbiBUZW1wbGF0ZSIsImxhc3RFZGl0ZWRCeSI6IjExMTc3OTc3NjU4NDU1ODE0MTQyMyIsImNvbnRlbnRJbnN0YW5jZUlkIjoiMDRjNmY2NjUxNWRjNGUyNTkzYWRkOGM5MDQ3MGYwNmQifQ==pearId=magic-pear-metadata-identifier" TargetMode="External"/><Relationship Id="rId5" Type="http://schemas.openxmlformats.org/officeDocument/2006/relationships/image" Target="../media/image18.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dontchangethislink.peardeckmagic.zone?eyJ0eXBlIjoiZ29vZ2xlLXNsaWRlcy1hZGRvbi10ZW1wbGF0ZS1saWJyYXJ5IiwiY2xhc3NUaW1lIjoic3ViamVjdEFyZWFXb3JsZExhbmd1YWdlcyIsImNvbnRlbnRJZCI6Imh0dHBzOi8vZG9jcy5nb29nbGUuY29tL3ByZXNlbnRhdGlvbi9kLzF4SVFiS0ZnODlVNWJ1VHExMFRyb0RVdVNLX3JVUmRIeklCOC1VSWdWS1pzL2VkaXQjc2xpZGU9aWQuZzYzOTRkZTk1NGVfMF81Iiwic2xpZGVJZCI6Imc2Mzk0ZGU5NTRlXzBfNSIsInByZXNlbnRhdGlvbklkIjoiMXhJUWJLRmc4OVU1YnVUcTEwVHJvRFV1U0tfclVSZEh6SUI4LVVJZ1ZLWnMiLCJ0ZW1wbGF0ZU5hbWUiOiJMb2NhdGUgMyBbc3BhbmlzaF0tc3BlYWtpbmcgY291bnRyaWVzIiwibGFzdEVkaXRlZEJ5IjoiMTExNzc5Nzc2NTg0NTU4MTQxNDIzIiwiY29udGVudEluc3RhbmNlSWQiOiIxMWZhZGUwYTQ0MTM0YzM3YjQ3Mjc0NmRiNDM0NzAzNiJ9pearId=magic-pear-metadata-identifier"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hyperlink" Target="http://dontchangethislink.peardeckmagic.zone?eyJ0eXBlIjoiZHJhZ2dhYmxlIiwiZHJhZ2dhYmxlcyI6W3siaWQiOiJkcmFnZ2FibGUwIiwidHlwZSI6Imljb24iLCJpY29uIjp7ImlkIjoiZGVmYXVsdC1mbGFnIn0sImNvbG9yIjoiIzBENjlCMiJ9LHsiaWQiOiJkcmFnZ2FibGUxIiwidHlwZSI6Imljb24iLCJpY29uIjp7ImlkIjoiZGVmYXVsdC1tYXAtcGluIn0sImNvbG9yIjoiI2E1NDVjNSJ9LHsiaWQiOiJkcmFnZ2FibGUyIiwidHlwZSI6Imljb24iLCJpY29uIjp7ImlkIjoib2JqZWN0LWNvbXBhc3Mtcm9zZSJ9LCJjb2xvciI6IiNENTFEMjgifV0sImRyYWdnYWJsZVNpemUiOjcuMSwiZW1iZWRkYWJsZVVybCI6Imh0dHBzOi8vIiwiYW5zd2VycyI6W119pearId=magic-pear-shape-identifier" TargetMode="Externa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dontchangethislink.peardeckmagic.zone?eyJ0eXBlIjoiZ29vZ2xlLXNsaWRlcy1hZGRvbi10ZW1wbGF0ZS1saWJyYXJ5IiwiY2xhc3NUaW1lIjoiZW5kIiwiY29udGVudElkIjoiaHR0cHM6Ly9kb2NzLmdvb2dsZS5jb20vcHJlc2VudGF0aW9uL2QvMTBaWVlfMFRMR1hLNTh2NjRIeDBnWjk0ZWJQS3l4Y3M3MDkxYjhPY3pKMk0vZWRpdCNzbGlkZT1pZC5nNWQzODg4YmVmOV8wXzkiLCJzbGlkZUlkIjoiZzVkMzg4OGJlZjlfMF85IiwicHJlc2VudGF0aW9uSWQiOiIxMFpZWV8wVExHWEs1OHY2NEh4MGdaOTRlYlBLeXhjczcwOTFiOE9jekoyTSIsInRlbXBsYXRlTmFtZSI6IlByZXRlbmQgeW91ciBmcmllbmQgd2FzIGFic2VudCBmcm9tIGNsYXNzIHRvZGF5IiwibGFzdEVkaXRlZEJ5IjoiMTE0ODUzMjg3MDgzOTM5NzIyNTczIiwiY29udGVudEluc3RhbmNlSWQiOiJhNmUzNDcxNTNmMzc0MGUyOThhYTdiOGQ0NWEyYjAyMSJ9pearId=magic-pear-metadata-identifier" TargetMode="External"/><Relationship Id="rId5" Type="http://schemas.openxmlformats.org/officeDocument/2006/relationships/image" Target="../media/image18.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42.xml"/><Relationship Id="rId4" Type="http://schemas.openxmlformats.org/officeDocument/2006/relationships/hyperlink" Target="https://www.bls.gov/k12/students/careers/stem-table.ht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42.xml"/><Relationship Id="rId5" Type="http://schemas.openxmlformats.org/officeDocument/2006/relationships/hyperlink" Target="https://www.youtube.com/watch?v=BbvFpd2XoAE" TargetMode="External"/><Relationship Id="rId4" Type="http://schemas.openxmlformats.org/officeDocument/2006/relationships/hyperlink" Target="https://www.youtube.com/watch?v=-wONUT5DrmU"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portal.masscis.intocareers.org/" TargetMode="External"/><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hyperlink" Target="http://www.youtube.com/watch?v=-AkuKKJ8dN0" TargetMode="External"/><Relationship Id="rId3" Type="http://schemas.openxmlformats.org/officeDocument/2006/relationships/image" Target="../media/image34.jpg"/><Relationship Id="rId7"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hyperlink" Target="http://www.youtube.com/watch?v=RY-r_6w7leY" TargetMode="External"/><Relationship Id="rId5" Type="http://schemas.openxmlformats.org/officeDocument/2006/relationships/image" Target="../media/image40.jpg"/><Relationship Id="rId4" Type="http://schemas.openxmlformats.org/officeDocument/2006/relationships/hyperlink" Target="http://www.youtube.com/watch?v=1ac_JqEBaWY" TargetMode="External"/><Relationship Id="rId9"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hyperlink" Target="http://dontchangethislink.peardeckmagic.zone?type=multipleChoiceAnswersBox" TargetMode="External"/><Relationship Id="rId2" Type="http://schemas.openxmlformats.org/officeDocument/2006/relationships/notesSlide" Target="../notesSlides/notesSlide26.xml"/><Relationship Id="rId1" Type="http://schemas.openxmlformats.org/officeDocument/2006/relationships/slideLayout" Target="../slideLayouts/slideLayout43.xml"/><Relationship Id="rId6" Type="http://schemas.openxmlformats.org/officeDocument/2006/relationships/hyperlink" Target="http://dontchangethislink.peardeckmagic.zone?eyJ0eXBlIjoiZ29vZ2xlLXNsaWRlcy1hZGRvbi10ZW1wbGF0ZS1saWJyYXJ5IiwiY2xhc3NUaW1lIjoic3ViamVjdEFyZWFNYXRoIiwiY29udGVudElkIjoiaHR0cHM6Ly9kb2NzLmdvb2dsZS5jb20vcHJlc2VudGF0aW9uL2QvMUNpYjJoSnZReGdOX2VNdWRXa0lHZVkzbzl6WnFWLXJ2V01ZLUF6T2VJLW8vZWRpdCNzbGlkZT1pZC5nNDNmZTlmMThhZV8wXzQiLCJzbGlkZUlkIjoiZzQzZmU5ZjE4YWVfMF80IiwicHJlc2VudGF0aW9uSWQiOiIxQ2liMmhKdlF4Z05fZU11ZFdrSUdlWTNvOXpacVYtcnZXTVktQXpPZUktbyIsInRlbXBsYXRlTmFtZSI6IlN0b3J5IHByb2JsZW0gdGVtcGxhdGUiLCJsYXN0RWRpdGVkQnkiOiIxMTE3Nzk3NzY1ODQ1NTgxNDE0MjMiLCJjb250ZW50SW5zdGFuY2VJZCI6IjUwNWFjYTlhOGFjYjQ4Mzc4MTc0N2FmZDNhNmQ0NjU1In0=pearId=magic-pear-metadata-identifier" TargetMode="External"/><Relationship Id="rId5" Type="http://schemas.openxmlformats.org/officeDocument/2006/relationships/image" Target="../media/image43.png"/><Relationship Id="rId4"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QsImVtYmVkZGFibGVVcmwiOiJodHRwczovLyIsImFuc3dlcnMiOlsiT3B0aW9uIEEiLCJPcHRpb24gQiIsIk9wdGlvbiBDIiwiT3B0aW9uIEQiLCJPcHRpb24gRSJdfQ==pearId=magic-pear-shape-identifier"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dontchangethislink.peardeckmagic.zone?type=multipleChoiceAnswersBox" TargetMode="External"/><Relationship Id="rId2" Type="http://schemas.openxmlformats.org/officeDocument/2006/relationships/notesSlide" Target="../notesSlides/notesSlide27.xml"/><Relationship Id="rId1" Type="http://schemas.openxmlformats.org/officeDocument/2006/relationships/slideLayout" Target="../slideLayouts/slideLayout43.xml"/><Relationship Id="rId6" Type="http://schemas.openxmlformats.org/officeDocument/2006/relationships/hyperlink" Target="http://dontchangethislink.peardeckmagic.zone?eyJ0eXBlIjoiZ29vZ2xlLXNsaWRlcy1hZGRvbi10ZW1wbGF0ZS1saWJyYXJ5IiwiY2xhc3NUaW1lIjoic3ViamVjdEFyZWFNYXRoIiwiY29udGVudElkIjoiaHR0cHM6Ly9kb2NzLmdvb2dsZS5jb20vcHJlc2VudGF0aW9uL2QvMUNpYjJoSnZReGdOX2VNdWRXa0lHZVkzbzl6WnFWLXJ2V01ZLUF6T2VJLW8vZWRpdCNzbGlkZT1pZC5nNDNmZTlmMThhZV8wXzQiLCJzbGlkZUlkIjoiZzQzZmU5ZjE4YWVfMF80IiwicHJlc2VudGF0aW9uSWQiOiIxQ2liMmhKdlF4Z05fZU11ZFdrSUdlWTNvOXpacVYtcnZXTVktQXpPZUktbyIsInRlbXBsYXRlTmFtZSI6IlN0b3J5IHByb2JsZW0gdGVtcGxhdGUiLCJsYXN0RWRpdGVkQnkiOiIxMTE3Nzk3NzY1ODQ1NTgxNDE0MjMiLCJjb250ZW50SW5zdGFuY2VJZCI6IjUwNWFjYTlhOGFjYjQ4Mzc4MTc0N2FmZDNhNmQ0NjU1In0=pearId=magic-pear-metadata-identifier" TargetMode="External"/><Relationship Id="rId5" Type="http://schemas.openxmlformats.org/officeDocument/2006/relationships/image" Target="../media/image43.png"/><Relationship Id="rId4"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QsImVtYmVkZGFibGVVcmwiOiJodHRwczovLyIsImFuc3dlcnMiOlsiT3B0aW9uIEEiLCJPcHRpb24gQiIsIk9wdGlvbiBDIiwiT3B0aW9uIEQiLCJPcHRpb24gRSJdfQ==pearId=magic-pear-shape-identifier"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dontchangethislink.peardeckmagic.zone?type=multipleChoiceAnswersBox" TargetMode="External"/><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openxmlformats.org/officeDocument/2006/relationships/hyperlink" Target="http://dontchangethislink.peardeckmagic.zone?eyJ0eXBlIjoiZ29vZ2xlLXNsaWRlcy1hZGRvbi10ZW1wbGF0ZS1saWJyYXJ5IiwiY2xhc3NUaW1lIjoic3ViamVjdEFyZWFNYXRoIiwiY29udGVudElkIjoiaHR0cHM6Ly9kb2NzLmdvb2dsZS5jb20vcHJlc2VudGF0aW9uL2QvMUNpYjJoSnZReGdOX2VNdWRXa0lHZVkzbzl6WnFWLXJ2V01ZLUF6T2VJLW8vZWRpdCNzbGlkZT1pZC5nNDNmZTlmMThhZV8wXzQiLCJzbGlkZUlkIjoiZzQzZmU5ZjE4YWVfMF80IiwicHJlc2VudGF0aW9uSWQiOiIxQ2liMmhKdlF4Z05fZU11ZFdrSUdlWTNvOXpacVYtcnZXTVktQXpPZUktbyIsInRlbXBsYXRlTmFtZSI6IlN0b3J5IHByb2JsZW0gdGVtcGxhdGUiLCJsYXN0RWRpdGVkQnkiOiIxMTE3Nzk3NzY1ODQ1NTgxNDE0MjMiLCJjb250ZW50SW5zdGFuY2VJZCI6IjUwNWFjYTlhOGFjYjQ4Mzc4MTc0N2FmZDNhNmQ0NjU1In0=pearId=magic-pear-metadata-identifier" TargetMode="External"/><Relationship Id="rId5" Type="http://schemas.openxmlformats.org/officeDocument/2006/relationships/image" Target="../media/image43.png"/><Relationship Id="rId4"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QsImVtYmVkZGFibGVVcmwiOiJodHRwczovLyIsImFuc3dlcnMiOlsiT3B0aW9uIEEiLCJPcHRpb24gQiIsIk9wdGlvbiBDIiwiT3B0aW9uIEQiLCJPcHRpb24gRSJdfQ==pearId=magic-pear-shape-identifier"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dontchangethislink.peardeckmagic.zone?type=multipleChoiceAnswersBox" TargetMode="External"/><Relationship Id="rId2" Type="http://schemas.openxmlformats.org/officeDocument/2006/relationships/notesSlide" Target="../notesSlides/notesSlide29.xml"/><Relationship Id="rId1" Type="http://schemas.openxmlformats.org/officeDocument/2006/relationships/slideLayout" Target="../slideLayouts/slideLayout43.xml"/><Relationship Id="rId6" Type="http://schemas.openxmlformats.org/officeDocument/2006/relationships/hyperlink" Target="http://dontchangethislink.peardeckmagic.zone?eyJ0eXBlIjoiZ29vZ2xlLXNsaWRlcy1hZGRvbi10ZW1wbGF0ZS1saWJyYXJ5IiwiY2xhc3NUaW1lIjoic3ViamVjdEFyZWFNYXRoIiwiY29udGVudElkIjoiaHR0cHM6Ly9kb2NzLmdvb2dsZS5jb20vcHJlc2VudGF0aW9uL2QvMUNpYjJoSnZReGdOX2VNdWRXa0lHZVkzbzl6WnFWLXJ2V01ZLUF6T2VJLW8vZWRpdCNzbGlkZT1pZC5nNDNmZTlmMThhZV8wXzQiLCJzbGlkZUlkIjoiZzQzZmU5ZjE4YWVfMF80IiwicHJlc2VudGF0aW9uSWQiOiIxQ2liMmhKdlF4Z05fZU11ZFdrSUdlWTNvOXpacVYtcnZXTVktQXpPZUktbyIsInRlbXBsYXRlTmFtZSI6IlN0b3J5IHByb2JsZW0gdGVtcGxhdGUiLCJsYXN0RWRpdGVkQnkiOiIxMTE3Nzk3NzY1ODQ1NTgxNDE0MjMiLCJjb250ZW50SW5zdGFuY2VJZCI6IjUwNWFjYTlhOGFjYjQ4Mzc4MTc0N2FmZDNhNmQ0NjU1In0=pearId=magic-pear-metadata-identifier" TargetMode="External"/><Relationship Id="rId5" Type="http://schemas.openxmlformats.org/officeDocument/2006/relationships/image" Target="../media/image43.png"/><Relationship Id="rId4"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QsImVtYmVkZGFibGVVcmwiOiJodHRwczovLyIsImFuc3dlcnMiOlsiT3B0aW9uIEEiLCJPcHRpb24gQiIsIk9wdGlvbiBDIiwiT3B0aW9uIEQiLCJPcHRpb24gRSJdfQ==pearId=magic-pear-shape-identifi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dontchangethislink.peardeckmagic.zone?eyJ0eXBlIjoiZ29vZ2xlLXNsaWRlcy1hZGRvbi10ZW1wbGF0ZS1saWJyYXJ5IiwiY2xhc3NUaW1lIjoic29jaWFsRW1vdGlvbmFsTGVhcm5pbmciLCJjb250ZW50SWQiOiJodHRwczovL2RvY3MuZ29vZ2xlLmNvbS9wcmVzZW50YXRpb24vZC8xaFJlcVk3UFROOXZCeGtIRElTMWgtckRreXFPSEV5bjhJZkxWRmE0MVFaQS9lZGl0I3NsaWRlPWlkLmc0YzBkYTJhYzc5XzBfNzciLCJzbGlkZUlkIjoiZzRjMGRhMmFjNzlfMF83NyIsInByZXNlbnRhdGlvbklkIjoiMWhSZXFZN1BUTjl2QnhrSERJUzFoLXJEa3lxT0hFeW44SWZMVkZhNDFRWkEiLCJ0ZW1wbGF0ZU5hbWUiOiJBY3RpdmUgbGlzdGVuaW5nIiwibGFzdEVkaXRlZEJ5IjoiMTExNzc5Nzc2NTg0NTU4MTQxNDIzIiwiY29udGVudEluc3RhbmNlSWQiOiI4ZjcwN2IwNWI3YTU0OGEwYmNiYzdkZTU0MDdlODMwZiJ9pearId=magic-pear-metadata-identifier" TargetMode="External"/><Relationship Id="rId5" Type="http://schemas.openxmlformats.org/officeDocument/2006/relationships/image" Target="../media/image15.png"/><Relationship Id="rId4" Type="http://schemas.openxmlformats.org/officeDocument/2006/relationships/hyperlink" Target="http://dontchangethislink.peardeckmagic.zone?eyJ0eXBlIjoiZHJhZ2dhYmxlIiwiZHJhZ2dhYmxlcyI6W3siaWQiOiJkcmFnZ2FibGUwIiwidHlwZSI6Imljb24iLCJpY29uIjp7ImlkIjoiZGVmYXVsdC1jaXJjbGUifSwiY29sb3IiOiIjRDUxRDI4In0seyJpZCI6ImRyYWdnYWJsZTEiLCJ0eXBlIjoiaWNvbiIsImljb24iOnsiaWQiOiJkZWZhdWx0LWNpcmNsZSJ9LCJjb2xvciI6IiNlZjlhMTQifSx7ImlkIjoiZHJhZ2dhYmxlMiIsInR5cGUiOiJpY29uIiwiaWNvbiI6eyJpZCI6ImRlZmF1bHQtY2lyY2xlIn0sImNvbG9yIjoiIzU4Qjc0RSJ9XSwiZHJhZ2dhYmxlU2l6ZSI6MTMsImVtYmVkZGFibGVVcmwiOiJodHRwczovLyIsImFuc3dlcnMiOltdfQ==pearId=magic-pear-shape-identifier"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dontchangethislink.peardeckmagic.zone?type=multipleChoiceAnswersBox" TargetMode="External"/><Relationship Id="rId2" Type="http://schemas.openxmlformats.org/officeDocument/2006/relationships/notesSlide" Target="../notesSlides/notesSlide30.xml"/><Relationship Id="rId1" Type="http://schemas.openxmlformats.org/officeDocument/2006/relationships/slideLayout" Target="../slideLayouts/slideLayout43.xml"/><Relationship Id="rId6" Type="http://schemas.openxmlformats.org/officeDocument/2006/relationships/hyperlink" Target="http://dontchangethislink.peardeckmagic.zone?eyJ0eXBlIjoiZ29vZ2xlLXNsaWRlcy1hZGRvbi10ZW1wbGF0ZS1saWJyYXJ5IiwiY2xhc3NUaW1lIjoic3ViamVjdEFyZWFNYXRoIiwiY29udGVudElkIjoiaHR0cHM6Ly9kb2NzLmdvb2dsZS5jb20vcHJlc2VudGF0aW9uL2QvMUNpYjJoSnZReGdOX2VNdWRXa0lHZVkzbzl6WnFWLXJ2V01ZLUF6T2VJLW8vZWRpdCNzbGlkZT1pZC5nNDNmZTlmMThhZV8wXzQiLCJzbGlkZUlkIjoiZzQzZmU5ZjE4YWVfMF80IiwicHJlc2VudGF0aW9uSWQiOiIxQ2liMmhKdlF4Z05fZU11ZFdrSUdlWTNvOXpacVYtcnZXTVktQXpPZUktbyIsInRlbXBsYXRlTmFtZSI6IlN0b3J5IHByb2JsZW0gdGVtcGxhdGUiLCJsYXN0RWRpdGVkQnkiOiIxMTE3Nzk3NzY1ODQ1NTgxNDE0MjMiLCJjb250ZW50SW5zdGFuY2VJZCI6IjUwNWFjYTlhOGFjYjQ4Mzc4MTc0N2FmZDNhNmQ0NjU1In0=pearId=magic-pear-metadata-identifier" TargetMode="External"/><Relationship Id="rId5" Type="http://schemas.openxmlformats.org/officeDocument/2006/relationships/image" Target="../media/image43.png"/><Relationship Id="rId4"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QsImVtYmVkZGFibGVVcmwiOiJodHRwczovLyIsImFuc3dlcnMiOlsiT3B0aW9uIEEiLCJPcHRpb24gQiIsIk9wdGlvbiBDIiwiT3B0aW9uIEQiLCJPcHRpb24gRSJdfQ==pearId=magic-pear-shape-identifier"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mmcDHBYs884" TargetMode="External"/><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dontchangethislink.peardeckmagic.zone?eyJ0eXBlIjoiZ29vZ2xlLXNsaWRlcy1hZGRvbi10ZW1wbGF0ZS1saWJyYXJ5IiwiY2xhc3NUaW1lIjoiZmVhdHVyZWRDcml0aWNhbFRoaW5raW5nIiwiY29udGVudElkIjoiaHR0cHM6Ly9kb2NzLmdvb2dsZS5jb20vcHJlc2VudGF0aW9uL2QvMS1MYkpKNTh2YUJLZDBWMWFkazF2amxUSjlBVnJWZ01DWnRYSm4yZXU1a0kvZWRpdCNzbGlkZT1pZC5nNWMyZTkzOGZkMV8wXzU0Iiwic2xpZGVJZCI6Imc1YzJlOTM4ZmQxXzBfNTQiLCJwcmVzZW50YXRpb25JZCI6IjEtTGJKSjU4dmFCS2QwVjFhZGsxdmpsVEo5QVZyVmdNQ1p0WEpuMmV1NWtJIiwidGVtcGxhdGVOYW1lIjoiSG93IG1pZ2h0IHdlIiwibGFzdEVkaXRlZEJ5IjoiMTExNzc5Nzc2NTg0NTU4MTQxNDIzIiwiY29udGVudEluc3RhbmNlSWQiOiI2MDNjZmFjZWU5Njk0MzQ3YjNjODg1NTgxM2YwMzJjYyJ9pearId=magic-pear-metadata-identifier" TargetMode="External"/><Relationship Id="rId5" Type="http://schemas.openxmlformats.org/officeDocument/2006/relationships/image" Target="../media/image18.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johnsoncontrols.com" TargetMode="External"/><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openxmlformats.org/officeDocument/2006/relationships/image" Target="../media/image11.png"/><Relationship Id="rId4" Type="http://schemas.openxmlformats.org/officeDocument/2006/relationships/hyperlink" Target="https://simplex-fire.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sp>
        <p:nvSpPr>
          <p:cNvPr id="154" name="Google Shape;154;p54"/>
          <p:cNvSpPr txBox="1">
            <a:spLocks noGrp="1"/>
          </p:cNvSpPr>
          <p:nvPr>
            <p:ph type="ctrTitle" idx="4294967295"/>
          </p:nvPr>
        </p:nvSpPr>
        <p:spPr>
          <a:xfrm>
            <a:off x="307180" y="214312"/>
            <a:ext cx="4146187" cy="1035844"/>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6000" dirty="0"/>
              <a:t>WELCOME</a:t>
            </a:r>
            <a:endParaRPr sz="6000" dirty="0"/>
          </a:p>
        </p:txBody>
      </p:sp>
      <p:sp>
        <p:nvSpPr>
          <p:cNvPr id="155" name="Google Shape;155;p54"/>
          <p:cNvSpPr txBox="1">
            <a:spLocks noGrp="1"/>
          </p:cNvSpPr>
          <p:nvPr>
            <p:ph type="subTitle" idx="4294967295"/>
          </p:nvPr>
        </p:nvSpPr>
        <p:spPr>
          <a:xfrm>
            <a:off x="4034519" y="380926"/>
            <a:ext cx="4360500" cy="3150600"/>
          </a:xfrm>
          <a:prstGeom prst="rect">
            <a:avLst/>
          </a:prstGeom>
        </p:spPr>
        <p:txBody>
          <a:bodyPr spcFirstLastPara="1" wrap="square" lIns="0" tIns="0" rIns="0" bIns="0" anchor="t" anchorCtr="0">
            <a:noAutofit/>
          </a:bodyPr>
          <a:lstStyle/>
          <a:p>
            <a:pPr marL="0" lvl="0" indent="0" algn="ctr" rtl="0">
              <a:spcBef>
                <a:spcPts val="600"/>
              </a:spcBef>
              <a:spcAft>
                <a:spcPts val="0"/>
              </a:spcAft>
              <a:buClr>
                <a:schemeClr val="dk1"/>
              </a:buClr>
              <a:buSzPts val="1100"/>
              <a:buFont typeface="Arial"/>
              <a:buNone/>
            </a:pPr>
            <a:r>
              <a:rPr lang="en" b="1" dirty="0">
                <a:latin typeface="Titillium Web"/>
                <a:ea typeface="Titillium Web"/>
                <a:cs typeface="Titillium Web"/>
                <a:sym typeface="Titillium Web"/>
              </a:rPr>
              <a:t>2020 STEM Week </a:t>
            </a:r>
            <a:endParaRPr b="1" dirty="0">
              <a:latin typeface="Titillium Web"/>
              <a:ea typeface="Titillium Web"/>
              <a:cs typeface="Titillium Web"/>
              <a:sym typeface="Titillium Web"/>
            </a:endParaRPr>
          </a:p>
          <a:p>
            <a:pPr marL="0" lvl="0" indent="0" algn="ctr" rtl="0">
              <a:spcBef>
                <a:spcPts val="600"/>
              </a:spcBef>
              <a:spcAft>
                <a:spcPts val="0"/>
              </a:spcAft>
              <a:buClr>
                <a:schemeClr val="dk1"/>
              </a:buClr>
              <a:buSzPts val="1100"/>
              <a:buFont typeface="Arial"/>
              <a:buNone/>
            </a:pPr>
            <a:r>
              <a:rPr lang="en" b="1" dirty="0">
                <a:latin typeface="Titillium Web"/>
                <a:ea typeface="Titillium Web"/>
                <a:cs typeface="Titillium Web"/>
                <a:sym typeface="Titillium Web"/>
              </a:rPr>
              <a:t>Career Panel </a:t>
            </a:r>
            <a:r>
              <a:rPr lang="en" b="1" dirty="0" smtClean="0">
                <a:latin typeface="Titillium Web"/>
                <a:ea typeface="Titillium Web"/>
                <a:cs typeface="Titillium Web"/>
                <a:sym typeface="Titillium Web"/>
              </a:rPr>
              <a:t>Series</a:t>
            </a:r>
            <a:endParaRPr lang="en-US" b="1" dirty="0">
              <a:latin typeface="Titillium Web"/>
              <a:ea typeface="Titillium Web"/>
              <a:cs typeface="Titillium Web"/>
              <a:sym typeface="Titillium Web"/>
            </a:endParaRPr>
          </a:p>
          <a:p>
            <a:pPr marL="0" lvl="0" indent="0" algn="ctr" rtl="0">
              <a:spcBef>
                <a:spcPts val="600"/>
              </a:spcBef>
              <a:spcAft>
                <a:spcPts val="0"/>
              </a:spcAft>
              <a:buClr>
                <a:schemeClr val="dk1"/>
              </a:buClr>
              <a:buSzPts val="1100"/>
              <a:buFont typeface="Arial"/>
              <a:buNone/>
            </a:pPr>
            <a:r>
              <a:rPr lang="en-US" sz="3600" b="1" dirty="0" smtClean="0">
                <a:latin typeface="Titillium Web"/>
                <a:ea typeface="Titillium Web"/>
                <a:cs typeface="Titillium Web"/>
                <a:sym typeface="Titillium Web"/>
              </a:rPr>
              <a:t>IT/Computer Science</a:t>
            </a:r>
            <a:endParaRPr sz="3600" b="1" dirty="0">
              <a:latin typeface="Titillium Web"/>
              <a:ea typeface="Titillium Web"/>
              <a:cs typeface="Titillium Web"/>
              <a:sym typeface="Titillium Web"/>
            </a:endParaRPr>
          </a:p>
        </p:txBody>
      </p:sp>
      <p:sp>
        <p:nvSpPr>
          <p:cNvPr id="156" name="Google Shape;156;p5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a:t>
            </a:fld>
            <a:endParaRPr/>
          </a:p>
        </p:txBody>
      </p:sp>
      <p:pic>
        <p:nvPicPr>
          <p:cNvPr id="157" name="Google Shape;157;p54"/>
          <p:cNvPicPr preferRelativeResize="0"/>
          <p:nvPr/>
        </p:nvPicPr>
        <p:blipFill>
          <a:blip r:embed="rId4">
            <a:alphaModFix/>
          </a:blip>
          <a:stretch>
            <a:fillRect/>
          </a:stretch>
        </p:blipFill>
        <p:spPr>
          <a:xfrm>
            <a:off x="3959700" y="3880225"/>
            <a:ext cx="5142549" cy="1189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63"/>
          <p:cNvSpPr txBox="1"/>
          <p:nvPr/>
        </p:nvSpPr>
        <p:spPr>
          <a:xfrm>
            <a:off x="2263200" y="324850"/>
            <a:ext cx="4617600" cy="82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latin typeface="Titillium Web Light"/>
                <a:ea typeface="Titillium Web Light"/>
                <a:cs typeface="Titillium Web Light"/>
                <a:sym typeface="Titillium Web Light"/>
              </a:rPr>
              <a:t>Resources</a:t>
            </a:r>
            <a:endParaRPr sz="3000">
              <a:solidFill>
                <a:srgbClr val="FFFFFF"/>
              </a:solidFill>
              <a:latin typeface="Titillium Web Light"/>
              <a:ea typeface="Titillium Web Light"/>
              <a:cs typeface="Titillium Web Light"/>
              <a:sym typeface="Titillium Web Light"/>
            </a:endParaRPr>
          </a:p>
        </p:txBody>
      </p:sp>
      <p:sp>
        <p:nvSpPr>
          <p:cNvPr id="261" name="Google Shape;261;p63"/>
          <p:cNvSpPr txBox="1"/>
          <p:nvPr/>
        </p:nvSpPr>
        <p:spPr>
          <a:xfrm>
            <a:off x="2429550" y="1222075"/>
            <a:ext cx="4284900" cy="116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u="sng">
                <a:solidFill>
                  <a:schemeClr val="hlink"/>
                </a:solidFill>
                <a:latin typeface="Calibri"/>
                <a:ea typeface="Calibri"/>
                <a:cs typeface="Calibri"/>
                <a:sym typeface="Calibri"/>
                <a:hlinkClick r:id="rId3"/>
              </a:rPr>
              <a:t>https://www.arduino.cc</a:t>
            </a:r>
            <a:endParaRPr sz="1800" u="sng">
              <a:solidFill>
                <a:schemeClr val="hlink"/>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800" u="sng">
                <a:solidFill>
                  <a:schemeClr val="hlink"/>
                </a:solidFill>
                <a:latin typeface="Calibri"/>
                <a:ea typeface="Calibri"/>
                <a:cs typeface="Calibri"/>
                <a:sym typeface="Calibri"/>
                <a:hlinkClick r:id="rId4"/>
              </a:rPr>
              <a:t>https://www.codecademy.com/catalog</a:t>
            </a:r>
            <a:endParaRPr sz="1800" u="sng">
              <a:solidFill>
                <a:schemeClr val="hlink"/>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800" u="sng">
                <a:solidFill>
                  <a:schemeClr val="hlink"/>
                </a:solidFill>
                <a:latin typeface="Calibri"/>
                <a:ea typeface="Calibri"/>
                <a:cs typeface="Calibri"/>
                <a:sym typeface="Calibri"/>
                <a:hlinkClick r:id="rId5"/>
              </a:rPr>
              <a:t>https://www.raspberrypi.org</a:t>
            </a:r>
            <a:endParaRPr sz="1800" u="sng">
              <a:solidFill>
                <a:schemeClr val="hlink"/>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4BB49"/>
        </a:solidFill>
        <a:effectLst/>
      </p:bgPr>
    </p:bg>
    <p:spTree>
      <p:nvGrpSpPr>
        <p:cNvPr id="1" name="Shape 265"/>
        <p:cNvGrpSpPr/>
        <p:nvPr/>
      </p:nvGrpSpPr>
      <p:grpSpPr>
        <a:xfrm>
          <a:off x="0" y="0"/>
          <a:ext cx="0" cy="0"/>
          <a:chOff x="0" y="0"/>
          <a:chExt cx="0" cy="0"/>
        </a:xfrm>
      </p:grpSpPr>
      <p:pic>
        <p:nvPicPr>
          <p:cNvPr id="266" name="Google Shape;266;p64"/>
          <p:cNvPicPr preferRelativeResize="0"/>
          <p:nvPr/>
        </p:nvPicPr>
        <p:blipFill rotWithShape="1">
          <a:blip r:embed="rId3">
            <a:alphaModFix/>
          </a:blip>
          <a:srcRect l="89" r="99"/>
          <a:stretch/>
        </p:blipFill>
        <p:spPr>
          <a:xfrm>
            <a:off x="424050" y="1350974"/>
            <a:ext cx="2265675" cy="3792526"/>
          </a:xfrm>
          <a:prstGeom prst="rect">
            <a:avLst/>
          </a:prstGeom>
          <a:noFill/>
          <a:ln>
            <a:noFill/>
          </a:ln>
        </p:spPr>
      </p:pic>
      <p:pic>
        <p:nvPicPr>
          <p:cNvPr id="267" name="Google Shape;267;p64"/>
          <p:cNvPicPr preferRelativeResize="0"/>
          <p:nvPr/>
        </p:nvPicPr>
        <p:blipFill>
          <a:blip r:embed="rId4">
            <a:alphaModFix/>
          </a:blip>
          <a:stretch>
            <a:fillRect/>
          </a:stretch>
        </p:blipFill>
        <p:spPr>
          <a:xfrm>
            <a:off x="3387650" y="1229699"/>
            <a:ext cx="5411850" cy="3431426"/>
          </a:xfrm>
          <a:prstGeom prst="rect">
            <a:avLst/>
          </a:prstGeom>
          <a:noFill/>
          <a:ln>
            <a:noFill/>
          </a:ln>
        </p:spPr>
      </p:pic>
      <p:sp>
        <p:nvSpPr>
          <p:cNvPr id="268" name="Google Shape;268;p64"/>
          <p:cNvSpPr txBox="1"/>
          <p:nvPr/>
        </p:nvSpPr>
        <p:spPr>
          <a:xfrm>
            <a:off x="-150" y="-23725"/>
            <a:ext cx="9144000" cy="1143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400">
                <a:solidFill>
                  <a:srgbClr val="FFFFFF"/>
                </a:solidFill>
                <a:latin typeface="Proxima Nova Semibold"/>
                <a:ea typeface="Proxima Nova Semibold"/>
                <a:cs typeface="Proxima Nova Semibold"/>
                <a:sym typeface="Proxima Nova Semibold"/>
              </a:rPr>
              <a:t>What questions do you have for panelist 1 </a:t>
            </a:r>
            <a:endParaRPr sz="2400">
              <a:solidFill>
                <a:srgbClr val="FFFFFF"/>
              </a:solidFill>
              <a:latin typeface="Proxima Nova Semibold"/>
              <a:ea typeface="Proxima Nova Semibold"/>
              <a:cs typeface="Proxima Nova Semibold"/>
              <a:sym typeface="Proxima Nova Semibold"/>
            </a:endParaRPr>
          </a:p>
          <a:p>
            <a:pPr marL="0" lvl="0" indent="0" algn="ctr" rtl="0">
              <a:lnSpc>
                <a:spcPct val="100000"/>
              </a:lnSpc>
              <a:spcBef>
                <a:spcPts val="0"/>
              </a:spcBef>
              <a:spcAft>
                <a:spcPts val="0"/>
              </a:spcAft>
              <a:buNone/>
            </a:pPr>
            <a:r>
              <a:rPr lang="en" sz="2400">
                <a:solidFill>
                  <a:srgbClr val="FFFFFF"/>
                </a:solidFill>
                <a:latin typeface="Proxima Nova Semibold"/>
                <a:ea typeface="Proxima Nova Semibold"/>
                <a:cs typeface="Proxima Nova Semibold"/>
                <a:sym typeface="Proxima Nova Semibold"/>
              </a:rPr>
              <a:t>OR </a:t>
            </a:r>
            <a:endParaRPr sz="2400">
              <a:solidFill>
                <a:srgbClr val="FFFFFF"/>
              </a:solidFill>
              <a:latin typeface="Proxima Nova Semibold"/>
              <a:ea typeface="Proxima Nova Semibold"/>
              <a:cs typeface="Proxima Nova Semibold"/>
              <a:sym typeface="Proxima Nova Semibold"/>
            </a:endParaRPr>
          </a:p>
          <a:p>
            <a:pPr marL="0" lvl="0" indent="0" algn="ctr" rtl="0">
              <a:lnSpc>
                <a:spcPct val="100000"/>
              </a:lnSpc>
              <a:spcBef>
                <a:spcPts val="0"/>
              </a:spcBef>
              <a:spcAft>
                <a:spcPts val="0"/>
              </a:spcAft>
              <a:buNone/>
            </a:pPr>
            <a:r>
              <a:rPr lang="en" sz="2400">
                <a:solidFill>
                  <a:srgbClr val="FFFFFF"/>
                </a:solidFill>
                <a:latin typeface="Proxima Nova Semibold"/>
                <a:ea typeface="Proxima Nova Semibold"/>
                <a:cs typeface="Proxima Nova Semibold"/>
                <a:sym typeface="Proxima Nova Semibold"/>
              </a:rPr>
              <a:t>What will you remember next week about what the panelist said?</a:t>
            </a:r>
            <a:endParaRPr sz="2400">
              <a:solidFill>
                <a:srgbClr val="FFFFFF"/>
              </a:solidFill>
              <a:latin typeface="Proxima Nova"/>
              <a:ea typeface="Proxima Nova"/>
              <a:cs typeface="Proxima Nova"/>
              <a:sym typeface="Proxima Nova"/>
            </a:endParaRPr>
          </a:p>
        </p:txBody>
      </p:sp>
      <p:pic>
        <p:nvPicPr>
          <p:cNvPr id="269" name="Google Shape;269;p64">
            <a:hlinkClick r:id="rId5"/>
          </p:cNvPr>
          <p:cNvPicPr preferRelativeResize="0"/>
          <p:nvPr/>
        </p:nvPicPr>
        <p:blipFill>
          <a:blip r:embed="rId6">
            <a:alphaModFix/>
          </a:blip>
          <a:stretch>
            <a:fillRect/>
          </a:stretch>
        </p:blipFill>
        <p:spPr>
          <a:xfrm>
            <a:off x="0" y="4429125"/>
            <a:ext cx="9144000" cy="714375"/>
          </a:xfrm>
          <a:prstGeom prst="rect">
            <a:avLst/>
          </a:prstGeom>
          <a:noFill/>
          <a:ln>
            <a:noFill/>
          </a:ln>
        </p:spPr>
      </p:pic>
      <p:sp>
        <p:nvSpPr>
          <p:cNvPr id="270" name="Google Shape;270;p64">
            <a:hlinkClick r:id="rId7"/>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65"/>
          <p:cNvSpPr txBox="1">
            <a:spLocks noGrp="1"/>
          </p:cNvSpPr>
          <p:nvPr>
            <p:ph type="ctrTitle"/>
          </p:nvPr>
        </p:nvSpPr>
        <p:spPr>
          <a:xfrm>
            <a:off x="711433" y="0"/>
            <a:ext cx="7801500" cy="1730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Prince Donkor</a:t>
            </a:r>
            <a:endParaRPr/>
          </a:p>
        </p:txBody>
      </p:sp>
      <p:sp>
        <p:nvSpPr>
          <p:cNvPr id="276" name="Google Shape;276;p65"/>
          <p:cNvSpPr txBox="1">
            <a:spLocks noGrp="1"/>
          </p:cNvSpPr>
          <p:nvPr>
            <p:ph type="subTitle" idx="1"/>
          </p:nvPr>
        </p:nvSpPr>
        <p:spPr>
          <a:xfrm>
            <a:off x="711425" y="2267200"/>
            <a:ext cx="4619100" cy="766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Software Developer at Cognizant</a:t>
            </a:r>
            <a:endParaRPr/>
          </a:p>
        </p:txBody>
      </p:sp>
      <p:pic>
        <p:nvPicPr>
          <p:cNvPr id="277" name="Google Shape;277;p65"/>
          <p:cNvPicPr preferRelativeResize="0"/>
          <p:nvPr/>
        </p:nvPicPr>
        <p:blipFill>
          <a:blip r:embed="rId3">
            <a:alphaModFix/>
          </a:blip>
          <a:stretch>
            <a:fillRect/>
          </a:stretch>
        </p:blipFill>
        <p:spPr>
          <a:xfrm>
            <a:off x="4905375" y="1058177"/>
            <a:ext cx="3219099" cy="25433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66"/>
          <p:cNvSpPr txBox="1">
            <a:spLocks noGrp="1"/>
          </p:cNvSpPr>
          <p:nvPr>
            <p:ph type="title"/>
          </p:nvPr>
        </p:nvSpPr>
        <p:spPr>
          <a:xfrm>
            <a:off x="457200" y="434575"/>
            <a:ext cx="60255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About Me</a:t>
            </a:r>
            <a:endParaRPr/>
          </a:p>
        </p:txBody>
      </p:sp>
      <p:sp>
        <p:nvSpPr>
          <p:cNvPr id="283" name="Google Shape;283;p66"/>
          <p:cNvSpPr txBox="1">
            <a:spLocks noGrp="1"/>
          </p:cNvSpPr>
          <p:nvPr>
            <p:ph type="body" idx="1"/>
          </p:nvPr>
        </p:nvSpPr>
        <p:spPr>
          <a:xfrm>
            <a:off x="311700" y="1229875"/>
            <a:ext cx="4260300" cy="3590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1200" b="1"/>
              <a:t>Highest Education</a:t>
            </a:r>
            <a:r>
              <a:rPr lang="en" sz="1200"/>
              <a:t>: Coding Boot Camp, High School Diploma</a:t>
            </a:r>
            <a:endParaRPr sz="1200"/>
          </a:p>
          <a:p>
            <a:pPr marL="0" lvl="0" indent="0" algn="l" rtl="0">
              <a:lnSpc>
                <a:spcPct val="100000"/>
              </a:lnSpc>
              <a:spcBef>
                <a:spcPts val="600"/>
              </a:spcBef>
              <a:spcAft>
                <a:spcPts val="0"/>
              </a:spcAft>
              <a:buNone/>
            </a:pPr>
            <a:r>
              <a:rPr lang="en" sz="1200" b="1"/>
              <a:t>Work Experience</a:t>
            </a:r>
            <a:r>
              <a:rPr lang="en" sz="1200"/>
              <a:t>:</a:t>
            </a:r>
            <a:endParaRPr sz="1200"/>
          </a:p>
          <a:p>
            <a:pPr marL="0" lvl="0" indent="0" algn="l" rtl="0">
              <a:lnSpc>
                <a:spcPct val="100000"/>
              </a:lnSpc>
              <a:spcBef>
                <a:spcPts val="600"/>
              </a:spcBef>
              <a:spcAft>
                <a:spcPts val="0"/>
              </a:spcAft>
              <a:buNone/>
            </a:pPr>
            <a:r>
              <a:rPr lang="en" sz="1200"/>
              <a:t> - 2015 - 2016 Network Admin/Tech Support - National Grid</a:t>
            </a:r>
            <a:endParaRPr sz="1200"/>
          </a:p>
          <a:p>
            <a:pPr marL="0" lvl="0" indent="0" algn="l" rtl="0">
              <a:lnSpc>
                <a:spcPct val="100000"/>
              </a:lnSpc>
              <a:spcBef>
                <a:spcPts val="600"/>
              </a:spcBef>
              <a:spcAft>
                <a:spcPts val="0"/>
              </a:spcAft>
              <a:buNone/>
            </a:pPr>
            <a:r>
              <a:rPr lang="en" sz="1200"/>
              <a:t>- 2016 - 2018 Network Admin and Web Developer - Applied Communication Service, inc.</a:t>
            </a:r>
            <a:endParaRPr sz="1200"/>
          </a:p>
          <a:p>
            <a:pPr marL="0" lvl="0" indent="0" algn="l" rtl="0">
              <a:lnSpc>
                <a:spcPct val="100000"/>
              </a:lnSpc>
              <a:spcBef>
                <a:spcPts val="600"/>
              </a:spcBef>
              <a:spcAft>
                <a:spcPts val="0"/>
              </a:spcAft>
              <a:buNone/>
            </a:pPr>
            <a:r>
              <a:rPr lang="en" sz="1200"/>
              <a:t>- 2018 - Present - Full Stack Software Engineer - Cognizant</a:t>
            </a:r>
            <a:endParaRPr sz="1200"/>
          </a:p>
          <a:p>
            <a:pPr marL="0" lvl="0" indent="0" algn="l" rtl="0">
              <a:lnSpc>
                <a:spcPct val="100000"/>
              </a:lnSpc>
              <a:spcBef>
                <a:spcPts val="600"/>
              </a:spcBef>
              <a:spcAft>
                <a:spcPts val="0"/>
              </a:spcAft>
              <a:buNone/>
            </a:pPr>
            <a:r>
              <a:rPr lang="en" sz="1200" b="1"/>
              <a:t>Early interest</a:t>
            </a:r>
            <a:r>
              <a:rPr lang="en" sz="1200"/>
              <a:t> - Coding : From Worcester Technical High School, - Real Estate : From my mother</a:t>
            </a:r>
            <a:endParaRPr sz="1200"/>
          </a:p>
          <a:p>
            <a:pPr marL="0" lvl="0" indent="0" algn="l" rtl="0">
              <a:lnSpc>
                <a:spcPct val="100000"/>
              </a:lnSpc>
              <a:spcBef>
                <a:spcPts val="600"/>
              </a:spcBef>
              <a:spcAft>
                <a:spcPts val="0"/>
              </a:spcAft>
              <a:buNone/>
            </a:pPr>
            <a:r>
              <a:rPr lang="en" sz="1200" b="1"/>
              <a:t>Hobbies</a:t>
            </a:r>
            <a:r>
              <a:rPr lang="en" sz="1200"/>
              <a:t>: Cooking, Buying Real Estate, Ping Pong</a:t>
            </a:r>
            <a:endParaRPr sz="1200"/>
          </a:p>
          <a:p>
            <a:pPr marL="0" lvl="0" indent="0" algn="l" rtl="0">
              <a:lnSpc>
                <a:spcPct val="100000"/>
              </a:lnSpc>
              <a:spcBef>
                <a:spcPts val="600"/>
              </a:spcBef>
              <a:spcAft>
                <a:spcPts val="0"/>
              </a:spcAft>
              <a:buNone/>
            </a:pPr>
            <a:r>
              <a:rPr lang="en" sz="1200" b="1"/>
              <a:t>Education Path</a:t>
            </a:r>
            <a:r>
              <a:rPr lang="en" sz="1200"/>
              <a:t>: Worcester Technical High School, A little bit of college, CODING BOOT CAMP, Self educating</a:t>
            </a:r>
            <a:endParaRPr sz="1200"/>
          </a:p>
          <a:p>
            <a:pPr marL="0" lvl="0" indent="0" algn="l" rtl="0">
              <a:lnSpc>
                <a:spcPct val="100000"/>
              </a:lnSpc>
              <a:spcBef>
                <a:spcPts val="600"/>
              </a:spcBef>
              <a:spcAft>
                <a:spcPts val="0"/>
              </a:spcAft>
              <a:buNone/>
            </a:pPr>
            <a:r>
              <a:rPr lang="en" sz="1200" b="1"/>
              <a:t>Occupation</a:t>
            </a:r>
            <a:r>
              <a:rPr lang="en" sz="1200"/>
              <a:t>: Full Stack Engineer. At Cognizant we are service company and we help clients envision, build and run more efficient businesses .</a:t>
            </a:r>
            <a:endParaRPr sz="1200"/>
          </a:p>
          <a:p>
            <a:pPr marL="0" lvl="0" indent="0" algn="l" rtl="0">
              <a:spcBef>
                <a:spcPts val="600"/>
              </a:spcBef>
              <a:spcAft>
                <a:spcPts val="0"/>
              </a:spcAft>
              <a:buNone/>
            </a:pPr>
            <a:r>
              <a:rPr lang="en" sz="1200"/>
              <a:t>			</a:t>
            </a:r>
            <a:endParaRPr sz="1200"/>
          </a:p>
        </p:txBody>
      </p:sp>
      <p:pic>
        <p:nvPicPr>
          <p:cNvPr id="284" name="Google Shape;284;p66"/>
          <p:cNvPicPr preferRelativeResize="0"/>
          <p:nvPr/>
        </p:nvPicPr>
        <p:blipFill>
          <a:blip r:embed="rId3">
            <a:alphaModFix/>
          </a:blip>
          <a:stretch>
            <a:fillRect/>
          </a:stretch>
        </p:blipFill>
        <p:spPr>
          <a:xfrm>
            <a:off x="4700575" y="1659600"/>
            <a:ext cx="4443425" cy="24994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67"/>
          <p:cNvSpPr txBox="1">
            <a:spLocks noGrp="1"/>
          </p:cNvSpPr>
          <p:nvPr>
            <p:ph type="title"/>
          </p:nvPr>
        </p:nvSpPr>
        <p:spPr>
          <a:xfrm>
            <a:off x="457200" y="434575"/>
            <a:ext cx="60255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What my day looked like pre covid.</a:t>
            </a:r>
            <a:endParaRPr/>
          </a:p>
        </p:txBody>
      </p:sp>
      <p:sp>
        <p:nvSpPr>
          <p:cNvPr id="290" name="Google Shape;290;p67"/>
          <p:cNvSpPr txBox="1">
            <a:spLocks noGrp="1"/>
          </p:cNvSpPr>
          <p:nvPr>
            <p:ph type="body" idx="1"/>
          </p:nvPr>
        </p:nvSpPr>
        <p:spPr>
          <a:xfrm>
            <a:off x="296250" y="1400025"/>
            <a:ext cx="5233500" cy="3339000"/>
          </a:xfrm>
          <a:prstGeom prst="rect">
            <a:avLst/>
          </a:prstGeom>
        </p:spPr>
        <p:txBody>
          <a:bodyPr spcFirstLastPara="1" wrap="square" lIns="0" tIns="0" rIns="0" bIns="0" anchor="t" anchorCtr="0">
            <a:noAutofit/>
          </a:bodyPr>
          <a:lstStyle/>
          <a:p>
            <a:pPr marL="457200" lvl="0" indent="-304800" algn="l" rtl="0">
              <a:spcBef>
                <a:spcPts val="600"/>
              </a:spcBef>
              <a:spcAft>
                <a:spcPts val="0"/>
              </a:spcAft>
              <a:buSzPts val="1200"/>
              <a:buChar char="-"/>
            </a:pPr>
            <a:r>
              <a:rPr lang="en" sz="1200"/>
              <a:t>Would wake up at 6</a:t>
            </a:r>
            <a:endParaRPr sz="1200"/>
          </a:p>
          <a:p>
            <a:pPr marL="457200" lvl="0" indent="-304800" algn="l" rtl="0">
              <a:spcBef>
                <a:spcPts val="0"/>
              </a:spcBef>
              <a:spcAft>
                <a:spcPts val="0"/>
              </a:spcAft>
              <a:buSzPts val="1200"/>
              <a:buChar char="-"/>
            </a:pPr>
            <a:r>
              <a:rPr lang="en" sz="1200"/>
              <a:t>Be at work by 8:00 am</a:t>
            </a:r>
            <a:endParaRPr sz="1200"/>
          </a:p>
          <a:p>
            <a:pPr marL="457200" lvl="0" indent="-304800" algn="l" rtl="0">
              <a:spcBef>
                <a:spcPts val="0"/>
              </a:spcBef>
              <a:spcAft>
                <a:spcPts val="0"/>
              </a:spcAft>
              <a:buSzPts val="1200"/>
              <a:buChar char="-"/>
            </a:pPr>
            <a:r>
              <a:rPr lang="en" sz="1200"/>
              <a:t>Stand up at 8:30 with everyone in the company for any update</a:t>
            </a:r>
            <a:endParaRPr sz="1200"/>
          </a:p>
          <a:p>
            <a:pPr marL="457200" lvl="0" indent="-304800" algn="l" rtl="0">
              <a:spcBef>
                <a:spcPts val="0"/>
              </a:spcBef>
              <a:spcAft>
                <a:spcPts val="0"/>
              </a:spcAft>
              <a:buSzPts val="1200"/>
              <a:buChar char="-"/>
            </a:pPr>
            <a:r>
              <a:rPr lang="en" sz="1200"/>
              <a:t>FREE BREAKFAST!!! - (I miss this)</a:t>
            </a:r>
            <a:endParaRPr sz="1200"/>
          </a:p>
          <a:p>
            <a:pPr marL="457200" lvl="0" indent="-304800" algn="l" rtl="0">
              <a:spcBef>
                <a:spcPts val="0"/>
              </a:spcBef>
              <a:spcAft>
                <a:spcPts val="0"/>
              </a:spcAft>
              <a:buSzPts val="1200"/>
              <a:buChar char="-"/>
            </a:pPr>
            <a:r>
              <a:rPr lang="en" sz="1200"/>
              <a:t>Stand up with my team (AKA Pod), update my team on what I am working on today, what I worked on yesterday and if there are any blockers (Something preventing me from finishing my task).</a:t>
            </a:r>
            <a:endParaRPr sz="1200"/>
          </a:p>
          <a:p>
            <a:pPr marL="457200" lvl="0" indent="-304800" algn="l" rtl="0">
              <a:spcBef>
                <a:spcPts val="0"/>
              </a:spcBef>
              <a:spcAft>
                <a:spcPts val="0"/>
              </a:spcAft>
              <a:buSzPts val="1200"/>
              <a:buChar char="-"/>
            </a:pPr>
            <a:r>
              <a:rPr lang="en" sz="1200"/>
              <a:t>Check all emails at 9:00 am</a:t>
            </a:r>
            <a:endParaRPr sz="1200"/>
          </a:p>
          <a:p>
            <a:pPr marL="457200" lvl="0" indent="-304800" algn="l" rtl="0">
              <a:spcBef>
                <a:spcPts val="0"/>
              </a:spcBef>
              <a:spcAft>
                <a:spcPts val="0"/>
              </a:spcAft>
              <a:buSzPts val="1200"/>
              <a:buChar char="-"/>
            </a:pPr>
            <a:r>
              <a:rPr lang="en" sz="1200"/>
              <a:t>Start working on my stories around 9:30 am</a:t>
            </a:r>
            <a:endParaRPr sz="1200"/>
          </a:p>
          <a:p>
            <a:pPr marL="457200" lvl="0" indent="-304800" algn="l" rtl="0">
              <a:spcBef>
                <a:spcPts val="0"/>
              </a:spcBef>
              <a:spcAft>
                <a:spcPts val="0"/>
              </a:spcAft>
              <a:buSzPts val="1200"/>
              <a:buChar char="-"/>
            </a:pPr>
            <a:r>
              <a:rPr lang="en" sz="1200"/>
              <a:t>From 9:30 - 12:00 is spend on working on a story with my partner (pair programming)</a:t>
            </a:r>
            <a:endParaRPr sz="1200"/>
          </a:p>
          <a:p>
            <a:pPr marL="457200" lvl="0" indent="-304800" algn="l" rtl="0">
              <a:spcBef>
                <a:spcPts val="0"/>
              </a:spcBef>
              <a:spcAft>
                <a:spcPts val="0"/>
              </a:spcAft>
              <a:buSzPts val="1200"/>
              <a:buChar char="-"/>
            </a:pPr>
            <a:r>
              <a:rPr lang="en" sz="1200"/>
              <a:t>12:00 - 1:00 Lunch - On Wednesday there are what we call lunch and learn where lunch will be provided to everyone at the office and someone will present a new technology or new ways to build an app, basically anything code related.</a:t>
            </a:r>
            <a:endParaRPr sz="1200"/>
          </a:p>
          <a:p>
            <a:pPr marL="457200" lvl="0" indent="-304800" algn="l" rtl="0">
              <a:spcBef>
                <a:spcPts val="0"/>
              </a:spcBef>
              <a:spcAft>
                <a:spcPts val="0"/>
              </a:spcAft>
              <a:buSzPts val="1200"/>
              <a:buChar char="-"/>
            </a:pPr>
            <a:r>
              <a:rPr lang="en" sz="1200"/>
              <a:t>1:00 - 5:00 - Back to coding with my partner to complete stories and task.</a:t>
            </a:r>
            <a:endParaRPr sz="1200"/>
          </a:p>
        </p:txBody>
      </p:sp>
      <p:pic>
        <p:nvPicPr>
          <p:cNvPr id="291" name="Google Shape;291;p67"/>
          <p:cNvPicPr preferRelativeResize="0"/>
          <p:nvPr/>
        </p:nvPicPr>
        <p:blipFill>
          <a:blip r:embed="rId3">
            <a:alphaModFix/>
          </a:blip>
          <a:stretch>
            <a:fillRect/>
          </a:stretch>
        </p:blipFill>
        <p:spPr>
          <a:xfrm>
            <a:off x="5572000" y="1062600"/>
            <a:ext cx="2269095" cy="3820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EABCD"/>
        </a:solidFill>
        <a:effectLst/>
      </p:bgPr>
    </p:bg>
    <p:spTree>
      <p:nvGrpSpPr>
        <p:cNvPr id="1" name="Shape 295"/>
        <p:cNvGrpSpPr/>
        <p:nvPr/>
      </p:nvGrpSpPr>
      <p:grpSpPr>
        <a:xfrm>
          <a:off x="0" y="0"/>
          <a:ext cx="0" cy="0"/>
          <a:chOff x="0" y="0"/>
          <a:chExt cx="0" cy="0"/>
        </a:xfrm>
      </p:grpSpPr>
      <p:pic>
        <p:nvPicPr>
          <p:cNvPr id="296" name="Google Shape;296;p68"/>
          <p:cNvPicPr preferRelativeResize="0"/>
          <p:nvPr/>
        </p:nvPicPr>
        <p:blipFill rotWithShape="1">
          <a:blip r:embed="rId3">
            <a:alphaModFix/>
          </a:blip>
          <a:srcRect b="5024"/>
          <a:stretch/>
        </p:blipFill>
        <p:spPr>
          <a:xfrm>
            <a:off x="5588250" y="258200"/>
            <a:ext cx="4050500" cy="4885300"/>
          </a:xfrm>
          <a:prstGeom prst="rect">
            <a:avLst/>
          </a:prstGeom>
          <a:noFill/>
          <a:ln>
            <a:noFill/>
          </a:ln>
        </p:spPr>
      </p:pic>
      <p:sp>
        <p:nvSpPr>
          <p:cNvPr id="297" name="Google Shape;297;p68"/>
          <p:cNvSpPr txBox="1"/>
          <p:nvPr/>
        </p:nvSpPr>
        <p:spPr>
          <a:xfrm>
            <a:off x="0" y="0"/>
            <a:ext cx="6246000" cy="97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rgbClr val="FFFFFF"/>
                </a:solidFill>
                <a:latin typeface="Proxima Nova Semibold"/>
                <a:ea typeface="Proxima Nova Semibold"/>
                <a:cs typeface="Proxima Nova Semibold"/>
                <a:sym typeface="Proxima Nova Semibold"/>
              </a:rPr>
              <a:t>What questions do you have for panelist 2 </a:t>
            </a:r>
            <a:endParaRPr sz="2000">
              <a:solidFill>
                <a:srgbClr val="FFFFFF"/>
              </a:solidFill>
              <a:latin typeface="Proxima Nova Semibold"/>
              <a:ea typeface="Proxima Nova Semibold"/>
              <a:cs typeface="Proxima Nova Semibold"/>
              <a:sym typeface="Proxima Nova Semibold"/>
            </a:endParaRPr>
          </a:p>
          <a:p>
            <a:pPr marL="0" lvl="0" indent="0" algn="ctr" rtl="0">
              <a:spcBef>
                <a:spcPts val="0"/>
              </a:spcBef>
              <a:spcAft>
                <a:spcPts val="0"/>
              </a:spcAft>
              <a:buNone/>
            </a:pPr>
            <a:r>
              <a:rPr lang="en" sz="2000">
                <a:solidFill>
                  <a:srgbClr val="FFFFFF"/>
                </a:solidFill>
                <a:latin typeface="Proxima Nova Semibold"/>
                <a:ea typeface="Proxima Nova Semibold"/>
                <a:cs typeface="Proxima Nova Semibold"/>
                <a:sym typeface="Proxima Nova Semibold"/>
              </a:rPr>
              <a:t>OR </a:t>
            </a:r>
            <a:endParaRPr sz="2000">
              <a:solidFill>
                <a:srgbClr val="FFFFFF"/>
              </a:solidFill>
              <a:latin typeface="Proxima Nova Semibold"/>
              <a:ea typeface="Proxima Nova Semibold"/>
              <a:cs typeface="Proxima Nova Semibold"/>
              <a:sym typeface="Proxima Nova Semibold"/>
            </a:endParaRPr>
          </a:p>
          <a:p>
            <a:pPr marL="0" lvl="0" indent="0" algn="ctr" rtl="0">
              <a:spcBef>
                <a:spcPts val="0"/>
              </a:spcBef>
              <a:spcAft>
                <a:spcPts val="0"/>
              </a:spcAft>
              <a:buNone/>
            </a:pPr>
            <a:r>
              <a:rPr lang="en" sz="2000" b="1">
                <a:solidFill>
                  <a:srgbClr val="FFFFFF"/>
                </a:solidFill>
                <a:latin typeface="Proxima Nova"/>
                <a:ea typeface="Proxima Nova"/>
                <a:cs typeface="Proxima Nova"/>
                <a:sym typeface="Proxima Nova"/>
              </a:rPr>
              <a:t>What did the panelist say that you identified with?</a:t>
            </a:r>
            <a:endParaRPr sz="2000" b="1">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3200">
              <a:solidFill>
                <a:schemeClr val="lt1"/>
              </a:solidFill>
              <a:latin typeface="Proxima Nova Semibold"/>
              <a:ea typeface="Proxima Nova Semibold"/>
              <a:cs typeface="Proxima Nova Semibold"/>
              <a:sym typeface="Proxima Nova Semibold"/>
            </a:endParaRPr>
          </a:p>
        </p:txBody>
      </p:sp>
      <p:pic>
        <p:nvPicPr>
          <p:cNvPr id="298" name="Google Shape;298;p68">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299" name="Google Shape;299;p68">
            <a:hlinkClick r:id="rId6"/>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69"/>
          <p:cNvSpPr/>
          <p:nvPr/>
        </p:nvSpPr>
        <p:spPr>
          <a:xfrm>
            <a:off x="5412325" y="785795"/>
            <a:ext cx="2007300" cy="200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7DFFB1"/>
                </a:solidFill>
                <a:latin typeface="Titillium Web"/>
                <a:ea typeface="Titillium Web"/>
                <a:cs typeface="Titillium Web"/>
                <a:sym typeface="Titillium Web"/>
              </a:rPr>
              <a:t>Pic of panelist here</a:t>
            </a:r>
            <a:endParaRPr sz="1000">
              <a:solidFill>
                <a:srgbClr val="7DFFB1"/>
              </a:solidFill>
              <a:latin typeface="Titillium Web"/>
              <a:ea typeface="Titillium Web"/>
              <a:cs typeface="Titillium Web"/>
              <a:sym typeface="Titillium Web"/>
            </a:endParaRPr>
          </a:p>
        </p:txBody>
      </p:sp>
      <p:sp>
        <p:nvSpPr>
          <p:cNvPr id="305" name="Google Shape;305;p69"/>
          <p:cNvSpPr txBox="1">
            <a:spLocks noGrp="1"/>
          </p:cNvSpPr>
          <p:nvPr>
            <p:ph type="body" idx="4294967295"/>
          </p:nvPr>
        </p:nvSpPr>
        <p:spPr>
          <a:xfrm>
            <a:off x="685800" y="373575"/>
            <a:ext cx="4309800" cy="4396500"/>
          </a:xfrm>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n" b="1">
                <a:latin typeface="Titillium Web"/>
                <a:ea typeface="Titillium Web"/>
                <a:cs typeface="Titillium Web"/>
                <a:sym typeface="Titillium Web"/>
              </a:rPr>
              <a:t>Will Adams</a:t>
            </a:r>
            <a:endParaRPr/>
          </a:p>
          <a:p>
            <a:pPr marL="0" lvl="0" indent="0" algn="l" rtl="0">
              <a:lnSpc>
                <a:spcPct val="133333"/>
              </a:lnSpc>
              <a:spcBef>
                <a:spcPts val="1800"/>
              </a:spcBef>
              <a:spcAft>
                <a:spcPts val="0"/>
              </a:spcAft>
              <a:buNone/>
            </a:pPr>
            <a:r>
              <a:rPr lang="en"/>
              <a:t>Information Security Specialist</a:t>
            </a:r>
            <a:endParaRPr/>
          </a:p>
          <a:p>
            <a:pPr marL="0" lvl="0" indent="0" algn="l" rtl="0">
              <a:lnSpc>
                <a:spcPct val="133333"/>
              </a:lnSpc>
              <a:spcBef>
                <a:spcPts val="1800"/>
              </a:spcBef>
              <a:spcAft>
                <a:spcPts val="0"/>
              </a:spcAft>
              <a:buNone/>
            </a:pPr>
            <a:r>
              <a:rPr lang="en"/>
              <a:t>Communications &amp; Power Industries (CPI)</a:t>
            </a:r>
            <a:endParaRPr/>
          </a:p>
          <a:p>
            <a:pPr marL="0" lvl="0" indent="0" algn="l" rtl="0">
              <a:lnSpc>
                <a:spcPct val="133333"/>
              </a:lnSpc>
              <a:spcBef>
                <a:spcPts val="1800"/>
              </a:spcBef>
              <a:spcAft>
                <a:spcPts val="0"/>
              </a:spcAft>
              <a:buClr>
                <a:schemeClr val="dk1"/>
              </a:buClr>
              <a:buSzPts val="1100"/>
              <a:buFont typeface="Arial"/>
              <a:buNone/>
            </a:pPr>
            <a:r>
              <a:rPr lang="en"/>
              <a:t>BS in Information Technology, UMass Lowell</a:t>
            </a:r>
            <a:endParaRPr/>
          </a:p>
          <a:p>
            <a:pPr marL="0" lvl="0" indent="0" algn="l" rtl="0">
              <a:spcBef>
                <a:spcPts val="600"/>
              </a:spcBef>
              <a:spcAft>
                <a:spcPts val="0"/>
              </a:spcAft>
              <a:buNone/>
            </a:pPr>
            <a:endParaRPr/>
          </a:p>
        </p:txBody>
      </p:sp>
      <p:sp>
        <p:nvSpPr>
          <p:cNvPr id="306" name="Google Shape;306;p6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307" name="Google Shape;307;p69"/>
          <p:cNvPicPr preferRelativeResize="0"/>
          <p:nvPr/>
        </p:nvPicPr>
        <p:blipFill>
          <a:blip r:embed="rId3">
            <a:alphaModFix/>
          </a:blip>
          <a:stretch>
            <a:fillRect/>
          </a:stretch>
        </p:blipFill>
        <p:spPr>
          <a:xfrm>
            <a:off x="5430675" y="423262"/>
            <a:ext cx="2732374" cy="2732375"/>
          </a:xfrm>
          <a:prstGeom prst="rect">
            <a:avLst/>
          </a:prstGeom>
          <a:noFill/>
          <a:ln>
            <a:noFill/>
          </a:ln>
        </p:spPr>
      </p:pic>
      <p:grpSp>
        <p:nvGrpSpPr>
          <p:cNvPr id="308" name="Google Shape;308;p69"/>
          <p:cNvGrpSpPr/>
          <p:nvPr/>
        </p:nvGrpSpPr>
        <p:grpSpPr>
          <a:xfrm>
            <a:off x="5391705" y="133480"/>
            <a:ext cx="2810319" cy="4832223"/>
            <a:chOff x="2547150" y="238125"/>
            <a:chExt cx="2525675" cy="5238750"/>
          </a:xfrm>
        </p:grpSpPr>
        <p:sp>
          <p:nvSpPr>
            <p:cNvPr id="309" name="Google Shape;309;p69"/>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002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9"/>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004C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9"/>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004C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9"/>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004C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69"/>
          <p:cNvSpPr txBox="1"/>
          <p:nvPr/>
        </p:nvSpPr>
        <p:spPr>
          <a:xfrm>
            <a:off x="5476075" y="3163450"/>
            <a:ext cx="2652900" cy="13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latin typeface="Titillium Web Light"/>
                <a:ea typeface="Titillium Web Light"/>
                <a:cs typeface="Titillium Web Light"/>
                <a:sym typeface="Titillium Web Light"/>
              </a:rPr>
              <a:t>Show up on time, have an interest, and you can do it too!</a:t>
            </a:r>
            <a:endParaRPr sz="1200">
              <a:solidFill>
                <a:srgbClr val="FFFFFF"/>
              </a:solidFill>
              <a:latin typeface="Titillium Web Light"/>
              <a:ea typeface="Titillium Web Light"/>
              <a:cs typeface="Titillium Web Light"/>
              <a:sym typeface="Titillium Web Light"/>
            </a:endParaRPr>
          </a:p>
          <a:p>
            <a:pPr marL="0" lvl="0" indent="0" algn="l" rtl="0">
              <a:spcBef>
                <a:spcPts val="0"/>
              </a:spcBef>
              <a:spcAft>
                <a:spcPts val="0"/>
              </a:spcAft>
              <a:buNone/>
            </a:pPr>
            <a:endParaRPr sz="1200">
              <a:solidFill>
                <a:srgbClr val="FFFFFF"/>
              </a:solidFill>
              <a:latin typeface="Titillium Web Light"/>
              <a:ea typeface="Titillium Web Light"/>
              <a:cs typeface="Titillium Web Light"/>
              <a:sym typeface="Titillium Web Light"/>
            </a:endParaRPr>
          </a:p>
          <a:p>
            <a:pPr marL="457200" lvl="0" indent="-304800" algn="l" rtl="0">
              <a:spcBef>
                <a:spcPts val="0"/>
              </a:spcBef>
              <a:spcAft>
                <a:spcPts val="0"/>
              </a:spcAft>
              <a:buClr>
                <a:srgbClr val="FFFFFF"/>
              </a:buClr>
              <a:buSzPts val="1200"/>
              <a:buFont typeface="Titillium Web Light"/>
              <a:buChar char="-"/>
            </a:pPr>
            <a:r>
              <a:rPr lang="en" sz="1200">
                <a:solidFill>
                  <a:srgbClr val="FFFFFF"/>
                </a:solidFill>
                <a:latin typeface="Titillium Web Light"/>
                <a:ea typeface="Titillium Web Light"/>
                <a:cs typeface="Titillium Web Light"/>
                <a:sym typeface="Titillium Web Light"/>
              </a:rPr>
              <a:t>Hiking, Kayaking, Camping, Biking, Home server lab, video games, personal finance.</a:t>
            </a:r>
            <a:endParaRPr sz="1200">
              <a:solidFill>
                <a:srgbClr val="FFFFFF"/>
              </a:solidFill>
              <a:latin typeface="Titillium Web Light"/>
              <a:ea typeface="Titillium Web Light"/>
              <a:cs typeface="Titillium Web Light"/>
              <a:sym typeface="Titillium Web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70"/>
          <p:cNvSpPr txBox="1"/>
          <p:nvPr/>
        </p:nvSpPr>
        <p:spPr>
          <a:xfrm>
            <a:off x="77350" y="38700"/>
            <a:ext cx="6566700" cy="506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600" b="1">
                <a:solidFill>
                  <a:srgbClr val="FFFFFF"/>
                </a:solidFill>
              </a:rPr>
              <a:t>Occupation: </a:t>
            </a:r>
            <a:endParaRPr sz="1600" b="1">
              <a:solidFill>
                <a:srgbClr val="FFFFFF"/>
              </a:solidFill>
            </a:endParaRPr>
          </a:p>
          <a:p>
            <a:pPr marL="457200" lvl="0" indent="-330200" algn="l" rtl="0">
              <a:lnSpc>
                <a:spcPct val="115000"/>
              </a:lnSpc>
              <a:spcBef>
                <a:spcPts val="1200"/>
              </a:spcBef>
              <a:spcAft>
                <a:spcPts val="0"/>
              </a:spcAft>
              <a:buClr>
                <a:srgbClr val="FFFFFF"/>
              </a:buClr>
              <a:buSzPts val="1600"/>
              <a:buChar char="●"/>
            </a:pPr>
            <a:r>
              <a:rPr lang="en" sz="1600">
                <a:solidFill>
                  <a:srgbClr val="FFFFFF"/>
                </a:solidFill>
              </a:rPr>
              <a:t>Intern - desktop support leading to systems and network admin work </a:t>
            </a:r>
            <a:endParaRPr sz="1600">
              <a:solidFill>
                <a:srgbClr val="FFFFFF"/>
              </a:solidFill>
            </a:endParaRPr>
          </a:p>
          <a:p>
            <a:pPr marL="457200" lvl="0" indent="-330200" algn="l" rtl="0">
              <a:lnSpc>
                <a:spcPct val="115000"/>
              </a:lnSpc>
              <a:spcBef>
                <a:spcPts val="0"/>
              </a:spcBef>
              <a:spcAft>
                <a:spcPts val="0"/>
              </a:spcAft>
              <a:buClr>
                <a:srgbClr val="FFFFFF"/>
              </a:buClr>
              <a:buSzPts val="1600"/>
              <a:buChar char="●"/>
            </a:pPr>
            <a:r>
              <a:rPr lang="en" sz="1600">
                <a:solidFill>
                  <a:srgbClr val="FFFFFF"/>
                </a:solidFill>
              </a:rPr>
              <a:t>Security - Audit and compliance leading to “Systems &amp; Security”</a:t>
            </a:r>
            <a:endParaRPr sz="1600">
              <a:solidFill>
                <a:srgbClr val="FFFFFF"/>
              </a:solidFill>
            </a:endParaRPr>
          </a:p>
          <a:p>
            <a:pPr marL="457200" lvl="0" indent="-330200" algn="l" rtl="0">
              <a:lnSpc>
                <a:spcPct val="115000"/>
              </a:lnSpc>
              <a:spcBef>
                <a:spcPts val="0"/>
              </a:spcBef>
              <a:spcAft>
                <a:spcPts val="0"/>
              </a:spcAft>
              <a:buClr>
                <a:srgbClr val="FFFFFF"/>
              </a:buClr>
              <a:buSzPts val="1600"/>
              <a:buChar char="●"/>
            </a:pPr>
            <a:r>
              <a:rPr lang="en" sz="1600">
                <a:solidFill>
                  <a:srgbClr val="FFFFFF"/>
                </a:solidFill>
              </a:rPr>
              <a:t>Vulnerability Management across CPI Radant’s six divisions</a:t>
            </a:r>
            <a:endParaRPr sz="1600">
              <a:solidFill>
                <a:srgbClr val="FFFFFF"/>
              </a:solidFill>
            </a:endParaRPr>
          </a:p>
          <a:p>
            <a:pPr marL="457200" lvl="0" indent="-330200" algn="l" rtl="0">
              <a:lnSpc>
                <a:spcPct val="115000"/>
              </a:lnSpc>
              <a:spcBef>
                <a:spcPts val="0"/>
              </a:spcBef>
              <a:spcAft>
                <a:spcPts val="0"/>
              </a:spcAft>
              <a:buClr>
                <a:srgbClr val="FFFFFF"/>
              </a:buClr>
              <a:buSzPts val="1600"/>
              <a:buChar char="●"/>
            </a:pPr>
            <a:r>
              <a:rPr lang="en" sz="1600">
                <a:solidFill>
                  <a:srgbClr val="FFFFFF"/>
                </a:solidFill>
              </a:rPr>
              <a:t>Information Security Specialist - INFOSEC/Cyber team at Corporate</a:t>
            </a:r>
            <a:endParaRPr sz="1600">
              <a:solidFill>
                <a:srgbClr val="FFFFFF"/>
              </a:solidFill>
            </a:endParaRPr>
          </a:p>
          <a:p>
            <a:pPr marL="0" lvl="0" indent="0" algn="l" rtl="0">
              <a:lnSpc>
                <a:spcPct val="115000"/>
              </a:lnSpc>
              <a:spcBef>
                <a:spcPts val="1200"/>
              </a:spcBef>
              <a:spcAft>
                <a:spcPts val="0"/>
              </a:spcAft>
              <a:buNone/>
            </a:pPr>
            <a:r>
              <a:rPr lang="en" sz="1600" b="1">
                <a:solidFill>
                  <a:srgbClr val="FFFFFF"/>
                </a:solidFill>
              </a:rPr>
              <a:t>Day in the Life: </a:t>
            </a:r>
            <a:endParaRPr sz="1600" b="1">
              <a:solidFill>
                <a:srgbClr val="FFFFFF"/>
              </a:solidFill>
            </a:endParaRPr>
          </a:p>
          <a:p>
            <a:pPr marL="457200" lvl="0" indent="-330200" algn="l" rtl="0">
              <a:lnSpc>
                <a:spcPct val="115000"/>
              </a:lnSpc>
              <a:spcBef>
                <a:spcPts val="1200"/>
              </a:spcBef>
              <a:spcAft>
                <a:spcPts val="0"/>
              </a:spcAft>
              <a:buClr>
                <a:srgbClr val="FFFFFF"/>
              </a:buClr>
              <a:buSzPts val="1600"/>
              <a:buChar char="●"/>
            </a:pPr>
            <a:r>
              <a:rPr lang="en" sz="1600">
                <a:solidFill>
                  <a:srgbClr val="FFFFFF"/>
                </a:solidFill>
              </a:rPr>
              <a:t>Read threat news</a:t>
            </a:r>
            <a:endParaRPr sz="1600">
              <a:solidFill>
                <a:srgbClr val="FFFFFF"/>
              </a:solidFill>
            </a:endParaRPr>
          </a:p>
          <a:p>
            <a:pPr marL="457200" lvl="0" indent="-330200" algn="l" rtl="0">
              <a:lnSpc>
                <a:spcPct val="115000"/>
              </a:lnSpc>
              <a:spcBef>
                <a:spcPts val="0"/>
              </a:spcBef>
              <a:spcAft>
                <a:spcPts val="0"/>
              </a:spcAft>
              <a:buClr>
                <a:srgbClr val="FFFFFF"/>
              </a:buClr>
              <a:buSzPts val="1600"/>
              <a:buChar char="●"/>
            </a:pPr>
            <a:r>
              <a:rPr lang="en" sz="1600">
                <a:solidFill>
                  <a:srgbClr val="FFFFFF"/>
                </a:solidFill>
              </a:rPr>
              <a:t>Respond to alerts </a:t>
            </a:r>
            <a:endParaRPr sz="1600">
              <a:solidFill>
                <a:srgbClr val="FFFFFF"/>
              </a:solidFill>
            </a:endParaRPr>
          </a:p>
          <a:p>
            <a:pPr marL="457200" lvl="0" indent="-330200" algn="l" rtl="0">
              <a:lnSpc>
                <a:spcPct val="115000"/>
              </a:lnSpc>
              <a:spcBef>
                <a:spcPts val="0"/>
              </a:spcBef>
              <a:spcAft>
                <a:spcPts val="0"/>
              </a:spcAft>
              <a:buClr>
                <a:srgbClr val="FFFFFF"/>
              </a:buClr>
              <a:buSzPts val="1600"/>
              <a:buChar char="●"/>
            </a:pPr>
            <a:r>
              <a:rPr lang="en" sz="1600">
                <a:solidFill>
                  <a:srgbClr val="FFFFFF"/>
                </a:solidFill>
              </a:rPr>
              <a:t>Involved in policy and procedure creation and revision</a:t>
            </a:r>
            <a:endParaRPr sz="1600">
              <a:solidFill>
                <a:srgbClr val="FFFFFF"/>
              </a:solidFill>
            </a:endParaRPr>
          </a:p>
          <a:p>
            <a:pPr marL="457200" lvl="0" indent="-330200" algn="l" rtl="0">
              <a:lnSpc>
                <a:spcPct val="115000"/>
              </a:lnSpc>
              <a:spcBef>
                <a:spcPts val="0"/>
              </a:spcBef>
              <a:spcAft>
                <a:spcPts val="0"/>
              </a:spcAft>
              <a:buClr>
                <a:srgbClr val="FFFFFF"/>
              </a:buClr>
              <a:buSzPts val="1600"/>
              <a:buChar char="●"/>
            </a:pPr>
            <a:r>
              <a:rPr lang="en" sz="1600">
                <a:solidFill>
                  <a:srgbClr val="FFFFFF"/>
                </a:solidFill>
              </a:rPr>
              <a:t>Vulnerability management, endpoint detection and response work, and seek out ways to close any identified gaps… maybe improving a process or seeking out better tools </a:t>
            </a:r>
            <a:endParaRPr sz="1600">
              <a:solidFill>
                <a:srgbClr val="FFFFFF"/>
              </a:solidFill>
            </a:endParaRPr>
          </a:p>
          <a:p>
            <a:pPr marL="457200" lvl="0" indent="-330200" algn="l" rtl="0">
              <a:lnSpc>
                <a:spcPct val="115000"/>
              </a:lnSpc>
              <a:spcBef>
                <a:spcPts val="0"/>
              </a:spcBef>
              <a:spcAft>
                <a:spcPts val="0"/>
              </a:spcAft>
              <a:buClr>
                <a:srgbClr val="FFFFFF"/>
              </a:buClr>
              <a:buSzPts val="1600"/>
              <a:buChar char="●"/>
            </a:pPr>
            <a:r>
              <a:rPr lang="en" sz="1600">
                <a:solidFill>
                  <a:srgbClr val="FFFFFF"/>
                </a:solidFill>
              </a:rPr>
              <a:t>Always busy</a:t>
            </a:r>
            <a:endParaRPr sz="1600">
              <a:solidFill>
                <a:srgbClr val="FFFFFF"/>
              </a:solidFill>
            </a:endParaRPr>
          </a:p>
        </p:txBody>
      </p:sp>
      <p:pic>
        <p:nvPicPr>
          <p:cNvPr id="319" name="Google Shape;319;p70"/>
          <p:cNvPicPr preferRelativeResize="0"/>
          <p:nvPr/>
        </p:nvPicPr>
        <p:blipFill>
          <a:blip r:embed="rId3">
            <a:alphaModFix/>
          </a:blip>
          <a:stretch>
            <a:fillRect/>
          </a:stretch>
        </p:blipFill>
        <p:spPr>
          <a:xfrm>
            <a:off x="6678776" y="345338"/>
            <a:ext cx="2465225" cy="4452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71"/>
          <p:cNvSpPr txBox="1"/>
          <p:nvPr/>
        </p:nvSpPr>
        <p:spPr>
          <a:xfrm>
            <a:off x="3121800" y="177875"/>
            <a:ext cx="2900400" cy="51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rgbClr val="FFFFFF"/>
                </a:solidFill>
                <a:latin typeface="Titillium Web Light"/>
                <a:ea typeface="Titillium Web Light"/>
                <a:cs typeface="Titillium Web Light"/>
                <a:sym typeface="Titillium Web Light"/>
              </a:rPr>
              <a:t>Resources</a:t>
            </a:r>
            <a:endParaRPr sz="3200">
              <a:solidFill>
                <a:srgbClr val="FFFFFF"/>
              </a:solidFill>
              <a:latin typeface="Titillium Web Light"/>
              <a:ea typeface="Titillium Web Light"/>
              <a:cs typeface="Titillium Web Light"/>
              <a:sym typeface="Titillium Web Light"/>
            </a:endParaRPr>
          </a:p>
        </p:txBody>
      </p:sp>
      <p:sp>
        <p:nvSpPr>
          <p:cNvPr id="325" name="Google Shape;325;p71"/>
          <p:cNvSpPr txBox="1"/>
          <p:nvPr/>
        </p:nvSpPr>
        <p:spPr>
          <a:xfrm>
            <a:off x="502750" y="1268475"/>
            <a:ext cx="79434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2000">
                <a:solidFill>
                  <a:srgbClr val="FFFFFF"/>
                </a:solidFill>
              </a:rPr>
              <a:t>For students interested in getting started in IT:</a:t>
            </a:r>
            <a:r>
              <a:rPr lang="en" sz="1600">
                <a:solidFill>
                  <a:srgbClr val="FFFFFF"/>
                </a:solidFill>
              </a:rPr>
              <a:t> </a:t>
            </a:r>
            <a:endParaRPr sz="1600">
              <a:solidFill>
                <a:srgbClr val="FFFFFF"/>
              </a:solidFill>
            </a:endParaRPr>
          </a:p>
          <a:p>
            <a:pPr marL="457200" lvl="0" indent="-330200" algn="l" rtl="0">
              <a:lnSpc>
                <a:spcPct val="115000"/>
              </a:lnSpc>
              <a:spcBef>
                <a:spcPts val="1200"/>
              </a:spcBef>
              <a:spcAft>
                <a:spcPts val="0"/>
              </a:spcAft>
              <a:buClr>
                <a:srgbClr val="FFFFFF"/>
              </a:buClr>
              <a:buSzPts val="1600"/>
              <a:buChar char="●"/>
            </a:pPr>
            <a:r>
              <a:rPr lang="en" sz="1600">
                <a:solidFill>
                  <a:srgbClr val="FFFFFF"/>
                </a:solidFill>
              </a:rPr>
              <a:t>Degree program, whether it be online or in-person</a:t>
            </a:r>
            <a:endParaRPr sz="1600">
              <a:solidFill>
                <a:srgbClr val="FFFFFF"/>
              </a:solidFill>
            </a:endParaRPr>
          </a:p>
          <a:p>
            <a:pPr marL="457200" lvl="0" indent="-330200" algn="l" rtl="0">
              <a:lnSpc>
                <a:spcPct val="115000"/>
              </a:lnSpc>
              <a:spcBef>
                <a:spcPts val="0"/>
              </a:spcBef>
              <a:spcAft>
                <a:spcPts val="0"/>
              </a:spcAft>
              <a:buClr>
                <a:srgbClr val="FFFFFF"/>
              </a:buClr>
              <a:buSzPts val="1600"/>
              <a:buChar char="●"/>
            </a:pPr>
            <a:r>
              <a:rPr lang="en" sz="1600">
                <a:solidFill>
                  <a:srgbClr val="FFFFFF"/>
                </a:solidFill>
              </a:rPr>
              <a:t>Certificates from CompTIA, (ISC)</a:t>
            </a:r>
            <a:r>
              <a:rPr lang="en" sz="1600" baseline="30000">
                <a:solidFill>
                  <a:srgbClr val="FFFFFF"/>
                </a:solidFill>
              </a:rPr>
              <a:t>2</a:t>
            </a:r>
            <a:r>
              <a:rPr lang="en" sz="1600">
                <a:solidFill>
                  <a:srgbClr val="FFFFFF"/>
                </a:solidFill>
              </a:rPr>
              <a:t>, plenty of others </a:t>
            </a:r>
            <a:endParaRPr sz="1600">
              <a:solidFill>
                <a:srgbClr val="FFFFFF"/>
              </a:solidFill>
            </a:endParaRPr>
          </a:p>
          <a:p>
            <a:pPr marL="457200" lvl="0" indent="-330200" algn="l" rtl="0">
              <a:lnSpc>
                <a:spcPct val="115000"/>
              </a:lnSpc>
              <a:spcBef>
                <a:spcPts val="0"/>
              </a:spcBef>
              <a:spcAft>
                <a:spcPts val="0"/>
              </a:spcAft>
              <a:buClr>
                <a:srgbClr val="FFFFFF"/>
              </a:buClr>
              <a:buSzPts val="1600"/>
              <a:buChar char="●"/>
            </a:pPr>
            <a:r>
              <a:rPr lang="en" sz="1600">
                <a:solidFill>
                  <a:srgbClr val="FFFFFF"/>
                </a:solidFill>
              </a:rPr>
              <a:t>Learn from Udemy.com as well if interested.</a:t>
            </a:r>
            <a:endParaRPr sz="1600">
              <a:solidFill>
                <a:srgbClr val="FFFFFF"/>
              </a:solidFill>
            </a:endParaRPr>
          </a:p>
          <a:p>
            <a:pPr marL="0" lvl="0" indent="0" algn="l" rtl="0">
              <a:lnSpc>
                <a:spcPct val="115000"/>
              </a:lnSpc>
              <a:spcBef>
                <a:spcPts val="1200"/>
              </a:spcBef>
              <a:spcAft>
                <a:spcPts val="1200"/>
              </a:spcAft>
              <a:buNone/>
            </a:pPr>
            <a:r>
              <a:rPr lang="en" sz="1600">
                <a:solidFill>
                  <a:srgbClr val="FFFFFF"/>
                </a:solidFill>
              </a:rPr>
              <a:t>If anyone has direct questions, they can email me at </a:t>
            </a:r>
            <a:r>
              <a:rPr lang="en" sz="1600">
                <a:solidFill>
                  <a:srgbClr val="00FFFF"/>
                </a:solidFill>
              </a:rPr>
              <a:t>William.Adams@cpii.com</a:t>
            </a:r>
            <a:r>
              <a:rPr lang="en" sz="1600">
                <a:solidFill>
                  <a:srgbClr val="FFFFFF"/>
                </a:solidFill>
              </a:rPr>
              <a:t>.  </a:t>
            </a:r>
            <a:endParaRPr sz="16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DB44"/>
        </a:solidFill>
        <a:effectLst/>
      </p:bgPr>
    </p:bg>
    <p:spTree>
      <p:nvGrpSpPr>
        <p:cNvPr id="1" name="Shape 329"/>
        <p:cNvGrpSpPr/>
        <p:nvPr/>
      </p:nvGrpSpPr>
      <p:grpSpPr>
        <a:xfrm>
          <a:off x="0" y="0"/>
          <a:ext cx="0" cy="0"/>
          <a:chOff x="0" y="0"/>
          <a:chExt cx="0" cy="0"/>
        </a:xfrm>
      </p:grpSpPr>
      <p:pic>
        <p:nvPicPr>
          <p:cNvPr id="330" name="Google Shape;330;p72"/>
          <p:cNvPicPr preferRelativeResize="0"/>
          <p:nvPr/>
        </p:nvPicPr>
        <p:blipFill rotWithShape="1">
          <a:blip r:embed="rId3">
            <a:alphaModFix/>
          </a:blip>
          <a:srcRect l="6170" r="6179"/>
          <a:stretch/>
        </p:blipFill>
        <p:spPr>
          <a:xfrm>
            <a:off x="4481725" y="348350"/>
            <a:ext cx="5021650" cy="4795150"/>
          </a:xfrm>
          <a:prstGeom prst="rect">
            <a:avLst/>
          </a:prstGeom>
          <a:noFill/>
          <a:ln>
            <a:noFill/>
          </a:ln>
        </p:spPr>
      </p:pic>
      <p:pic>
        <p:nvPicPr>
          <p:cNvPr id="331" name="Google Shape;331;p72">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332" name="Google Shape;332;p72">
            <a:hlinkClick r:id="rId6"/>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2"/>
          <p:cNvSpPr txBox="1"/>
          <p:nvPr/>
        </p:nvSpPr>
        <p:spPr>
          <a:xfrm>
            <a:off x="0" y="0"/>
            <a:ext cx="4710300" cy="357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Proxima Nova"/>
                <a:ea typeface="Proxima Nova"/>
                <a:cs typeface="Proxima Nova"/>
                <a:sym typeface="Proxima Nova"/>
              </a:rPr>
              <a:t>What questions do you have for panelist 3 </a:t>
            </a:r>
            <a:endParaRPr sz="2600" b="1">
              <a:latin typeface="Proxima Nova"/>
              <a:ea typeface="Proxima Nova"/>
              <a:cs typeface="Proxima Nova"/>
              <a:sym typeface="Proxima Nova"/>
            </a:endParaRPr>
          </a:p>
          <a:p>
            <a:pPr marL="0" lvl="0" indent="0" algn="ctr" rtl="0">
              <a:spcBef>
                <a:spcPts val="0"/>
              </a:spcBef>
              <a:spcAft>
                <a:spcPts val="0"/>
              </a:spcAft>
              <a:buNone/>
            </a:pPr>
            <a:r>
              <a:rPr lang="en" sz="2600" b="1">
                <a:latin typeface="Proxima Nova"/>
                <a:ea typeface="Proxima Nova"/>
                <a:cs typeface="Proxima Nova"/>
                <a:sym typeface="Proxima Nova"/>
              </a:rPr>
              <a:t>OR </a:t>
            </a:r>
            <a:endParaRPr sz="2600" b="1">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r>
              <a:rPr lang="en" sz="2600" b="1">
                <a:latin typeface="Proxima Nova"/>
                <a:ea typeface="Proxima Nova"/>
                <a:cs typeface="Proxima Nova"/>
                <a:sym typeface="Proxima Nova"/>
              </a:rPr>
              <a:t>What did the panelist say that surprised you about the </a:t>
            </a:r>
            <a:endParaRPr sz="2600" b="1">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r>
              <a:rPr lang="en" sz="2600" b="1">
                <a:latin typeface="Proxima Nova"/>
                <a:ea typeface="Proxima Nova"/>
                <a:cs typeface="Proxima Nova"/>
                <a:sym typeface="Proxima Nova"/>
              </a:rPr>
              <a:t>IT career field?</a:t>
            </a:r>
            <a:endParaRPr sz="2600" b="1">
              <a:latin typeface="Proxima Nova"/>
              <a:ea typeface="Proxima Nova"/>
              <a:cs typeface="Proxima Nova"/>
              <a:sym typeface="Proxima Nova"/>
            </a:endParaRPr>
          </a:p>
          <a:p>
            <a:pPr marL="0" lvl="0" indent="0" algn="ctr" rtl="0">
              <a:spcBef>
                <a:spcPts val="0"/>
              </a:spcBef>
              <a:spcAft>
                <a:spcPts val="0"/>
              </a:spcAft>
              <a:buNone/>
            </a:pPr>
            <a:endParaRPr sz="2000">
              <a:solidFill>
                <a:srgbClr val="FFFFFF"/>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endParaRPr sz="3200">
              <a:solidFill>
                <a:schemeClr val="lt1"/>
              </a:solidFill>
              <a:latin typeface="Proxima Nova Semibold"/>
              <a:ea typeface="Proxima Nova Semibold"/>
              <a:cs typeface="Proxima Nova Semibold"/>
              <a:sym typeface="Proxima Nova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55"/>
          <p:cNvSpPr txBox="1"/>
          <p:nvPr/>
        </p:nvSpPr>
        <p:spPr>
          <a:xfrm>
            <a:off x="926625" y="349175"/>
            <a:ext cx="7319100" cy="10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itillium Web Light"/>
              <a:ea typeface="Titillium Web Light"/>
              <a:cs typeface="Titillium Web Light"/>
              <a:sym typeface="Titillium Web Light"/>
            </a:endParaRPr>
          </a:p>
        </p:txBody>
      </p:sp>
      <p:sp>
        <p:nvSpPr>
          <p:cNvPr id="163" name="Google Shape;163;p55"/>
          <p:cNvSpPr txBox="1">
            <a:spLocks noGrp="1"/>
          </p:cNvSpPr>
          <p:nvPr>
            <p:ph type="title"/>
          </p:nvPr>
        </p:nvSpPr>
        <p:spPr>
          <a:xfrm>
            <a:off x="443475" y="214875"/>
            <a:ext cx="8285400" cy="620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600"/>
              <a:t>Meet your Information Technology career panel guides</a:t>
            </a:r>
            <a:endParaRPr sz="2600"/>
          </a:p>
        </p:txBody>
      </p:sp>
      <p:sp>
        <p:nvSpPr>
          <p:cNvPr id="164" name="Google Shape;164;p55"/>
          <p:cNvSpPr txBox="1">
            <a:spLocks noGrp="1"/>
          </p:cNvSpPr>
          <p:nvPr>
            <p:ph type="body" idx="1"/>
          </p:nvPr>
        </p:nvSpPr>
        <p:spPr>
          <a:xfrm>
            <a:off x="844213" y="3322913"/>
            <a:ext cx="1784100" cy="3105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b="1">
                <a:latin typeface="Titillium Web"/>
                <a:ea typeface="Titillium Web"/>
                <a:cs typeface="Titillium Web"/>
                <a:sym typeface="Titillium Web"/>
              </a:rPr>
              <a:t>Preeti Kothari</a:t>
            </a:r>
            <a:endParaRPr b="1">
              <a:latin typeface="Titillium Web"/>
              <a:ea typeface="Titillium Web"/>
              <a:cs typeface="Titillium Web"/>
              <a:sym typeface="Titillium Web"/>
            </a:endParaRPr>
          </a:p>
        </p:txBody>
      </p:sp>
      <p:sp>
        <p:nvSpPr>
          <p:cNvPr id="165" name="Google Shape;165;p55"/>
          <p:cNvSpPr txBox="1">
            <a:spLocks noGrp="1"/>
          </p:cNvSpPr>
          <p:nvPr>
            <p:ph type="body" idx="1"/>
          </p:nvPr>
        </p:nvSpPr>
        <p:spPr>
          <a:xfrm>
            <a:off x="6189975" y="3322925"/>
            <a:ext cx="2168100" cy="4989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b="1">
                <a:latin typeface="Titillium Web"/>
                <a:ea typeface="Titillium Web"/>
                <a:cs typeface="Titillium Web"/>
                <a:sym typeface="Titillium Web"/>
              </a:rPr>
              <a:t> Will Adams</a:t>
            </a:r>
            <a:endParaRPr b="1">
              <a:latin typeface="Titillium Web"/>
              <a:ea typeface="Titillium Web"/>
              <a:cs typeface="Titillium Web"/>
              <a:sym typeface="Titillium Web"/>
            </a:endParaRPr>
          </a:p>
        </p:txBody>
      </p:sp>
      <p:sp>
        <p:nvSpPr>
          <p:cNvPr id="166" name="Google Shape;166;p55"/>
          <p:cNvSpPr txBox="1">
            <a:spLocks noGrp="1"/>
          </p:cNvSpPr>
          <p:nvPr>
            <p:ph type="body" idx="1"/>
          </p:nvPr>
        </p:nvSpPr>
        <p:spPr>
          <a:xfrm>
            <a:off x="3615375" y="3322925"/>
            <a:ext cx="1941600" cy="4989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b="1">
                <a:latin typeface="Titillium Web"/>
                <a:ea typeface="Titillium Web"/>
                <a:cs typeface="Titillium Web"/>
                <a:sym typeface="Titillium Web"/>
              </a:rPr>
              <a:t>Prince Donkor</a:t>
            </a:r>
            <a:endParaRPr b="1">
              <a:latin typeface="Titillium Web"/>
              <a:ea typeface="Titillium Web"/>
              <a:cs typeface="Titillium Web"/>
              <a:sym typeface="Titillium Web"/>
            </a:endParaRPr>
          </a:p>
        </p:txBody>
      </p:sp>
      <p:pic>
        <p:nvPicPr>
          <p:cNvPr id="167" name="Google Shape;167;p55"/>
          <p:cNvPicPr preferRelativeResize="0"/>
          <p:nvPr/>
        </p:nvPicPr>
        <p:blipFill>
          <a:blip r:embed="rId3">
            <a:alphaModFix/>
          </a:blip>
          <a:stretch>
            <a:fillRect/>
          </a:stretch>
        </p:blipFill>
        <p:spPr>
          <a:xfrm>
            <a:off x="765475" y="1131875"/>
            <a:ext cx="1941599" cy="2153463"/>
          </a:xfrm>
          <a:prstGeom prst="rect">
            <a:avLst/>
          </a:prstGeom>
          <a:noFill/>
          <a:ln>
            <a:noFill/>
          </a:ln>
        </p:spPr>
      </p:pic>
      <p:pic>
        <p:nvPicPr>
          <p:cNvPr id="168" name="Google Shape;168;p55"/>
          <p:cNvPicPr preferRelativeResize="0"/>
          <p:nvPr/>
        </p:nvPicPr>
        <p:blipFill>
          <a:blip r:embed="rId4">
            <a:alphaModFix/>
          </a:blip>
          <a:stretch>
            <a:fillRect/>
          </a:stretch>
        </p:blipFill>
        <p:spPr>
          <a:xfrm>
            <a:off x="3480150" y="1099475"/>
            <a:ext cx="2183700" cy="2183700"/>
          </a:xfrm>
          <a:prstGeom prst="rect">
            <a:avLst/>
          </a:prstGeom>
          <a:noFill/>
          <a:ln>
            <a:noFill/>
          </a:ln>
        </p:spPr>
      </p:pic>
      <p:pic>
        <p:nvPicPr>
          <p:cNvPr id="169" name="Google Shape;169;p55"/>
          <p:cNvPicPr preferRelativeResize="0"/>
          <p:nvPr/>
        </p:nvPicPr>
        <p:blipFill>
          <a:blip r:embed="rId5">
            <a:alphaModFix/>
          </a:blip>
          <a:stretch>
            <a:fillRect/>
          </a:stretch>
        </p:blipFill>
        <p:spPr>
          <a:xfrm>
            <a:off x="6189975" y="1099475"/>
            <a:ext cx="2183700" cy="2183700"/>
          </a:xfrm>
          <a:prstGeom prst="rect">
            <a:avLst/>
          </a:prstGeom>
          <a:noFill/>
          <a:ln>
            <a:noFill/>
          </a:ln>
        </p:spPr>
      </p:pic>
      <p:sp>
        <p:nvSpPr>
          <p:cNvPr id="170" name="Google Shape;170;p55"/>
          <p:cNvSpPr txBox="1"/>
          <p:nvPr/>
        </p:nvSpPr>
        <p:spPr>
          <a:xfrm>
            <a:off x="411875" y="3959050"/>
            <a:ext cx="8565000" cy="1060800"/>
          </a:xfrm>
          <a:prstGeom prst="rect">
            <a:avLst/>
          </a:prstGeom>
          <a:noFill/>
          <a:ln>
            <a:noFill/>
          </a:ln>
        </p:spPr>
        <p:txBody>
          <a:bodyPr spcFirstLastPara="1" wrap="square" lIns="0" tIns="0" rIns="0" bIns="0" anchor="t" anchorCtr="0">
            <a:noAutofit/>
          </a:bodyPr>
          <a:lstStyle/>
          <a:p>
            <a:pPr marL="0" lvl="0" indent="0" algn="ctr" rtl="0">
              <a:spcBef>
                <a:spcPts val="600"/>
              </a:spcBef>
              <a:spcAft>
                <a:spcPts val="0"/>
              </a:spcAft>
              <a:buNone/>
            </a:pPr>
            <a:endParaRPr sz="1600">
              <a:solidFill>
                <a:srgbClr val="FFFFFF"/>
              </a:solidFill>
              <a:latin typeface="Titillium Web Light"/>
              <a:ea typeface="Titillium Web Light"/>
              <a:cs typeface="Titillium Web Light"/>
              <a:sym typeface="Titillium Web Light"/>
            </a:endParaRPr>
          </a:p>
          <a:p>
            <a:pPr marL="0" lvl="0" indent="0" algn="l" rtl="0">
              <a:spcBef>
                <a:spcPts val="600"/>
              </a:spcBef>
              <a:spcAft>
                <a:spcPts val="0"/>
              </a:spcAft>
              <a:buNone/>
            </a:pPr>
            <a:r>
              <a:rPr lang="en" sz="1600">
                <a:solidFill>
                  <a:srgbClr val="FFFFFF"/>
                </a:solidFill>
                <a:latin typeface="Titillium Web Light"/>
                <a:ea typeface="Titillium Web Light"/>
                <a:cs typeface="Titillium Web Light"/>
                <a:sym typeface="Titillium Web Light"/>
              </a:rPr>
              <a:t>Facilitators:  </a:t>
            </a:r>
            <a:r>
              <a:rPr lang="en" sz="1600" b="1">
                <a:solidFill>
                  <a:srgbClr val="FFFFFF"/>
                </a:solidFill>
                <a:latin typeface="Titillium Web"/>
                <a:ea typeface="Titillium Web"/>
                <a:cs typeface="Titillium Web"/>
                <a:sym typeface="Titillium Web"/>
              </a:rPr>
              <a:t>Drew Weymouth		Christine Lloyd</a:t>
            </a:r>
            <a:r>
              <a:rPr lang="en" sz="1600">
                <a:solidFill>
                  <a:srgbClr val="FFFFFF"/>
                </a:solidFill>
                <a:latin typeface="Titillium Web Light"/>
                <a:ea typeface="Titillium Web Light"/>
                <a:cs typeface="Titillium Web Light"/>
                <a:sym typeface="Titillium Web Light"/>
              </a:rPr>
              <a:t> 				</a:t>
            </a:r>
            <a:r>
              <a:rPr lang="en" sz="1600" b="1">
                <a:solidFill>
                  <a:srgbClr val="FFFFFF"/>
                </a:solidFill>
                <a:latin typeface="Titillium Web"/>
                <a:ea typeface="Titillium Web"/>
                <a:cs typeface="Titillium Web"/>
                <a:sym typeface="Titillium Web"/>
              </a:rPr>
              <a:t>Nicole Anterni</a:t>
            </a:r>
            <a:r>
              <a:rPr lang="en" sz="1600">
                <a:solidFill>
                  <a:srgbClr val="FFFFFF"/>
                </a:solidFill>
                <a:latin typeface="Titillium Web Light"/>
                <a:ea typeface="Titillium Web Light"/>
                <a:cs typeface="Titillium Web Light"/>
                <a:sym typeface="Titillium Web Light"/>
              </a:rPr>
              <a:t>	</a:t>
            </a:r>
            <a:endParaRPr sz="1600">
              <a:solidFill>
                <a:srgbClr val="FFFFFF"/>
              </a:solidFill>
              <a:latin typeface="Titillium Web Light"/>
              <a:ea typeface="Titillium Web Light"/>
              <a:cs typeface="Titillium Web Light"/>
              <a:sym typeface="Titillium Web Light"/>
            </a:endParaRPr>
          </a:p>
          <a:p>
            <a:pPr marL="457200" lvl="0" indent="457200" algn="l" rtl="0">
              <a:spcBef>
                <a:spcPts val="600"/>
              </a:spcBef>
              <a:spcAft>
                <a:spcPts val="0"/>
              </a:spcAft>
              <a:buNone/>
            </a:pPr>
            <a:r>
              <a:rPr lang="en" sz="1600">
                <a:solidFill>
                  <a:srgbClr val="FFFFFF"/>
                </a:solidFill>
                <a:latin typeface="Titillium Web Light"/>
                <a:ea typeface="Titillium Web Light"/>
                <a:cs typeface="Titillium Web Light"/>
                <a:sym typeface="Titillium Web Light"/>
              </a:rPr>
              <a:t>   Moderator			Presentation/Slide Deck		Chat/Questions</a:t>
            </a:r>
            <a:endParaRPr sz="1600">
              <a:solidFill>
                <a:srgbClr val="FFFFFF"/>
              </a:solidFill>
              <a:latin typeface="Titillium Web Light"/>
              <a:ea typeface="Titillium Web Light"/>
              <a:cs typeface="Titillium Web Light"/>
              <a:sym typeface="Titillium Web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7"/>
        <p:cNvGrpSpPr/>
        <p:nvPr/>
      </p:nvGrpSpPr>
      <p:grpSpPr>
        <a:xfrm>
          <a:off x="0" y="0"/>
          <a:ext cx="0" cy="0"/>
          <a:chOff x="0" y="0"/>
          <a:chExt cx="0" cy="0"/>
        </a:xfrm>
      </p:grpSpPr>
      <p:sp>
        <p:nvSpPr>
          <p:cNvPr id="338" name="Google Shape;338;p73"/>
          <p:cNvSpPr txBox="1"/>
          <p:nvPr/>
        </p:nvSpPr>
        <p:spPr>
          <a:xfrm>
            <a:off x="525150" y="0"/>
            <a:ext cx="8093700" cy="101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rPr>
              <a:t>Where in the world do you want to work?</a:t>
            </a:r>
            <a:endParaRPr b="1">
              <a:solidFill>
                <a:srgbClr val="0A3534"/>
              </a:solidFill>
              <a:latin typeface="Proxima Nova"/>
              <a:ea typeface="Proxima Nova"/>
              <a:cs typeface="Proxima Nova"/>
              <a:sym typeface="Proxima Nova"/>
            </a:endParaRPr>
          </a:p>
        </p:txBody>
      </p:sp>
      <p:pic>
        <p:nvPicPr>
          <p:cNvPr id="339" name="Google Shape;339;p73"/>
          <p:cNvPicPr preferRelativeResize="0"/>
          <p:nvPr/>
        </p:nvPicPr>
        <p:blipFill>
          <a:blip r:embed="rId4">
            <a:alphaModFix/>
          </a:blip>
          <a:stretch>
            <a:fillRect/>
          </a:stretch>
        </p:blipFill>
        <p:spPr>
          <a:xfrm>
            <a:off x="828000" y="684575"/>
            <a:ext cx="7704000" cy="4064700"/>
          </a:xfrm>
          <a:prstGeom prst="roundRect">
            <a:avLst>
              <a:gd name="adj" fmla="val 5133"/>
            </a:avLst>
          </a:prstGeom>
          <a:noFill/>
          <a:ln>
            <a:noFill/>
          </a:ln>
        </p:spPr>
      </p:pic>
      <p:pic>
        <p:nvPicPr>
          <p:cNvPr id="340" name="Google Shape;340;p73">
            <a:hlinkClick r:id="rId5"/>
          </p:cNvPr>
          <p:cNvPicPr preferRelativeResize="0"/>
          <p:nvPr/>
        </p:nvPicPr>
        <p:blipFill>
          <a:blip r:embed="rId6">
            <a:alphaModFix/>
          </a:blip>
          <a:stretch>
            <a:fillRect/>
          </a:stretch>
        </p:blipFill>
        <p:spPr>
          <a:xfrm>
            <a:off x="0" y="4429125"/>
            <a:ext cx="9144000" cy="714375"/>
          </a:xfrm>
          <a:prstGeom prst="rect">
            <a:avLst/>
          </a:prstGeom>
          <a:noFill/>
          <a:ln>
            <a:noFill/>
          </a:ln>
        </p:spPr>
      </p:pic>
      <p:sp>
        <p:nvSpPr>
          <p:cNvPr id="341" name="Google Shape;341;p73">
            <a:hlinkClick r:id="rId7"/>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EABCD"/>
        </a:solidFill>
        <a:effectLst/>
      </p:bgPr>
    </p:bg>
    <p:spTree>
      <p:nvGrpSpPr>
        <p:cNvPr id="1" name="Shape 390"/>
        <p:cNvGrpSpPr/>
        <p:nvPr/>
      </p:nvGrpSpPr>
      <p:grpSpPr>
        <a:xfrm>
          <a:off x="0" y="0"/>
          <a:ext cx="0" cy="0"/>
          <a:chOff x="0" y="0"/>
          <a:chExt cx="0" cy="0"/>
        </a:xfrm>
      </p:grpSpPr>
      <p:pic>
        <p:nvPicPr>
          <p:cNvPr id="391" name="Google Shape;391;p79"/>
          <p:cNvPicPr preferRelativeResize="0"/>
          <p:nvPr/>
        </p:nvPicPr>
        <p:blipFill rotWithShape="1">
          <a:blip r:embed="rId3">
            <a:alphaModFix/>
          </a:blip>
          <a:srcRect r="5713"/>
          <a:stretch/>
        </p:blipFill>
        <p:spPr>
          <a:xfrm>
            <a:off x="4109925" y="672975"/>
            <a:ext cx="5034076" cy="4470526"/>
          </a:xfrm>
          <a:prstGeom prst="rect">
            <a:avLst/>
          </a:prstGeom>
          <a:noFill/>
          <a:ln>
            <a:noFill/>
          </a:ln>
        </p:spPr>
      </p:pic>
      <p:sp>
        <p:nvSpPr>
          <p:cNvPr id="392" name="Google Shape;392;p79"/>
          <p:cNvSpPr txBox="1"/>
          <p:nvPr/>
        </p:nvSpPr>
        <p:spPr>
          <a:xfrm>
            <a:off x="520950" y="892825"/>
            <a:ext cx="3951000" cy="366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600">
                <a:solidFill>
                  <a:srgbClr val="FFFFFF"/>
                </a:solidFill>
                <a:latin typeface="Proxima Nova Semibold"/>
                <a:ea typeface="Proxima Nova Semibold"/>
                <a:cs typeface="Proxima Nova Semibold"/>
                <a:sym typeface="Proxima Nova Semibold"/>
              </a:rPr>
              <a:t>Pretend your friend was absent from class today…</a:t>
            </a:r>
            <a:br>
              <a:rPr lang="en" sz="3600">
                <a:solidFill>
                  <a:srgbClr val="FFFFFF"/>
                </a:solidFill>
                <a:latin typeface="Proxima Nova Semibold"/>
                <a:ea typeface="Proxima Nova Semibold"/>
                <a:cs typeface="Proxima Nova Semibold"/>
                <a:sym typeface="Proxima Nova Semibold"/>
              </a:rPr>
            </a:br>
            <a:r>
              <a:rPr lang="en">
                <a:solidFill>
                  <a:srgbClr val="FFFFFF"/>
                </a:solidFill>
                <a:latin typeface="Proxima Nova Semibold"/>
                <a:ea typeface="Proxima Nova Semibold"/>
                <a:cs typeface="Proxima Nova Semibold"/>
                <a:sym typeface="Proxima Nova Semibold"/>
              </a:rPr>
              <a:t/>
            </a:r>
            <a:br>
              <a:rPr lang="en">
                <a:solidFill>
                  <a:srgbClr val="FFFFFF"/>
                </a:solidFill>
                <a:latin typeface="Proxima Nova Semibold"/>
                <a:ea typeface="Proxima Nova Semibold"/>
                <a:cs typeface="Proxima Nova Semibold"/>
                <a:sym typeface="Proxima Nova Semibold"/>
              </a:rPr>
            </a:br>
            <a:r>
              <a:rPr lang="en" sz="1600">
                <a:solidFill>
                  <a:srgbClr val="FFFFFF"/>
                </a:solidFill>
                <a:latin typeface="Proxima Nova"/>
                <a:ea typeface="Proxima Nova"/>
                <a:cs typeface="Proxima Nova"/>
                <a:sym typeface="Proxima Nova"/>
              </a:rPr>
              <a:t>Write what you would say if you had to explain this career field to your friend.</a:t>
            </a:r>
            <a:r>
              <a:rPr lang="en" sz="1600">
                <a:solidFill>
                  <a:srgbClr val="FFFFFF"/>
                </a:solidFill>
                <a:latin typeface="Proxima Nova Semibold"/>
                <a:ea typeface="Proxima Nova Semibold"/>
                <a:cs typeface="Proxima Nova Semibold"/>
                <a:sym typeface="Proxima Nova Semibold"/>
              </a:rPr>
              <a:t/>
            </a:r>
            <a:br>
              <a:rPr lang="en" sz="1600">
                <a:solidFill>
                  <a:srgbClr val="FFFFFF"/>
                </a:solidFill>
                <a:latin typeface="Proxima Nova Semibold"/>
                <a:ea typeface="Proxima Nova Semibold"/>
                <a:cs typeface="Proxima Nova Semibold"/>
                <a:sym typeface="Proxima Nova Semibold"/>
              </a:rPr>
            </a:br>
            <a:endParaRPr sz="1600">
              <a:solidFill>
                <a:srgbClr val="FFFFFF"/>
              </a:solidFill>
              <a:latin typeface="Proxima Nova Semibold"/>
              <a:ea typeface="Proxima Nova Semibold"/>
              <a:cs typeface="Proxima Nova Semibold"/>
              <a:sym typeface="Proxima Nova Semibold"/>
            </a:endParaRPr>
          </a:p>
        </p:txBody>
      </p:sp>
      <p:pic>
        <p:nvPicPr>
          <p:cNvPr id="393" name="Google Shape;393;p79">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394" name="Google Shape;394;p79">
            <a:hlinkClick r:id="rId6"/>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8"/>
        <p:cNvGrpSpPr/>
        <p:nvPr/>
      </p:nvGrpSpPr>
      <p:grpSpPr>
        <a:xfrm>
          <a:off x="0" y="0"/>
          <a:ext cx="0" cy="0"/>
          <a:chOff x="0" y="0"/>
          <a:chExt cx="0" cy="0"/>
        </a:xfrm>
      </p:grpSpPr>
      <p:sp>
        <p:nvSpPr>
          <p:cNvPr id="399" name="Google Shape;399;p80"/>
          <p:cNvSpPr txBox="1">
            <a:spLocks noGrp="1"/>
          </p:cNvSpPr>
          <p:nvPr>
            <p:ph type="title"/>
          </p:nvPr>
        </p:nvSpPr>
        <p:spPr>
          <a:xfrm>
            <a:off x="657225" y="3172125"/>
            <a:ext cx="4754100" cy="1380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sz="2400" b="0"/>
          </a:p>
          <a:p>
            <a:pPr marL="0" lvl="0" indent="0" algn="l" rtl="0">
              <a:spcBef>
                <a:spcPts val="0"/>
              </a:spcBef>
              <a:spcAft>
                <a:spcPts val="0"/>
              </a:spcAft>
              <a:buNone/>
            </a:pPr>
            <a:r>
              <a:rPr lang="en" sz="2400"/>
              <a:t>  I WONDER</a:t>
            </a:r>
            <a:endParaRPr sz="2400"/>
          </a:p>
        </p:txBody>
      </p:sp>
      <p:sp>
        <p:nvSpPr>
          <p:cNvPr id="400" name="Google Shape;400;p8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401" name="Google Shape;401;p80"/>
          <p:cNvSpPr txBox="1"/>
          <p:nvPr/>
        </p:nvSpPr>
        <p:spPr>
          <a:xfrm>
            <a:off x="207175" y="451475"/>
            <a:ext cx="6042300" cy="347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a:solidFill>
                  <a:srgbClr val="F3F3F3"/>
                </a:solidFill>
              </a:rPr>
              <a:t>What are other STEM Occupations?</a:t>
            </a:r>
            <a:endParaRPr sz="2600">
              <a:solidFill>
                <a:srgbClr val="F3F3F3"/>
              </a:solidFill>
            </a:endParaRPr>
          </a:p>
          <a:p>
            <a:pPr marL="0" lvl="0" indent="0" algn="l" rtl="0">
              <a:lnSpc>
                <a:spcPct val="115000"/>
              </a:lnSpc>
              <a:spcBef>
                <a:spcPts val="1600"/>
              </a:spcBef>
              <a:spcAft>
                <a:spcPts val="0"/>
              </a:spcAft>
              <a:buNone/>
            </a:pPr>
            <a:endParaRPr sz="1800">
              <a:solidFill>
                <a:srgbClr val="F3F3F3"/>
              </a:solidFill>
            </a:endParaRPr>
          </a:p>
          <a:p>
            <a:pPr marL="0" lvl="0" indent="0" algn="l" rtl="0">
              <a:lnSpc>
                <a:spcPct val="115000"/>
              </a:lnSpc>
              <a:spcBef>
                <a:spcPts val="1600"/>
              </a:spcBef>
              <a:spcAft>
                <a:spcPts val="0"/>
              </a:spcAft>
              <a:buNone/>
            </a:pPr>
            <a:endParaRPr sz="1800">
              <a:solidFill>
                <a:srgbClr val="F3F3F3"/>
              </a:solidFill>
            </a:endParaRPr>
          </a:p>
          <a:p>
            <a:pPr marL="914400" lvl="1" indent="-342900" algn="l" rtl="0">
              <a:lnSpc>
                <a:spcPct val="115000"/>
              </a:lnSpc>
              <a:spcBef>
                <a:spcPts val="1600"/>
              </a:spcBef>
              <a:spcAft>
                <a:spcPts val="0"/>
              </a:spcAft>
              <a:buClr>
                <a:srgbClr val="FFFFFF"/>
              </a:buClr>
              <a:buSzPts val="1800"/>
              <a:buChar char="○"/>
            </a:pPr>
            <a:r>
              <a:rPr lang="en" sz="1800" b="1" u="sng">
                <a:solidFill>
                  <a:srgbClr val="FFFFFF"/>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Periodic table of STEM careers</a:t>
            </a:r>
            <a:endParaRPr sz="1800" b="1">
              <a:solidFill>
                <a:srgbClr val="FFFFFF"/>
              </a:solidFill>
            </a:endParaRPr>
          </a:p>
          <a:p>
            <a:pPr marL="1371600" lvl="2" indent="-317500" algn="l" rtl="0">
              <a:lnSpc>
                <a:spcPct val="115000"/>
              </a:lnSpc>
              <a:spcBef>
                <a:spcPts val="0"/>
              </a:spcBef>
              <a:spcAft>
                <a:spcPts val="0"/>
              </a:spcAft>
              <a:buClr>
                <a:srgbClr val="F3F3F3"/>
              </a:buClr>
              <a:buSzPts val="1400"/>
              <a:buChar char="■"/>
            </a:pPr>
            <a:r>
              <a:rPr lang="en">
                <a:solidFill>
                  <a:srgbClr val="F3F3F3"/>
                </a:solidFill>
              </a:rPr>
              <a:t>Interact with the different STEM career fields and observe education requirements and pay/salary information</a:t>
            </a:r>
            <a:endParaRPr>
              <a:solidFill>
                <a:srgbClr val="F3F3F3"/>
              </a:solidFill>
            </a:endParaRPr>
          </a:p>
          <a:p>
            <a:pPr marL="1371600" lvl="2" indent="-317500" algn="l" rtl="0">
              <a:lnSpc>
                <a:spcPct val="115000"/>
              </a:lnSpc>
              <a:spcBef>
                <a:spcPts val="0"/>
              </a:spcBef>
              <a:spcAft>
                <a:spcPts val="0"/>
              </a:spcAft>
              <a:buClr>
                <a:srgbClr val="F3F3F3"/>
              </a:buClr>
              <a:buSzPts val="1400"/>
              <a:buChar char="■"/>
            </a:pPr>
            <a:r>
              <a:rPr lang="en">
                <a:solidFill>
                  <a:srgbClr val="F3F3F3"/>
                </a:solidFill>
              </a:rPr>
              <a:t>Watch videos explaining several different occupations.</a:t>
            </a:r>
            <a:endParaRPr>
              <a:solidFill>
                <a:srgbClr val="F3F3F3"/>
              </a:solidFill>
              <a:latin typeface="Titillium Web Light"/>
              <a:ea typeface="Titillium Web Light"/>
              <a:cs typeface="Titillium Web Light"/>
              <a:sym typeface="Titillium Web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5"/>
        <p:cNvGrpSpPr/>
        <p:nvPr/>
      </p:nvGrpSpPr>
      <p:grpSpPr>
        <a:xfrm>
          <a:off x="0" y="0"/>
          <a:ext cx="0" cy="0"/>
          <a:chOff x="0" y="0"/>
          <a:chExt cx="0" cy="0"/>
        </a:xfrm>
      </p:grpSpPr>
      <p:sp>
        <p:nvSpPr>
          <p:cNvPr id="406" name="Google Shape;406;p81"/>
          <p:cNvSpPr txBox="1">
            <a:spLocks noGrp="1"/>
          </p:cNvSpPr>
          <p:nvPr>
            <p:ph type="title"/>
          </p:nvPr>
        </p:nvSpPr>
        <p:spPr>
          <a:xfrm>
            <a:off x="213175" y="3837125"/>
            <a:ext cx="6945000" cy="1129500"/>
          </a:xfrm>
          <a:prstGeom prst="rect">
            <a:avLst/>
          </a:prstGeom>
        </p:spPr>
        <p:txBody>
          <a:bodyPr spcFirstLastPara="1" wrap="square" lIns="0" tIns="0" rIns="0" bIns="0" anchor="b" anchorCtr="0">
            <a:noAutofit/>
          </a:bodyPr>
          <a:lstStyle/>
          <a:p>
            <a:pPr marL="1371600" lvl="0" indent="0" algn="l" rtl="0">
              <a:lnSpc>
                <a:spcPct val="115000"/>
              </a:lnSpc>
              <a:spcBef>
                <a:spcPts val="0"/>
              </a:spcBef>
              <a:spcAft>
                <a:spcPts val="0"/>
              </a:spcAft>
              <a:buNone/>
            </a:pPr>
            <a:endParaRPr sz="1400" b="0">
              <a:solidFill>
                <a:srgbClr val="595959"/>
              </a:solidFill>
              <a:latin typeface="Arial"/>
              <a:ea typeface="Arial"/>
              <a:cs typeface="Arial"/>
              <a:sym typeface="Arial"/>
            </a:endParaRPr>
          </a:p>
          <a:p>
            <a:pPr marL="0" lvl="0" indent="0" algn="l" rtl="0">
              <a:spcBef>
                <a:spcPts val="1600"/>
              </a:spcBef>
              <a:spcAft>
                <a:spcPts val="0"/>
              </a:spcAft>
              <a:buNone/>
            </a:pPr>
            <a:endParaRPr sz="2400" b="0"/>
          </a:p>
          <a:p>
            <a:pPr marL="0" lvl="0" indent="0" algn="l" rtl="0">
              <a:spcBef>
                <a:spcPts val="0"/>
              </a:spcBef>
              <a:spcAft>
                <a:spcPts val="0"/>
              </a:spcAft>
              <a:buNone/>
            </a:pPr>
            <a:r>
              <a:rPr lang="en" sz="2400"/>
              <a:t>  I WONDER</a:t>
            </a:r>
            <a:endParaRPr sz="2400"/>
          </a:p>
        </p:txBody>
      </p:sp>
      <p:sp>
        <p:nvSpPr>
          <p:cNvPr id="407" name="Google Shape;407;p8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408" name="Google Shape;408;p81"/>
          <p:cNvSpPr txBox="1"/>
          <p:nvPr/>
        </p:nvSpPr>
        <p:spPr>
          <a:xfrm>
            <a:off x="201950" y="249175"/>
            <a:ext cx="6810300" cy="218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rgbClr val="F3F3F3"/>
                </a:solidFill>
              </a:rPr>
              <a:t>What is college, what does it look like, what type of degrees can you get from college?</a:t>
            </a:r>
            <a:endParaRPr sz="2400">
              <a:solidFill>
                <a:srgbClr val="F3F3F3"/>
              </a:solidFill>
            </a:endParaRPr>
          </a:p>
          <a:p>
            <a:pPr marL="0" lvl="0" indent="0" algn="l" rtl="0">
              <a:lnSpc>
                <a:spcPct val="115000"/>
              </a:lnSpc>
              <a:spcBef>
                <a:spcPts val="1600"/>
              </a:spcBef>
              <a:spcAft>
                <a:spcPts val="0"/>
              </a:spcAft>
              <a:buNone/>
            </a:pPr>
            <a:endParaRPr sz="2400">
              <a:solidFill>
                <a:srgbClr val="F3F3F3"/>
              </a:solidFill>
            </a:endParaRPr>
          </a:p>
          <a:p>
            <a:pPr marL="0" lvl="0" indent="0" algn="l" rtl="0">
              <a:lnSpc>
                <a:spcPct val="115000"/>
              </a:lnSpc>
              <a:spcBef>
                <a:spcPts val="1600"/>
              </a:spcBef>
              <a:spcAft>
                <a:spcPts val="0"/>
              </a:spcAft>
              <a:buClr>
                <a:schemeClr val="dk1"/>
              </a:buClr>
              <a:buSzPts val="1100"/>
              <a:buFont typeface="Arial"/>
              <a:buNone/>
            </a:pPr>
            <a:endParaRPr sz="2600">
              <a:solidFill>
                <a:srgbClr val="F3F3F3"/>
              </a:solidFill>
            </a:endParaRPr>
          </a:p>
          <a:p>
            <a:pPr marL="914400" lvl="1" indent="-330200" algn="l" rtl="0">
              <a:lnSpc>
                <a:spcPct val="115000"/>
              </a:lnSpc>
              <a:spcBef>
                <a:spcPts val="1600"/>
              </a:spcBef>
              <a:spcAft>
                <a:spcPts val="0"/>
              </a:spcAft>
              <a:buClr>
                <a:srgbClr val="595959"/>
              </a:buClr>
              <a:buSzPts val="1600"/>
              <a:buChar char="○"/>
            </a:pPr>
            <a:r>
              <a:rPr lang="en" sz="1600" u="sng">
                <a:solidFill>
                  <a:schemeClr val="lt1"/>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How Does College Work</a:t>
            </a:r>
            <a:endParaRPr sz="1600">
              <a:solidFill>
                <a:srgbClr val="595959"/>
              </a:solidFill>
            </a:endParaRPr>
          </a:p>
          <a:p>
            <a:pPr marL="914400" lvl="1" indent="-330200" algn="l" rtl="0">
              <a:lnSpc>
                <a:spcPct val="115000"/>
              </a:lnSpc>
              <a:spcBef>
                <a:spcPts val="0"/>
              </a:spcBef>
              <a:spcAft>
                <a:spcPts val="0"/>
              </a:spcAft>
              <a:buClr>
                <a:srgbClr val="595959"/>
              </a:buClr>
              <a:buSzPts val="1600"/>
              <a:buChar char="○"/>
            </a:pPr>
            <a:r>
              <a:rPr lang="en" sz="1600" u="sng">
                <a:solidFill>
                  <a:schemeClr val="lt1"/>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What Is College?: Exploring What's Possible After High School</a:t>
            </a:r>
            <a:endParaRPr sz="1600">
              <a:solidFill>
                <a:srgbClr val="595959"/>
              </a:solidFill>
            </a:endParaRPr>
          </a:p>
          <a:p>
            <a:pPr marL="0" lvl="0" indent="0" algn="l" rtl="0">
              <a:spcBef>
                <a:spcPts val="1600"/>
              </a:spcBef>
              <a:spcAft>
                <a:spcPts val="0"/>
              </a:spcAft>
              <a:buNone/>
            </a:pPr>
            <a:endParaRPr>
              <a:latin typeface="Titillium Web Light"/>
              <a:ea typeface="Titillium Web Light"/>
              <a:cs typeface="Titillium Web Light"/>
              <a:sym typeface="Titillium Web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2"/>
        <p:cNvGrpSpPr/>
        <p:nvPr/>
      </p:nvGrpSpPr>
      <p:grpSpPr>
        <a:xfrm>
          <a:off x="0" y="0"/>
          <a:ext cx="0" cy="0"/>
          <a:chOff x="0" y="0"/>
          <a:chExt cx="0" cy="0"/>
        </a:xfrm>
      </p:grpSpPr>
      <p:sp>
        <p:nvSpPr>
          <p:cNvPr id="413" name="Google Shape;413;p82"/>
          <p:cNvSpPr txBox="1">
            <a:spLocks noGrp="1"/>
          </p:cNvSpPr>
          <p:nvPr>
            <p:ph type="title"/>
          </p:nvPr>
        </p:nvSpPr>
        <p:spPr>
          <a:xfrm>
            <a:off x="657225" y="4106375"/>
            <a:ext cx="4754100" cy="445800"/>
          </a:xfrm>
          <a:prstGeom prst="rect">
            <a:avLst/>
          </a:prstGeom>
        </p:spPr>
        <p:txBody>
          <a:bodyPr spcFirstLastPara="1" wrap="square" lIns="0" tIns="0" rIns="0" bIns="0" anchor="b" anchorCtr="0">
            <a:noAutofit/>
          </a:bodyPr>
          <a:lstStyle/>
          <a:p>
            <a:pPr marL="457200" lvl="0" indent="0" algn="l" rtl="0">
              <a:lnSpc>
                <a:spcPct val="115000"/>
              </a:lnSpc>
              <a:spcBef>
                <a:spcPts val="0"/>
              </a:spcBef>
              <a:spcAft>
                <a:spcPts val="0"/>
              </a:spcAft>
              <a:buNone/>
            </a:pPr>
            <a:endParaRPr sz="1100" b="0">
              <a:solidFill>
                <a:srgbClr val="595959"/>
              </a:solidFill>
              <a:latin typeface="Proxima Nova"/>
              <a:ea typeface="Proxima Nova"/>
              <a:cs typeface="Proxima Nova"/>
              <a:sym typeface="Proxima Nova"/>
            </a:endParaRPr>
          </a:p>
          <a:p>
            <a:pPr marL="0" lvl="0" indent="0" algn="l" rtl="0">
              <a:lnSpc>
                <a:spcPct val="115000"/>
              </a:lnSpc>
              <a:spcBef>
                <a:spcPts val="1600"/>
              </a:spcBef>
              <a:spcAft>
                <a:spcPts val="0"/>
              </a:spcAft>
              <a:buNone/>
            </a:pPr>
            <a:endParaRPr sz="1400" b="0">
              <a:solidFill>
                <a:srgbClr val="595959"/>
              </a:solidFill>
              <a:latin typeface="Arial"/>
              <a:ea typeface="Arial"/>
              <a:cs typeface="Arial"/>
              <a:sym typeface="Arial"/>
            </a:endParaRPr>
          </a:p>
          <a:p>
            <a:pPr marL="0" lvl="0" indent="0" algn="l" rtl="0">
              <a:spcBef>
                <a:spcPts val="1600"/>
              </a:spcBef>
              <a:spcAft>
                <a:spcPts val="0"/>
              </a:spcAft>
              <a:buNone/>
            </a:pPr>
            <a:endParaRPr sz="2400" b="0"/>
          </a:p>
          <a:p>
            <a:pPr marL="0" lvl="0" indent="0" algn="l" rtl="0">
              <a:spcBef>
                <a:spcPts val="0"/>
              </a:spcBef>
              <a:spcAft>
                <a:spcPts val="0"/>
              </a:spcAft>
              <a:buNone/>
            </a:pPr>
            <a:r>
              <a:rPr lang="en" sz="2400"/>
              <a:t>  I WONDER</a:t>
            </a:r>
            <a:endParaRPr sz="2400"/>
          </a:p>
        </p:txBody>
      </p:sp>
      <p:sp>
        <p:nvSpPr>
          <p:cNvPr id="414" name="Google Shape;414;p8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415" name="Google Shape;415;p82"/>
          <p:cNvSpPr txBox="1"/>
          <p:nvPr/>
        </p:nvSpPr>
        <p:spPr>
          <a:xfrm>
            <a:off x="179525" y="40675"/>
            <a:ext cx="6316800" cy="10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Titillium Web"/>
                <a:ea typeface="Titillium Web"/>
                <a:cs typeface="Titillium Web"/>
                <a:sym typeface="Titillium Web"/>
              </a:rPr>
              <a:t>Massachusetts Career Information Systems</a:t>
            </a:r>
            <a:endParaRPr b="1">
              <a:solidFill>
                <a:srgbClr val="FFFFFF"/>
              </a:solidFill>
              <a:latin typeface="Titillium Web"/>
              <a:ea typeface="Titillium Web"/>
              <a:cs typeface="Titillium Web"/>
              <a:sym typeface="Titillium Web"/>
            </a:endParaRPr>
          </a:p>
          <a:p>
            <a:pPr marL="0" lvl="0" indent="0" algn="l" rtl="0">
              <a:spcBef>
                <a:spcPts val="0"/>
              </a:spcBef>
              <a:spcAft>
                <a:spcPts val="0"/>
              </a:spcAft>
              <a:buNone/>
            </a:pPr>
            <a:endParaRPr b="1">
              <a:solidFill>
                <a:srgbClr val="FFFFFF"/>
              </a:solidFill>
              <a:latin typeface="Titillium Web"/>
              <a:ea typeface="Titillium Web"/>
              <a:cs typeface="Titillium Web"/>
              <a:sym typeface="Titillium Web"/>
            </a:endParaRPr>
          </a:p>
          <a:p>
            <a:pPr marL="457200" lvl="0" indent="-317500" algn="l" rtl="0">
              <a:spcBef>
                <a:spcPts val="0"/>
              </a:spcBef>
              <a:spcAft>
                <a:spcPts val="0"/>
              </a:spcAft>
              <a:buClr>
                <a:srgbClr val="FFFFFF"/>
              </a:buClr>
              <a:buSzPts val="1400"/>
              <a:buFont typeface="Titillium Web"/>
              <a:buChar char="●"/>
            </a:pPr>
            <a:r>
              <a:rPr lang="en" b="1" u="sng">
                <a:solidFill>
                  <a:schemeClr val="hlink"/>
                </a:solidFill>
                <a:latin typeface="Titillium Web"/>
                <a:ea typeface="Titillium Web"/>
                <a:cs typeface="Titillium Web"/>
                <a:sym typeface="Titillium Web"/>
                <a:hlinkClick r:id="rId4"/>
              </a:rPr>
              <a:t>Portal Website</a:t>
            </a:r>
            <a:r>
              <a:rPr lang="en" b="1">
                <a:solidFill>
                  <a:srgbClr val="FFFFFF"/>
                </a:solidFill>
                <a:latin typeface="Titillium Web"/>
                <a:ea typeface="Titillium Web"/>
                <a:cs typeface="Titillium Web"/>
                <a:sym typeface="Titillium Web"/>
              </a:rPr>
              <a:t> </a:t>
            </a:r>
            <a:endParaRPr b="1">
              <a:solidFill>
                <a:srgbClr val="FFFFFF"/>
              </a:solidFill>
              <a:latin typeface="Titillium Web"/>
              <a:ea typeface="Titillium Web"/>
              <a:cs typeface="Titillium Web"/>
              <a:sym typeface="Titillium Web"/>
            </a:endParaRPr>
          </a:p>
          <a:p>
            <a:pPr marL="914400" lvl="1" indent="-317500" algn="l" rtl="0">
              <a:spcBef>
                <a:spcPts val="0"/>
              </a:spcBef>
              <a:spcAft>
                <a:spcPts val="0"/>
              </a:spcAft>
              <a:buClr>
                <a:srgbClr val="FFFFFF"/>
              </a:buClr>
              <a:buSzPts val="1400"/>
              <a:buFont typeface="Titillium Web"/>
              <a:buChar char="○"/>
            </a:pPr>
            <a:r>
              <a:rPr lang="en" b="1">
                <a:solidFill>
                  <a:srgbClr val="FFFFFF"/>
                </a:solidFill>
                <a:latin typeface="Titillium Web"/>
                <a:ea typeface="Titillium Web"/>
                <a:cs typeface="Titillium Web"/>
                <a:sym typeface="Titillium Web"/>
              </a:rPr>
              <a:t>Site to help in career planning for MA residents</a:t>
            </a:r>
            <a:endParaRPr b="1">
              <a:solidFill>
                <a:srgbClr val="FFFFFF"/>
              </a:solidFill>
              <a:latin typeface="Titillium Web"/>
              <a:ea typeface="Titillium Web"/>
              <a:cs typeface="Titillium Web"/>
              <a:sym typeface="Titillium Web"/>
            </a:endParaRPr>
          </a:p>
          <a:p>
            <a:pPr marL="0" lvl="0" indent="0" algn="l" rtl="0">
              <a:spcBef>
                <a:spcPts val="0"/>
              </a:spcBef>
              <a:spcAft>
                <a:spcPts val="0"/>
              </a:spcAft>
              <a:buNone/>
            </a:pPr>
            <a:endParaRPr b="1">
              <a:solidFill>
                <a:srgbClr val="FFFFFF"/>
              </a:solidFill>
              <a:latin typeface="Titillium Web"/>
              <a:ea typeface="Titillium Web"/>
              <a:cs typeface="Titillium Web"/>
              <a:sym typeface="Titillium Web"/>
            </a:endParaRPr>
          </a:p>
        </p:txBody>
      </p:sp>
      <p:pic>
        <p:nvPicPr>
          <p:cNvPr id="416" name="Google Shape;416;p82"/>
          <p:cNvPicPr preferRelativeResize="0"/>
          <p:nvPr/>
        </p:nvPicPr>
        <p:blipFill>
          <a:blip r:embed="rId5">
            <a:alphaModFix/>
          </a:blip>
          <a:stretch>
            <a:fillRect/>
          </a:stretch>
        </p:blipFill>
        <p:spPr>
          <a:xfrm>
            <a:off x="229050" y="1406325"/>
            <a:ext cx="2469001" cy="1753838"/>
          </a:xfrm>
          <a:prstGeom prst="rect">
            <a:avLst/>
          </a:prstGeom>
          <a:noFill/>
          <a:ln>
            <a:noFill/>
          </a:ln>
        </p:spPr>
      </p:pic>
      <p:pic>
        <p:nvPicPr>
          <p:cNvPr id="417" name="Google Shape;417;p82"/>
          <p:cNvPicPr preferRelativeResize="0"/>
          <p:nvPr/>
        </p:nvPicPr>
        <p:blipFill>
          <a:blip r:embed="rId6">
            <a:alphaModFix/>
          </a:blip>
          <a:stretch>
            <a:fillRect/>
          </a:stretch>
        </p:blipFill>
        <p:spPr>
          <a:xfrm>
            <a:off x="1317000" y="2315125"/>
            <a:ext cx="2348425" cy="1562800"/>
          </a:xfrm>
          <a:prstGeom prst="rect">
            <a:avLst/>
          </a:prstGeom>
          <a:noFill/>
          <a:ln>
            <a:noFill/>
          </a:ln>
        </p:spPr>
      </p:pic>
      <p:pic>
        <p:nvPicPr>
          <p:cNvPr id="418" name="Google Shape;418;p82"/>
          <p:cNvPicPr preferRelativeResize="0"/>
          <p:nvPr/>
        </p:nvPicPr>
        <p:blipFill>
          <a:blip r:embed="rId7">
            <a:alphaModFix/>
          </a:blip>
          <a:stretch>
            <a:fillRect/>
          </a:stretch>
        </p:blipFill>
        <p:spPr>
          <a:xfrm>
            <a:off x="3137775" y="2871875"/>
            <a:ext cx="2425950" cy="2139118"/>
          </a:xfrm>
          <a:prstGeom prst="rect">
            <a:avLst/>
          </a:prstGeom>
          <a:noFill/>
          <a:ln>
            <a:noFill/>
          </a:ln>
        </p:spPr>
      </p:pic>
      <p:pic>
        <p:nvPicPr>
          <p:cNvPr id="419" name="Google Shape;419;p82"/>
          <p:cNvPicPr preferRelativeResize="0"/>
          <p:nvPr/>
        </p:nvPicPr>
        <p:blipFill>
          <a:blip r:embed="rId8">
            <a:alphaModFix/>
          </a:blip>
          <a:stretch>
            <a:fillRect/>
          </a:stretch>
        </p:blipFill>
        <p:spPr>
          <a:xfrm>
            <a:off x="4963675" y="1620625"/>
            <a:ext cx="2102725" cy="1702611"/>
          </a:xfrm>
          <a:prstGeom prst="rect">
            <a:avLst/>
          </a:prstGeom>
          <a:noFill/>
          <a:ln>
            <a:noFill/>
          </a:ln>
        </p:spPr>
      </p:pic>
      <p:pic>
        <p:nvPicPr>
          <p:cNvPr id="420" name="Google Shape;420;p82"/>
          <p:cNvPicPr preferRelativeResize="0"/>
          <p:nvPr/>
        </p:nvPicPr>
        <p:blipFill>
          <a:blip r:embed="rId9">
            <a:alphaModFix/>
          </a:blip>
          <a:stretch>
            <a:fillRect/>
          </a:stretch>
        </p:blipFill>
        <p:spPr>
          <a:xfrm>
            <a:off x="6330920" y="3040695"/>
            <a:ext cx="2491150" cy="1801475"/>
          </a:xfrm>
          <a:prstGeom prst="rect">
            <a:avLst/>
          </a:prstGeom>
          <a:noFill/>
          <a:ln>
            <a:noFill/>
          </a:ln>
        </p:spPr>
      </p:pic>
      <p:sp>
        <p:nvSpPr>
          <p:cNvPr id="421" name="Google Shape;421;p82"/>
          <p:cNvSpPr/>
          <p:nvPr/>
        </p:nvSpPr>
        <p:spPr>
          <a:xfrm>
            <a:off x="1118975" y="1288225"/>
            <a:ext cx="479400" cy="554700"/>
          </a:xfrm>
          <a:prstGeom prst="downArrowCallout">
            <a:avLst>
              <a:gd name="adj1" fmla="val 25000"/>
              <a:gd name="adj2" fmla="val 25000"/>
              <a:gd name="adj3" fmla="val 25000"/>
              <a:gd name="adj4" fmla="val 64977"/>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t>1</a:t>
            </a:r>
            <a:endParaRPr sz="2200" b="1"/>
          </a:p>
        </p:txBody>
      </p:sp>
      <p:sp>
        <p:nvSpPr>
          <p:cNvPr id="422" name="Google Shape;422;p82"/>
          <p:cNvSpPr/>
          <p:nvPr/>
        </p:nvSpPr>
        <p:spPr>
          <a:xfrm rot="-5400000">
            <a:off x="1223850" y="3044850"/>
            <a:ext cx="479400" cy="554700"/>
          </a:xfrm>
          <a:prstGeom prst="downArrowCallout">
            <a:avLst>
              <a:gd name="adj1" fmla="val 25000"/>
              <a:gd name="adj2" fmla="val 25000"/>
              <a:gd name="adj3" fmla="val 25000"/>
              <a:gd name="adj4" fmla="val 64977"/>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b="1"/>
          </a:p>
        </p:txBody>
      </p:sp>
      <p:sp>
        <p:nvSpPr>
          <p:cNvPr id="423" name="Google Shape;423;p82"/>
          <p:cNvSpPr txBox="1"/>
          <p:nvPr/>
        </p:nvSpPr>
        <p:spPr>
          <a:xfrm>
            <a:off x="1213000" y="3093625"/>
            <a:ext cx="3102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Titillium Web"/>
                <a:ea typeface="Titillium Web"/>
                <a:cs typeface="Titillium Web"/>
                <a:sym typeface="Titillium Web"/>
              </a:rPr>
              <a:t>2</a:t>
            </a:r>
            <a:endParaRPr sz="2000" b="1">
              <a:latin typeface="Titillium Web"/>
              <a:ea typeface="Titillium Web"/>
              <a:cs typeface="Titillium Web"/>
              <a:sym typeface="Titillium Web"/>
            </a:endParaRPr>
          </a:p>
        </p:txBody>
      </p:sp>
      <p:sp>
        <p:nvSpPr>
          <p:cNvPr id="424" name="Google Shape;424;p82"/>
          <p:cNvSpPr/>
          <p:nvPr/>
        </p:nvSpPr>
        <p:spPr>
          <a:xfrm>
            <a:off x="4332300" y="3323225"/>
            <a:ext cx="479400" cy="554700"/>
          </a:xfrm>
          <a:prstGeom prst="downArrowCallout">
            <a:avLst>
              <a:gd name="adj1" fmla="val 25000"/>
              <a:gd name="adj2" fmla="val 25000"/>
              <a:gd name="adj3" fmla="val 25000"/>
              <a:gd name="adj4" fmla="val 64977"/>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t>3</a:t>
            </a:r>
            <a:endParaRPr sz="2200" b="1"/>
          </a:p>
        </p:txBody>
      </p:sp>
      <p:sp>
        <p:nvSpPr>
          <p:cNvPr id="425" name="Google Shape;425;p82"/>
          <p:cNvSpPr/>
          <p:nvPr/>
        </p:nvSpPr>
        <p:spPr>
          <a:xfrm>
            <a:off x="6016925" y="1620625"/>
            <a:ext cx="479400" cy="554700"/>
          </a:xfrm>
          <a:prstGeom prst="downArrowCallout">
            <a:avLst>
              <a:gd name="adj1" fmla="val 25000"/>
              <a:gd name="adj2" fmla="val 25000"/>
              <a:gd name="adj3" fmla="val 25000"/>
              <a:gd name="adj4" fmla="val 64977"/>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t>4</a:t>
            </a:r>
            <a:endParaRPr sz="2200" b="1"/>
          </a:p>
        </p:txBody>
      </p:sp>
      <p:sp>
        <p:nvSpPr>
          <p:cNvPr id="426" name="Google Shape;426;p82"/>
          <p:cNvSpPr/>
          <p:nvPr/>
        </p:nvSpPr>
        <p:spPr>
          <a:xfrm>
            <a:off x="7495575" y="3093625"/>
            <a:ext cx="479400" cy="554700"/>
          </a:xfrm>
          <a:prstGeom prst="downArrowCallout">
            <a:avLst>
              <a:gd name="adj1" fmla="val 25000"/>
              <a:gd name="adj2" fmla="val 25000"/>
              <a:gd name="adj3" fmla="val 25000"/>
              <a:gd name="adj4" fmla="val 64977"/>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t>5</a:t>
            </a:r>
            <a:endParaRPr sz="22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0"/>
        <p:cNvGrpSpPr/>
        <p:nvPr/>
      </p:nvGrpSpPr>
      <p:grpSpPr>
        <a:xfrm>
          <a:off x="0" y="0"/>
          <a:ext cx="0" cy="0"/>
          <a:chOff x="0" y="0"/>
          <a:chExt cx="0" cy="0"/>
        </a:xfrm>
      </p:grpSpPr>
      <p:sp>
        <p:nvSpPr>
          <p:cNvPr id="431" name="Google Shape;431;p83"/>
          <p:cNvSpPr txBox="1">
            <a:spLocks noGrp="1"/>
          </p:cNvSpPr>
          <p:nvPr>
            <p:ph type="title"/>
          </p:nvPr>
        </p:nvSpPr>
        <p:spPr>
          <a:xfrm>
            <a:off x="390150" y="4020850"/>
            <a:ext cx="5021100" cy="960000"/>
          </a:xfrm>
          <a:prstGeom prst="rect">
            <a:avLst/>
          </a:prstGeom>
        </p:spPr>
        <p:txBody>
          <a:bodyPr spcFirstLastPara="1" wrap="square" lIns="0" tIns="0" rIns="0" bIns="0" anchor="b" anchorCtr="0">
            <a:noAutofit/>
          </a:bodyPr>
          <a:lstStyle/>
          <a:p>
            <a:pPr marL="457200" lvl="0" indent="0" algn="l" rtl="0">
              <a:lnSpc>
                <a:spcPct val="115000"/>
              </a:lnSpc>
              <a:spcBef>
                <a:spcPts val="0"/>
              </a:spcBef>
              <a:spcAft>
                <a:spcPts val="0"/>
              </a:spcAft>
              <a:buNone/>
            </a:pPr>
            <a:endParaRPr sz="1100" b="0">
              <a:solidFill>
                <a:srgbClr val="595959"/>
              </a:solidFill>
              <a:latin typeface="Proxima Nova"/>
              <a:ea typeface="Proxima Nova"/>
              <a:cs typeface="Proxima Nova"/>
              <a:sym typeface="Proxima Nova"/>
            </a:endParaRPr>
          </a:p>
          <a:p>
            <a:pPr marL="1371600" lvl="0" indent="0" algn="l" rtl="0">
              <a:lnSpc>
                <a:spcPct val="115000"/>
              </a:lnSpc>
              <a:spcBef>
                <a:spcPts val="1600"/>
              </a:spcBef>
              <a:spcAft>
                <a:spcPts val="0"/>
              </a:spcAft>
              <a:buNone/>
            </a:pPr>
            <a:endParaRPr sz="1400" b="0">
              <a:solidFill>
                <a:srgbClr val="595959"/>
              </a:solidFill>
              <a:latin typeface="Arial"/>
              <a:ea typeface="Arial"/>
              <a:cs typeface="Arial"/>
              <a:sym typeface="Arial"/>
            </a:endParaRPr>
          </a:p>
          <a:p>
            <a:pPr marL="0" lvl="0" indent="0" algn="l" rtl="0">
              <a:spcBef>
                <a:spcPts val="1600"/>
              </a:spcBef>
              <a:spcAft>
                <a:spcPts val="0"/>
              </a:spcAft>
              <a:buNone/>
            </a:pPr>
            <a:endParaRPr sz="2400" b="0"/>
          </a:p>
          <a:p>
            <a:pPr marL="0" lvl="0" indent="0" algn="l" rtl="0">
              <a:spcBef>
                <a:spcPts val="0"/>
              </a:spcBef>
              <a:spcAft>
                <a:spcPts val="0"/>
              </a:spcAft>
              <a:buNone/>
            </a:pPr>
            <a:r>
              <a:rPr lang="en" sz="2400"/>
              <a:t>MORE VIDEOS…</a:t>
            </a:r>
            <a:endParaRPr sz="2400"/>
          </a:p>
          <a:p>
            <a:pPr marL="0" lvl="0" indent="0" algn="l" rtl="0">
              <a:spcBef>
                <a:spcPts val="0"/>
              </a:spcBef>
              <a:spcAft>
                <a:spcPts val="0"/>
              </a:spcAft>
              <a:buNone/>
            </a:pPr>
            <a:r>
              <a:rPr lang="en" sz="2400"/>
              <a:t>Information Technology</a:t>
            </a:r>
            <a:endParaRPr sz="2400"/>
          </a:p>
        </p:txBody>
      </p:sp>
      <p:sp>
        <p:nvSpPr>
          <p:cNvPr id="432" name="Google Shape;432;p8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433" name="Google Shape;433;p83" descr="In this video we are trying to help you get started in the world of information technology from the ground up.  With no knowledge of the field whatsoever.  What can you do to get going?  You can find the links below referred to in this video:&#10;&#10;CompTIA Exam Objectives: https://certification.comptia.org/training/exam-objectives&#10;&#10;CompTIA ITF+ Information: https://certification.comptia.org/certifications/it-fundamentals&#10;&#10;CompTIA A+ Information: https://certification.comptia.org/certifications/a&#10;&#10;CompTIA CertMaster Learn Training: https://certification.comptia.org/training/certmaster&#10;&#10;ITProTV training: https://itpro.tv - Use the coupon code ITCQ30 to save 30% off your subscription&#10;&#10;Cybrary.IT training: https://cybrary.it - Use the coupon code ITCQ50 to save 50% off your premium membership.&#10;&#10;--------&#10;Please consider supporting our channel by becoming an Exclusive I.T. Career Questions Community Member - Exclusive Live Streams, Behind the Scenes, and Much More!: https://www.youtube.com/channel/UCt-Pwe2fODjH4Wuwf5VqE7A/join&#10;&#10;All Stock Images Courtesy of: Pixabay - https://pixabay.com/&#10;&#10;A+ Product and Other Certification Book recommendations:(affiliate link) https://www.amazon.com/shop/itcareerquestions&#10;&#10;Top Recommendations!&#10;CompTIA NET+ Guide to Troubleshooting: http://amzn.to/2oLnMmI (affiliate Link)&#10;CompTIA A+ All-in-One Exam: http://amzn.to/2FjaNyC  (affiliate link)&#10;MCSA Server 2016 Study Guide: http://amzn.to/2Ff1tQw (affiliate link)&#10;MCSA SQL 2016 Study Guide: http://amzn.to/2FXqCMR (affiliate link)&#10;MTA OS Fundamentals: http://amzn.to/2FjOvNm (affiliate link)&#10;CCENT Official Cert Guide: http://amzn.to/2FkcQT8 (affiliate link)&#10;CCNA Routing &amp; Switching: http://amzn.to/2oMv2id (affiliate link)&#10;&#10;I.T. Career Questions/Zach Talks Tech Merchandise: https://teespring.com/stores/it-career-questions&#10;--------&#10;&#10;&#10;Thank you for visiting my YouTube channel. &#10;Facebook: https://www.facebook.com/itcareerquestions&#10;Twitter: https://twitter.com/ITCareerHelp&#10;Instagram: https://www.instagram.com/itcareerquestions&#10;Website: http://www.itcareerquestions.com&#10;Information Systems: http://www.informationsystems.net" title="How to Get Started with I.T. - Information Technology">
            <a:hlinkClick r:id="rId4"/>
          </p:cNvPr>
          <p:cNvPicPr preferRelativeResize="0"/>
          <p:nvPr/>
        </p:nvPicPr>
        <p:blipFill>
          <a:blip r:embed="rId5">
            <a:alphaModFix/>
          </a:blip>
          <a:stretch>
            <a:fillRect/>
          </a:stretch>
        </p:blipFill>
        <p:spPr>
          <a:xfrm>
            <a:off x="803675" y="729650"/>
            <a:ext cx="2243975" cy="1682978"/>
          </a:xfrm>
          <a:prstGeom prst="rect">
            <a:avLst/>
          </a:prstGeom>
          <a:noFill/>
          <a:ln>
            <a:noFill/>
          </a:ln>
        </p:spPr>
      </p:pic>
      <p:pic>
        <p:nvPicPr>
          <p:cNvPr id="434" name="Google Shape;434;p83" descr="Check out the job market on indeed.com and/or craigslist.org to compare CS and IT in the real world.&#10;&#10;When choosing between these two degree programs you need to look at what interests you as well as the potential jobs available and the pay associated.&#10;&#10;Pay is not the most important factor when choosing a degree program if you will be working in a career for a long time. It may be worth sacrificing some pay for more mental happiness. However, if you're genuinely interested in a high pay career than you're quite lucky :)" title="Computer Science vs Information Technology (school, jobs, etc.)">
            <a:hlinkClick r:id="rId6"/>
          </p:cNvPr>
          <p:cNvPicPr preferRelativeResize="0"/>
          <p:nvPr/>
        </p:nvPicPr>
        <p:blipFill>
          <a:blip r:embed="rId7">
            <a:alphaModFix/>
          </a:blip>
          <a:stretch>
            <a:fillRect/>
          </a:stretch>
        </p:blipFill>
        <p:spPr>
          <a:xfrm>
            <a:off x="3936925" y="2337875"/>
            <a:ext cx="2243966" cy="1682975"/>
          </a:xfrm>
          <a:prstGeom prst="rect">
            <a:avLst/>
          </a:prstGeom>
          <a:noFill/>
          <a:ln>
            <a:noFill/>
          </a:ln>
        </p:spPr>
      </p:pic>
      <p:pic>
        <p:nvPicPr>
          <p:cNvPr id="435" name="Google Shape;435;p83" descr="Developed for grades K-12, this module explains the cybersecurity skills shortage and encourages students to pursue a career in this growing field. It tackles industry stigmas and stereotypes head-on by outlining what cybersecurity professionals do, and the wide-variety of roles they can fill.&#10;&#10;The module also includes tips to help students prepare for a career in the field, including taking online courses, finding a mentor and participating in competitions like the Global Cyber Olympics.&#10;&#10;Infosec IQ education clients can share this module — along with three other security awareness modules for students — with K-12 learners at no cost.&#10;&#10;Sign up for Infosec IQ and get unlimited K-12 learner access: https://www2.infosecinstitute.com/l/12882/2018-10-03/94w426&#10;&#10;About Infosec&#10;At Infosec, we believe knowledge is the most powerful tool in the fight against cybercrime. We help IT and security professionals advance their careers with a full regimen of certifications and skills development training. We also empower all employees with security awareness and training to stay cybersecure at work and home. Founded by smart people wanting to do good, Infosec educates entire organizations on how to defend themselves from cybercrime. That’s what we do every day — equipping everyone with the latest security skills so the good guys win. &#10;&#10;Learn more at infosecinstitute.com." title="An Introduction to Cybersecurity Careers">
            <a:hlinkClick r:id="rId8"/>
          </p:cNvPr>
          <p:cNvPicPr preferRelativeResize="0"/>
          <p:nvPr/>
        </p:nvPicPr>
        <p:blipFill>
          <a:blip r:embed="rId9">
            <a:alphaModFix/>
          </a:blip>
          <a:stretch>
            <a:fillRect/>
          </a:stretch>
        </p:blipFill>
        <p:spPr>
          <a:xfrm>
            <a:off x="5733549" y="248600"/>
            <a:ext cx="2243966" cy="1682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74"/>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4"/>
          <p:cNvSpPr txBox="1"/>
          <p:nvPr/>
        </p:nvSpPr>
        <p:spPr>
          <a:xfrm>
            <a:off x="500250" y="1581975"/>
            <a:ext cx="4151700" cy="28491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en" sz="2550" b="1">
                <a:solidFill>
                  <a:schemeClr val="dk1"/>
                </a:solidFill>
                <a:highlight>
                  <a:srgbClr val="FFFFFF"/>
                </a:highlight>
              </a:rPr>
              <a:t>STEM is relevant to my daily life ...</a:t>
            </a:r>
            <a:endParaRPr sz="5100">
              <a:solidFill>
                <a:srgbClr val="0A3534"/>
              </a:solidFill>
              <a:latin typeface="Proxima Nova Semibold"/>
              <a:ea typeface="Proxima Nova Semibold"/>
              <a:cs typeface="Proxima Nova Semibold"/>
              <a:sym typeface="Proxima Nova Semibold"/>
            </a:endParaRPr>
          </a:p>
        </p:txBody>
      </p:sp>
      <p:sp>
        <p:nvSpPr>
          <p:cNvPr id="348" name="Google Shape;348;p74">
            <a:hlinkClick r:id="rId3"/>
          </p:cNvPr>
          <p:cNvSpPr txBox="1"/>
          <p:nvPr/>
        </p:nvSpPr>
        <p:spPr>
          <a:xfrm>
            <a:off x="5086175" y="1081125"/>
            <a:ext cx="3570900" cy="3349800"/>
          </a:xfrm>
          <a:prstGeom prst="rect">
            <a:avLst/>
          </a:prstGeom>
          <a:noFill/>
          <a:ln w="28575" cap="flat" cmpd="sng">
            <a:solidFill>
              <a:srgbClr val="0A3534"/>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rgbClr val="595959"/>
                </a:solidFill>
                <a:latin typeface="Proxima Nova Semibold"/>
                <a:ea typeface="Proxima Nova Semibold"/>
                <a:cs typeface="Proxima Nova Semibold"/>
                <a:sym typeface="Proxima Nova Semibold"/>
              </a:rPr>
              <a:t>Strongly 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Disagree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Strongly Disagree</a:t>
            </a:r>
            <a:endParaRPr sz="1800">
              <a:solidFill>
                <a:srgbClr val="595959"/>
              </a:solidFill>
              <a:latin typeface="Proxima Nova Semibold"/>
              <a:ea typeface="Proxima Nova Semibold"/>
              <a:cs typeface="Proxima Nova Semibold"/>
              <a:sym typeface="Proxima Nova Semibold"/>
            </a:endParaRPr>
          </a:p>
        </p:txBody>
      </p:sp>
      <p:pic>
        <p:nvPicPr>
          <p:cNvPr id="349" name="Google Shape;349;p74">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350" name="Google Shape;350;p74">
            <a:hlinkClick r:id="rId6"/>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3784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75"/>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5"/>
          <p:cNvSpPr txBox="1"/>
          <p:nvPr/>
        </p:nvSpPr>
        <p:spPr>
          <a:xfrm>
            <a:off x="500250" y="1581975"/>
            <a:ext cx="4151700" cy="28491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en" sz="2550" b="1">
                <a:solidFill>
                  <a:schemeClr val="dk1"/>
                </a:solidFill>
                <a:highlight>
                  <a:srgbClr val="FFFFFF"/>
                </a:highlight>
              </a:rPr>
              <a:t>STEM could be a part of my future ...</a:t>
            </a:r>
            <a:endParaRPr sz="2550">
              <a:solidFill>
                <a:srgbClr val="0A3534"/>
              </a:solidFill>
              <a:latin typeface="Proxima Nova Semibold"/>
              <a:ea typeface="Proxima Nova Semibold"/>
              <a:cs typeface="Proxima Nova Semibold"/>
              <a:sym typeface="Proxima Nova Semibold"/>
            </a:endParaRPr>
          </a:p>
        </p:txBody>
      </p:sp>
      <p:sp>
        <p:nvSpPr>
          <p:cNvPr id="357" name="Google Shape;357;p75">
            <a:hlinkClick r:id="rId3"/>
          </p:cNvPr>
          <p:cNvSpPr txBox="1"/>
          <p:nvPr/>
        </p:nvSpPr>
        <p:spPr>
          <a:xfrm>
            <a:off x="5086175" y="1081125"/>
            <a:ext cx="3570900" cy="3349800"/>
          </a:xfrm>
          <a:prstGeom prst="rect">
            <a:avLst/>
          </a:prstGeom>
          <a:noFill/>
          <a:ln w="28575" cap="flat" cmpd="sng">
            <a:solidFill>
              <a:srgbClr val="0A3534"/>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rgbClr val="595959"/>
                </a:solidFill>
                <a:latin typeface="Proxima Nova Semibold"/>
                <a:ea typeface="Proxima Nova Semibold"/>
                <a:cs typeface="Proxima Nova Semibold"/>
                <a:sym typeface="Proxima Nova Semibold"/>
              </a:rPr>
              <a:t>Strongly 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Disagree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Strongly Disagree</a:t>
            </a:r>
            <a:endParaRPr sz="1800">
              <a:solidFill>
                <a:srgbClr val="595959"/>
              </a:solidFill>
              <a:latin typeface="Proxima Nova Semibold"/>
              <a:ea typeface="Proxima Nova Semibold"/>
              <a:cs typeface="Proxima Nova Semibold"/>
              <a:sym typeface="Proxima Nova Semibold"/>
            </a:endParaRPr>
          </a:p>
        </p:txBody>
      </p:sp>
      <p:pic>
        <p:nvPicPr>
          <p:cNvPr id="358" name="Google Shape;358;p75">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359" name="Google Shape;359;p75">
            <a:hlinkClick r:id="rId6"/>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1160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76"/>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6"/>
          <p:cNvSpPr txBox="1"/>
          <p:nvPr/>
        </p:nvSpPr>
        <p:spPr>
          <a:xfrm>
            <a:off x="500250" y="729275"/>
            <a:ext cx="4151700" cy="37017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en" sz="2550">
                <a:solidFill>
                  <a:schemeClr val="dk1"/>
                </a:solidFill>
                <a:highlight>
                  <a:srgbClr val="FFFFFF"/>
                </a:highlight>
                <a:latin typeface="Times New Roman"/>
                <a:ea typeface="Times New Roman"/>
                <a:cs typeface="Times New Roman"/>
                <a:sym typeface="Times New Roman"/>
              </a:rPr>
              <a:t> </a:t>
            </a:r>
            <a:r>
              <a:rPr lang="en" sz="2550" b="1">
                <a:solidFill>
                  <a:schemeClr val="dk1"/>
                </a:solidFill>
                <a:highlight>
                  <a:srgbClr val="FFFFFF"/>
                </a:highlight>
              </a:rPr>
              <a:t>I can help solve problems with STEM using my unique strengths ...</a:t>
            </a:r>
            <a:endParaRPr sz="2550" b="1">
              <a:solidFill>
                <a:schemeClr val="dk1"/>
              </a:solidFill>
              <a:highlight>
                <a:srgbClr val="FFFFFF"/>
              </a:highlight>
            </a:endParaRPr>
          </a:p>
        </p:txBody>
      </p:sp>
      <p:sp>
        <p:nvSpPr>
          <p:cNvPr id="366" name="Google Shape;366;p76">
            <a:hlinkClick r:id="rId3"/>
          </p:cNvPr>
          <p:cNvSpPr txBox="1"/>
          <p:nvPr/>
        </p:nvSpPr>
        <p:spPr>
          <a:xfrm>
            <a:off x="5086175" y="1081125"/>
            <a:ext cx="3570900" cy="3349800"/>
          </a:xfrm>
          <a:prstGeom prst="rect">
            <a:avLst/>
          </a:prstGeom>
          <a:noFill/>
          <a:ln w="28575" cap="flat" cmpd="sng">
            <a:solidFill>
              <a:srgbClr val="0A3534"/>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rgbClr val="595959"/>
                </a:solidFill>
                <a:latin typeface="Proxima Nova Semibold"/>
                <a:ea typeface="Proxima Nova Semibold"/>
                <a:cs typeface="Proxima Nova Semibold"/>
                <a:sym typeface="Proxima Nova Semibold"/>
              </a:rPr>
              <a:t>Strongly 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Disagree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Strongly Disagree</a:t>
            </a:r>
            <a:endParaRPr sz="1800">
              <a:solidFill>
                <a:srgbClr val="595959"/>
              </a:solidFill>
              <a:latin typeface="Proxima Nova Semibold"/>
              <a:ea typeface="Proxima Nova Semibold"/>
              <a:cs typeface="Proxima Nova Semibold"/>
              <a:sym typeface="Proxima Nova Semibold"/>
            </a:endParaRPr>
          </a:p>
        </p:txBody>
      </p:sp>
      <p:pic>
        <p:nvPicPr>
          <p:cNvPr id="367" name="Google Shape;367;p76">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368" name="Google Shape;368;p76">
            <a:hlinkClick r:id="rId6"/>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3219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77"/>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7"/>
          <p:cNvSpPr txBox="1"/>
          <p:nvPr/>
        </p:nvSpPr>
        <p:spPr>
          <a:xfrm>
            <a:off x="500250" y="1581975"/>
            <a:ext cx="4151700" cy="28491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en" sz="2550" b="1">
                <a:solidFill>
                  <a:schemeClr val="dk1"/>
                </a:solidFill>
                <a:highlight>
                  <a:srgbClr val="FFFFFF"/>
                </a:highlight>
              </a:rPr>
              <a:t>People like me do STEM ...</a:t>
            </a:r>
            <a:endParaRPr sz="2550">
              <a:solidFill>
                <a:srgbClr val="0A3534"/>
              </a:solidFill>
              <a:latin typeface="Proxima Nova Semibold"/>
              <a:ea typeface="Proxima Nova Semibold"/>
              <a:cs typeface="Proxima Nova Semibold"/>
              <a:sym typeface="Proxima Nova Semibold"/>
            </a:endParaRPr>
          </a:p>
        </p:txBody>
      </p:sp>
      <p:sp>
        <p:nvSpPr>
          <p:cNvPr id="375" name="Google Shape;375;p77">
            <a:hlinkClick r:id="rId3"/>
          </p:cNvPr>
          <p:cNvSpPr txBox="1"/>
          <p:nvPr/>
        </p:nvSpPr>
        <p:spPr>
          <a:xfrm>
            <a:off x="5086175" y="1081125"/>
            <a:ext cx="3570900" cy="3349800"/>
          </a:xfrm>
          <a:prstGeom prst="rect">
            <a:avLst/>
          </a:prstGeom>
          <a:noFill/>
          <a:ln w="28575" cap="flat" cmpd="sng">
            <a:solidFill>
              <a:srgbClr val="0A3534"/>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rgbClr val="595959"/>
                </a:solidFill>
                <a:latin typeface="Proxima Nova Semibold"/>
                <a:ea typeface="Proxima Nova Semibold"/>
                <a:cs typeface="Proxima Nova Semibold"/>
                <a:sym typeface="Proxima Nova Semibold"/>
              </a:rPr>
              <a:t>Strongly 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Disagree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Strongly Disagree</a:t>
            </a:r>
            <a:endParaRPr sz="1800">
              <a:solidFill>
                <a:srgbClr val="595959"/>
              </a:solidFill>
              <a:latin typeface="Proxima Nova Semibold"/>
              <a:ea typeface="Proxima Nova Semibold"/>
              <a:cs typeface="Proxima Nova Semibold"/>
              <a:sym typeface="Proxima Nova Semibold"/>
            </a:endParaRPr>
          </a:p>
        </p:txBody>
      </p:sp>
      <p:pic>
        <p:nvPicPr>
          <p:cNvPr id="376" name="Google Shape;376;p77">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377" name="Google Shape;377;p77">
            <a:hlinkClick r:id="rId6"/>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550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87B7"/>
        </a:solidFill>
        <a:effectLst/>
      </p:bgPr>
    </p:bg>
    <p:spTree>
      <p:nvGrpSpPr>
        <p:cNvPr id="1" name="Shape 174"/>
        <p:cNvGrpSpPr/>
        <p:nvPr/>
      </p:nvGrpSpPr>
      <p:grpSpPr>
        <a:xfrm>
          <a:off x="0" y="0"/>
          <a:ext cx="0" cy="0"/>
          <a:chOff x="0" y="0"/>
          <a:chExt cx="0" cy="0"/>
        </a:xfrm>
      </p:grpSpPr>
      <p:sp>
        <p:nvSpPr>
          <p:cNvPr id="175" name="Google Shape;175;p56"/>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6"/>
          <p:cNvSpPr txBox="1"/>
          <p:nvPr/>
        </p:nvSpPr>
        <p:spPr>
          <a:xfrm>
            <a:off x="239500" y="93550"/>
            <a:ext cx="8703900" cy="890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3600">
                <a:solidFill>
                  <a:srgbClr val="0A3534"/>
                </a:solidFill>
                <a:latin typeface="Proxima Nova Semibold"/>
                <a:ea typeface="Proxima Nova Semibold"/>
                <a:cs typeface="Proxima Nova Semibold"/>
                <a:sym typeface="Proxima Nova Semibold"/>
              </a:rPr>
              <a:t>What are your thoughts?</a:t>
            </a:r>
            <a:endParaRPr sz="3600">
              <a:solidFill>
                <a:srgbClr val="0A3534"/>
              </a:solidFill>
              <a:latin typeface="Proxima Nova Semibold"/>
              <a:ea typeface="Proxima Nova Semibold"/>
              <a:cs typeface="Proxima Nova Semibold"/>
              <a:sym typeface="Proxima Nova Semibold"/>
            </a:endParaRPr>
          </a:p>
          <a:p>
            <a:pPr marL="0" lvl="0" indent="0" algn="l" rtl="0">
              <a:lnSpc>
                <a:spcPct val="100000"/>
              </a:lnSpc>
              <a:spcBef>
                <a:spcPts val="0"/>
              </a:spcBef>
              <a:spcAft>
                <a:spcPts val="0"/>
              </a:spcAft>
              <a:buNone/>
            </a:pPr>
            <a:r>
              <a:rPr lang="en" sz="1800">
                <a:solidFill>
                  <a:srgbClr val="0A3534"/>
                </a:solidFill>
                <a:latin typeface="Proxima Nova"/>
                <a:ea typeface="Proxima Nova"/>
                <a:cs typeface="Proxima Nova"/>
                <a:sym typeface="Proxima Nova"/>
              </a:rPr>
              <a:t>Rate what you think a career in </a:t>
            </a:r>
            <a:r>
              <a:rPr lang="en" sz="1800" b="1">
                <a:solidFill>
                  <a:srgbClr val="0A3534"/>
                </a:solidFill>
                <a:latin typeface="Proxima Nova"/>
                <a:ea typeface="Proxima Nova"/>
                <a:cs typeface="Proxima Nova"/>
                <a:sym typeface="Proxima Nova"/>
              </a:rPr>
              <a:t>Information Technology</a:t>
            </a:r>
            <a:r>
              <a:rPr lang="en" sz="1800">
                <a:solidFill>
                  <a:srgbClr val="0A3534"/>
                </a:solidFill>
                <a:latin typeface="Proxima Nova"/>
                <a:ea typeface="Proxima Nova"/>
                <a:cs typeface="Proxima Nova"/>
                <a:sym typeface="Proxima Nova"/>
              </a:rPr>
              <a:t> may look like below.</a:t>
            </a:r>
            <a:br>
              <a:rPr lang="en" sz="1800">
                <a:solidFill>
                  <a:srgbClr val="0A3534"/>
                </a:solidFill>
                <a:latin typeface="Proxima Nova"/>
                <a:ea typeface="Proxima Nova"/>
                <a:cs typeface="Proxima Nova"/>
                <a:sym typeface="Proxima Nova"/>
              </a:rPr>
            </a:br>
            <a:r>
              <a:rPr lang="en" sz="1800">
                <a:solidFill>
                  <a:srgbClr val="0A3534"/>
                </a:solidFill>
                <a:latin typeface="Proxima Nova"/>
                <a:ea typeface="Proxima Nova"/>
                <a:cs typeface="Proxima Nova"/>
                <a:sym typeface="Proxima Nova"/>
              </a:rPr>
              <a:t/>
            </a:r>
            <a:br>
              <a:rPr lang="en" sz="1800">
                <a:solidFill>
                  <a:srgbClr val="0A3534"/>
                </a:solidFill>
                <a:latin typeface="Proxima Nova"/>
                <a:ea typeface="Proxima Nova"/>
                <a:cs typeface="Proxima Nova"/>
                <a:sym typeface="Proxima Nova"/>
              </a:rPr>
            </a:br>
            <a:endParaRPr sz="1800">
              <a:solidFill>
                <a:srgbClr val="0A3534"/>
              </a:solidFill>
              <a:latin typeface="Proxima Nova"/>
              <a:ea typeface="Proxima Nova"/>
              <a:cs typeface="Proxima Nova"/>
              <a:sym typeface="Proxima Nova"/>
            </a:endParaRPr>
          </a:p>
        </p:txBody>
      </p:sp>
      <p:grpSp>
        <p:nvGrpSpPr>
          <p:cNvPr id="177" name="Google Shape;177;p56"/>
          <p:cNvGrpSpPr/>
          <p:nvPr/>
        </p:nvGrpSpPr>
        <p:grpSpPr>
          <a:xfrm>
            <a:off x="349225" y="1018318"/>
            <a:ext cx="8460299" cy="776668"/>
            <a:chOff x="349225" y="1169150"/>
            <a:chExt cx="8460299" cy="1229489"/>
          </a:xfrm>
        </p:grpSpPr>
        <p:pic>
          <p:nvPicPr>
            <p:cNvPr id="178" name="Google Shape;178;p56"/>
            <p:cNvPicPr preferRelativeResize="0"/>
            <p:nvPr/>
          </p:nvPicPr>
          <p:blipFill>
            <a:blip r:embed="rId3">
              <a:alphaModFix/>
            </a:blip>
            <a:stretch>
              <a:fillRect/>
            </a:stretch>
          </p:blipFill>
          <p:spPr>
            <a:xfrm>
              <a:off x="349225" y="1700324"/>
              <a:ext cx="8328375" cy="657175"/>
            </a:xfrm>
            <a:prstGeom prst="rect">
              <a:avLst/>
            </a:prstGeom>
            <a:noFill/>
            <a:ln>
              <a:noFill/>
            </a:ln>
          </p:spPr>
        </p:pic>
        <p:sp>
          <p:nvSpPr>
            <p:cNvPr id="179" name="Google Shape;179;p56"/>
            <p:cNvSpPr txBox="1"/>
            <p:nvPr/>
          </p:nvSpPr>
          <p:spPr>
            <a:xfrm>
              <a:off x="375425" y="2171823"/>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0</a:t>
              </a:r>
              <a:endParaRPr>
                <a:solidFill>
                  <a:srgbClr val="0A3534"/>
                </a:solidFill>
                <a:latin typeface="Proxima Nova Semibold"/>
                <a:ea typeface="Proxima Nova Semibold"/>
                <a:cs typeface="Proxima Nova Semibold"/>
                <a:sym typeface="Proxima Nova Semibold"/>
              </a:endParaRPr>
            </a:p>
          </p:txBody>
        </p:sp>
        <p:sp>
          <p:nvSpPr>
            <p:cNvPr id="180" name="Google Shape;180;p56"/>
            <p:cNvSpPr txBox="1"/>
            <p:nvPr/>
          </p:nvSpPr>
          <p:spPr>
            <a:xfrm>
              <a:off x="1492568" y="2171823"/>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1</a:t>
              </a:r>
              <a:endParaRPr>
                <a:solidFill>
                  <a:srgbClr val="0A3534"/>
                </a:solidFill>
                <a:latin typeface="Proxima Nova Semibold"/>
                <a:ea typeface="Proxima Nova Semibold"/>
                <a:cs typeface="Proxima Nova Semibold"/>
                <a:sym typeface="Proxima Nova Semibold"/>
              </a:endParaRPr>
            </a:p>
          </p:txBody>
        </p:sp>
        <p:sp>
          <p:nvSpPr>
            <p:cNvPr id="181" name="Google Shape;181;p56"/>
            <p:cNvSpPr txBox="1"/>
            <p:nvPr/>
          </p:nvSpPr>
          <p:spPr>
            <a:xfrm>
              <a:off x="2609700" y="2171839"/>
              <a:ext cx="614100" cy="2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2</a:t>
              </a:r>
              <a:endParaRPr>
                <a:solidFill>
                  <a:srgbClr val="0A3534"/>
                </a:solidFill>
                <a:latin typeface="Proxima Nova Semibold"/>
                <a:ea typeface="Proxima Nova Semibold"/>
                <a:cs typeface="Proxima Nova Semibold"/>
                <a:sym typeface="Proxima Nova Semibold"/>
              </a:endParaRPr>
            </a:p>
          </p:txBody>
        </p:sp>
        <p:sp>
          <p:nvSpPr>
            <p:cNvPr id="182" name="Google Shape;182;p56"/>
            <p:cNvSpPr txBox="1"/>
            <p:nvPr/>
          </p:nvSpPr>
          <p:spPr>
            <a:xfrm>
              <a:off x="3726853" y="2171823"/>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3</a:t>
              </a:r>
              <a:endParaRPr>
                <a:solidFill>
                  <a:srgbClr val="0A3534"/>
                </a:solidFill>
                <a:latin typeface="Proxima Nova Semibold"/>
                <a:ea typeface="Proxima Nova Semibold"/>
                <a:cs typeface="Proxima Nova Semibold"/>
                <a:sym typeface="Proxima Nova Semibold"/>
              </a:endParaRPr>
            </a:p>
          </p:txBody>
        </p:sp>
        <p:sp>
          <p:nvSpPr>
            <p:cNvPr id="183" name="Google Shape;183;p56"/>
            <p:cNvSpPr txBox="1"/>
            <p:nvPr/>
          </p:nvSpPr>
          <p:spPr>
            <a:xfrm>
              <a:off x="4843996" y="2171823"/>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4</a:t>
              </a:r>
              <a:endParaRPr>
                <a:solidFill>
                  <a:srgbClr val="0A3534"/>
                </a:solidFill>
                <a:latin typeface="Proxima Nova Semibold"/>
                <a:ea typeface="Proxima Nova Semibold"/>
                <a:cs typeface="Proxima Nova Semibold"/>
                <a:sym typeface="Proxima Nova Semibold"/>
              </a:endParaRPr>
            </a:p>
          </p:txBody>
        </p:sp>
        <p:sp>
          <p:nvSpPr>
            <p:cNvPr id="184" name="Google Shape;184;p56"/>
            <p:cNvSpPr txBox="1"/>
            <p:nvPr/>
          </p:nvSpPr>
          <p:spPr>
            <a:xfrm>
              <a:off x="5961139" y="2171823"/>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5</a:t>
              </a:r>
              <a:endParaRPr>
                <a:solidFill>
                  <a:srgbClr val="0A3534"/>
                </a:solidFill>
                <a:latin typeface="Proxima Nova Semibold"/>
                <a:ea typeface="Proxima Nova Semibold"/>
                <a:cs typeface="Proxima Nova Semibold"/>
                <a:sym typeface="Proxima Nova Semibold"/>
              </a:endParaRPr>
            </a:p>
          </p:txBody>
        </p:sp>
        <p:sp>
          <p:nvSpPr>
            <p:cNvPr id="185" name="Google Shape;185;p56"/>
            <p:cNvSpPr txBox="1"/>
            <p:nvPr/>
          </p:nvSpPr>
          <p:spPr>
            <a:xfrm>
              <a:off x="7078281" y="2171823"/>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6</a:t>
              </a:r>
              <a:endParaRPr>
                <a:solidFill>
                  <a:srgbClr val="0A3534"/>
                </a:solidFill>
                <a:latin typeface="Proxima Nova Semibold"/>
                <a:ea typeface="Proxima Nova Semibold"/>
                <a:cs typeface="Proxima Nova Semibold"/>
                <a:sym typeface="Proxima Nova Semibold"/>
              </a:endParaRPr>
            </a:p>
          </p:txBody>
        </p:sp>
        <p:sp>
          <p:nvSpPr>
            <p:cNvPr id="186" name="Google Shape;186;p56"/>
            <p:cNvSpPr txBox="1"/>
            <p:nvPr/>
          </p:nvSpPr>
          <p:spPr>
            <a:xfrm>
              <a:off x="8195424" y="2171823"/>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7</a:t>
              </a:r>
              <a:endParaRPr>
                <a:solidFill>
                  <a:srgbClr val="0A3534"/>
                </a:solidFill>
                <a:latin typeface="Proxima Nova Semibold"/>
                <a:ea typeface="Proxima Nova Semibold"/>
                <a:cs typeface="Proxima Nova Semibold"/>
                <a:sym typeface="Proxima Nova Semibold"/>
              </a:endParaRPr>
            </a:p>
          </p:txBody>
        </p:sp>
        <p:sp>
          <p:nvSpPr>
            <p:cNvPr id="187" name="Google Shape;187;p56"/>
            <p:cNvSpPr txBox="1"/>
            <p:nvPr/>
          </p:nvSpPr>
          <p:spPr>
            <a:xfrm>
              <a:off x="514850" y="1169150"/>
              <a:ext cx="8284200" cy="2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Independent                                                                                                                                    Collaborative</a:t>
              </a:r>
              <a:endParaRPr>
                <a:solidFill>
                  <a:srgbClr val="0A3534"/>
                </a:solidFill>
                <a:latin typeface="Proxima Nova Semibold"/>
                <a:ea typeface="Proxima Nova Semibold"/>
                <a:cs typeface="Proxima Nova Semibold"/>
                <a:sym typeface="Proxima Nova Semibold"/>
              </a:endParaRPr>
            </a:p>
          </p:txBody>
        </p:sp>
      </p:grpSp>
      <p:grpSp>
        <p:nvGrpSpPr>
          <p:cNvPr id="188" name="Google Shape;188;p56"/>
          <p:cNvGrpSpPr/>
          <p:nvPr/>
        </p:nvGrpSpPr>
        <p:grpSpPr>
          <a:xfrm>
            <a:off x="349225" y="2231424"/>
            <a:ext cx="8461674" cy="680658"/>
            <a:chOff x="349225" y="2364117"/>
            <a:chExt cx="8461674" cy="945752"/>
          </a:xfrm>
        </p:grpSpPr>
        <p:sp>
          <p:nvSpPr>
            <p:cNvPr id="189" name="Google Shape;189;p56"/>
            <p:cNvSpPr txBox="1"/>
            <p:nvPr/>
          </p:nvSpPr>
          <p:spPr>
            <a:xfrm>
              <a:off x="376800" y="3083054"/>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0</a:t>
              </a:r>
              <a:endParaRPr>
                <a:solidFill>
                  <a:srgbClr val="0A3534"/>
                </a:solidFill>
                <a:latin typeface="Proxima Nova Semibold"/>
                <a:ea typeface="Proxima Nova Semibold"/>
                <a:cs typeface="Proxima Nova Semibold"/>
                <a:sym typeface="Proxima Nova Semibold"/>
              </a:endParaRPr>
            </a:p>
          </p:txBody>
        </p:sp>
        <p:sp>
          <p:nvSpPr>
            <p:cNvPr id="190" name="Google Shape;190;p56"/>
            <p:cNvSpPr txBox="1"/>
            <p:nvPr/>
          </p:nvSpPr>
          <p:spPr>
            <a:xfrm>
              <a:off x="1493943" y="3083054"/>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1</a:t>
              </a:r>
              <a:endParaRPr>
                <a:solidFill>
                  <a:srgbClr val="0A3534"/>
                </a:solidFill>
                <a:latin typeface="Proxima Nova Semibold"/>
                <a:ea typeface="Proxima Nova Semibold"/>
                <a:cs typeface="Proxima Nova Semibold"/>
                <a:sym typeface="Proxima Nova Semibold"/>
              </a:endParaRPr>
            </a:p>
          </p:txBody>
        </p:sp>
        <p:sp>
          <p:nvSpPr>
            <p:cNvPr id="191" name="Google Shape;191;p56"/>
            <p:cNvSpPr txBox="1"/>
            <p:nvPr/>
          </p:nvSpPr>
          <p:spPr>
            <a:xfrm>
              <a:off x="2611075" y="3083069"/>
              <a:ext cx="614100" cy="2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2</a:t>
              </a:r>
              <a:endParaRPr>
                <a:solidFill>
                  <a:srgbClr val="0A3534"/>
                </a:solidFill>
                <a:latin typeface="Proxima Nova Semibold"/>
                <a:ea typeface="Proxima Nova Semibold"/>
                <a:cs typeface="Proxima Nova Semibold"/>
                <a:sym typeface="Proxima Nova Semibold"/>
              </a:endParaRPr>
            </a:p>
          </p:txBody>
        </p:sp>
        <p:sp>
          <p:nvSpPr>
            <p:cNvPr id="192" name="Google Shape;192;p56"/>
            <p:cNvSpPr txBox="1"/>
            <p:nvPr/>
          </p:nvSpPr>
          <p:spPr>
            <a:xfrm>
              <a:off x="3728228" y="3083054"/>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3</a:t>
              </a:r>
              <a:endParaRPr>
                <a:solidFill>
                  <a:srgbClr val="0A3534"/>
                </a:solidFill>
                <a:latin typeface="Proxima Nova Semibold"/>
                <a:ea typeface="Proxima Nova Semibold"/>
                <a:cs typeface="Proxima Nova Semibold"/>
                <a:sym typeface="Proxima Nova Semibold"/>
              </a:endParaRPr>
            </a:p>
          </p:txBody>
        </p:sp>
        <p:sp>
          <p:nvSpPr>
            <p:cNvPr id="193" name="Google Shape;193;p56"/>
            <p:cNvSpPr txBox="1"/>
            <p:nvPr/>
          </p:nvSpPr>
          <p:spPr>
            <a:xfrm>
              <a:off x="4845371" y="3083054"/>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4</a:t>
              </a:r>
              <a:endParaRPr>
                <a:solidFill>
                  <a:srgbClr val="0A3534"/>
                </a:solidFill>
                <a:latin typeface="Proxima Nova Semibold"/>
                <a:ea typeface="Proxima Nova Semibold"/>
                <a:cs typeface="Proxima Nova Semibold"/>
                <a:sym typeface="Proxima Nova Semibold"/>
              </a:endParaRPr>
            </a:p>
          </p:txBody>
        </p:sp>
        <p:sp>
          <p:nvSpPr>
            <p:cNvPr id="194" name="Google Shape;194;p56"/>
            <p:cNvSpPr txBox="1"/>
            <p:nvPr/>
          </p:nvSpPr>
          <p:spPr>
            <a:xfrm>
              <a:off x="5962514" y="3083054"/>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5</a:t>
              </a:r>
              <a:endParaRPr>
                <a:solidFill>
                  <a:srgbClr val="0A3534"/>
                </a:solidFill>
                <a:latin typeface="Proxima Nova Semibold"/>
                <a:ea typeface="Proxima Nova Semibold"/>
                <a:cs typeface="Proxima Nova Semibold"/>
                <a:sym typeface="Proxima Nova Semibold"/>
              </a:endParaRPr>
            </a:p>
          </p:txBody>
        </p:sp>
        <p:sp>
          <p:nvSpPr>
            <p:cNvPr id="195" name="Google Shape;195;p56"/>
            <p:cNvSpPr txBox="1"/>
            <p:nvPr/>
          </p:nvSpPr>
          <p:spPr>
            <a:xfrm>
              <a:off x="7079656" y="3083054"/>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6</a:t>
              </a:r>
              <a:endParaRPr>
                <a:solidFill>
                  <a:srgbClr val="0A3534"/>
                </a:solidFill>
                <a:latin typeface="Proxima Nova Semibold"/>
                <a:ea typeface="Proxima Nova Semibold"/>
                <a:cs typeface="Proxima Nova Semibold"/>
                <a:sym typeface="Proxima Nova Semibold"/>
              </a:endParaRPr>
            </a:p>
          </p:txBody>
        </p:sp>
        <p:sp>
          <p:nvSpPr>
            <p:cNvPr id="196" name="Google Shape;196;p56"/>
            <p:cNvSpPr txBox="1"/>
            <p:nvPr/>
          </p:nvSpPr>
          <p:spPr>
            <a:xfrm>
              <a:off x="8196799" y="3083054"/>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7</a:t>
              </a:r>
              <a:endParaRPr>
                <a:solidFill>
                  <a:srgbClr val="0A3534"/>
                </a:solidFill>
                <a:latin typeface="Proxima Nova Semibold"/>
                <a:ea typeface="Proxima Nova Semibold"/>
                <a:cs typeface="Proxima Nova Semibold"/>
                <a:sym typeface="Proxima Nova Semibold"/>
              </a:endParaRPr>
            </a:p>
          </p:txBody>
        </p:sp>
        <p:sp>
          <p:nvSpPr>
            <p:cNvPr id="197" name="Google Shape;197;p56"/>
            <p:cNvSpPr txBox="1"/>
            <p:nvPr/>
          </p:nvSpPr>
          <p:spPr>
            <a:xfrm>
              <a:off x="363050" y="2364117"/>
              <a:ext cx="8422200" cy="2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Only High School Diploma Needed                                                             Many levels of Education Needed</a:t>
              </a:r>
              <a:endParaRPr>
                <a:solidFill>
                  <a:srgbClr val="0A3534"/>
                </a:solidFill>
                <a:latin typeface="Proxima Nova Semibold"/>
                <a:ea typeface="Proxima Nova Semibold"/>
                <a:cs typeface="Proxima Nova Semibold"/>
                <a:sym typeface="Proxima Nova Semibold"/>
              </a:endParaRPr>
            </a:p>
          </p:txBody>
        </p:sp>
        <p:pic>
          <p:nvPicPr>
            <p:cNvPr id="198" name="Google Shape;198;p56"/>
            <p:cNvPicPr preferRelativeResize="0"/>
            <p:nvPr/>
          </p:nvPicPr>
          <p:blipFill>
            <a:blip r:embed="rId3">
              <a:alphaModFix/>
            </a:blip>
            <a:stretch>
              <a:fillRect/>
            </a:stretch>
          </p:blipFill>
          <p:spPr>
            <a:xfrm>
              <a:off x="349225" y="2614461"/>
              <a:ext cx="8328375" cy="657175"/>
            </a:xfrm>
            <a:prstGeom prst="rect">
              <a:avLst/>
            </a:prstGeom>
            <a:noFill/>
            <a:ln>
              <a:noFill/>
            </a:ln>
          </p:spPr>
        </p:pic>
      </p:grpSp>
      <p:pic>
        <p:nvPicPr>
          <p:cNvPr id="199" name="Google Shape;199;p56">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200" name="Google Shape;200;p56">
            <a:hlinkClick r:id="rId6"/>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56"/>
          <p:cNvGrpSpPr/>
          <p:nvPr/>
        </p:nvGrpSpPr>
        <p:grpSpPr>
          <a:xfrm>
            <a:off x="355125" y="3289000"/>
            <a:ext cx="8449874" cy="833002"/>
            <a:chOff x="349200" y="3487450"/>
            <a:chExt cx="8449874" cy="833002"/>
          </a:xfrm>
        </p:grpSpPr>
        <p:sp>
          <p:nvSpPr>
            <p:cNvPr id="202" name="Google Shape;202;p56"/>
            <p:cNvSpPr txBox="1"/>
            <p:nvPr/>
          </p:nvSpPr>
          <p:spPr>
            <a:xfrm>
              <a:off x="364975" y="4093637"/>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0</a:t>
              </a:r>
              <a:endParaRPr>
                <a:solidFill>
                  <a:srgbClr val="0A3534"/>
                </a:solidFill>
                <a:latin typeface="Proxima Nova Semibold"/>
                <a:ea typeface="Proxima Nova Semibold"/>
                <a:cs typeface="Proxima Nova Semibold"/>
                <a:sym typeface="Proxima Nova Semibold"/>
              </a:endParaRPr>
            </a:p>
          </p:txBody>
        </p:sp>
        <p:sp>
          <p:nvSpPr>
            <p:cNvPr id="203" name="Google Shape;203;p56"/>
            <p:cNvSpPr txBox="1"/>
            <p:nvPr/>
          </p:nvSpPr>
          <p:spPr>
            <a:xfrm>
              <a:off x="1482118" y="4093637"/>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1</a:t>
              </a:r>
              <a:endParaRPr>
                <a:solidFill>
                  <a:srgbClr val="0A3534"/>
                </a:solidFill>
                <a:latin typeface="Proxima Nova Semibold"/>
                <a:ea typeface="Proxima Nova Semibold"/>
                <a:cs typeface="Proxima Nova Semibold"/>
                <a:sym typeface="Proxima Nova Semibold"/>
              </a:endParaRPr>
            </a:p>
          </p:txBody>
        </p:sp>
        <p:sp>
          <p:nvSpPr>
            <p:cNvPr id="204" name="Google Shape;204;p56"/>
            <p:cNvSpPr txBox="1"/>
            <p:nvPr/>
          </p:nvSpPr>
          <p:spPr>
            <a:xfrm>
              <a:off x="2599250" y="4093652"/>
              <a:ext cx="614100" cy="2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2</a:t>
              </a:r>
              <a:endParaRPr>
                <a:solidFill>
                  <a:srgbClr val="0A3534"/>
                </a:solidFill>
                <a:latin typeface="Proxima Nova Semibold"/>
                <a:ea typeface="Proxima Nova Semibold"/>
                <a:cs typeface="Proxima Nova Semibold"/>
                <a:sym typeface="Proxima Nova Semibold"/>
              </a:endParaRPr>
            </a:p>
          </p:txBody>
        </p:sp>
        <p:sp>
          <p:nvSpPr>
            <p:cNvPr id="205" name="Google Shape;205;p56"/>
            <p:cNvSpPr txBox="1"/>
            <p:nvPr/>
          </p:nvSpPr>
          <p:spPr>
            <a:xfrm>
              <a:off x="3716403" y="4093637"/>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3</a:t>
              </a:r>
              <a:endParaRPr>
                <a:solidFill>
                  <a:srgbClr val="0A3534"/>
                </a:solidFill>
                <a:latin typeface="Proxima Nova Semibold"/>
                <a:ea typeface="Proxima Nova Semibold"/>
                <a:cs typeface="Proxima Nova Semibold"/>
                <a:sym typeface="Proxima Nova Semibold"/>
              </a:endParaRPr>
            </a:p>
          </p:txBody>
        </p:sp>
        <p:sp>
          <p:nvSpPr>
            <p:cNvPr id="206" name="Google Shape;206;p56"/>
            <p:cNvSpPr txBox="1"/>
            <p:nvPr/>
          </p:nvSpPr>
          <p:spPr>
            <a:xfrm>
              <a:off x="4833546" y="4093637"/>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4</a:t>
              </a:r>
              <a:endParaRPr>
                <a:solidFill>
                  <a:srgbClr val="0A3534"/>
                </a:solidFill>
                <a:latin typeface="Proxima Nova Semibold"/>
                <a:ea typeface="Proxima Nova Semibold"/>
                <a:cs typeface="Proxima Nova Semibold"/>
                <a:sym typeface="Proxima Nova Semibold"/>
              </a:endParaRPr>
            </a:p>
          </p:txBody>
        </p:sp>
        <p:sp>
          <p:nvSpPr>
            <p:cNvPr id="207" name="Google Shape;207;p56"/>
            <p:cNvSpPr txBox="1"/>
            <p:nvPr/>
          </p:nvSpPr>
          <p:spPr>
            <a:xfrm>
              <a:off x="5950689" y="4093637"/>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5</a:t>
              </a:r>
              <a:endParaRPr>
                <a:solidFill>
                  <a:srgbClr val="0A3534"/>
                </a:solidFill>
                <a:latin typeface="Proxima Nova Semibold"/>
                <a:ea typeface="Proxima Nova Semibold"/>
                <a:cs typeface="Proxima Nova Semibold"/>
                <a:sym typeface="Proxima Nova Semibold"/>
              </a:endParaRPr>
            </a:p>
          </p:txBody>
        </p:sp>
        <p:sp>
          <p:nvSpPr>
            <p:cNvPr id="208" name="Google Shape;208;p56"/>
            <p:cNvSpPr txBox="1"/>
            <p:nvPr/>
          </p:nvSpPr>
          <p:spPr>
            <a:xfrm>
              <a:off x="7067831" y="4093637"/>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6</a:t>
              </a:r>
              <a:endParaRPr>
                <a:solidFill>
                  <a:srgbClr val="0A3534"/>
                </a:solidFill>
                <a:latin typeface="Proxima Nova Semibold"/>
                <a:ea typeface="Proxima Nova Semibold"/>
                <a:cs typeface="Proxima Nova Semibold"/>
                <a:sym typeface="Proxima Nova Semibold"/>
              </a:endParaRPr>
            </a:p>
          </p:txBody>
        </p:sp>
        <p:sp>
          <p:nvSpPr>
            <p:cNvPr id="209" name="Google Shape;209;p56"/>
            <p:cNvSpPr txBox="1"/>
            <p:nvPr/>
          </p:nvSpPr>
          <p:spPr>
            <a:xfrm>
              <a:off x="8184974" y="4093637"/>
              <a:ext cx="614100" cy="1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7</a:t>
              </a:r>
              <a:endParaRPr>
                <a:solidFill>
                  <a:srgbClr val="0A3534"/>
                </a:solidFill>
                <a:latin typeface="Proxima Nova Semibold"/>
                <a:ea typeface="Proxima Nova Semibold"/>
                <a:cs typeface="Proxima Nova Semibold"/>
                <a:sym typeface="Proxima Nova Semibold"/>
              </a:endParaRPr>
            </a:p>
          </p:txBody>
        </p:sp>
        <p:sp>
          <p:nvSpPr>
            <p:cNvPr id="210" name="Google Shape;210;p56"/>
            <p:cNvSpPr txBox="1"/>
            <p:nvPr/>
          </p:nvSpPr>
          <p:spPr>
            <a:xfrm>
              <a:off x="349200" y="3487450"/>
              <a:ext cx="8449800" cy="2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A3534"/>
                  </a:solidFill>
                  <a:latin typeface="Proxima Nova Semibold"/>
                  <a:ea typeface="Proxima Nova Semibold"/>
                  <a:cs typeface="Proxima Nova Semibold"/>
                  <a:sym typeface="Proxima Nova Semibold"/>
                </a:rPr>
                <a:t>Not Physically Active                                                                                                          Very Physically Active</a:t>
              </a:r>
              <a:endParaRPr>
                <a:solidFill>
                  <a:srgbClr val="0A3534"/>
                </a:solidFill>
                <a:latin typeface="Proxima Nova Semibold"/>
                <a:ea typeface="Proxima Nova Semibold"/>
                <a:cs typeface="Proxima Nova Semibold"/>
                <a:sym typeface="Proxima Nova Semibold"/>
              </a:endParaRPr>
            </a:p>
          </p:txBody>
        </p:sp>
        <p:pic>
          <p:nvPicPr>
            <p:cNvPr id="211" name="Google Shape;211;p56"/>
            <p:cNvPicPr preferRelativeResize="0"/>
            <p:nvPr/>
          </p:nvPicPr>
          <p:blipFill>
            <a:blip r:embed="rId3">
              <a:alphaModFix/>
            </a:blip>
            <a:stretch>
              <a:fillRect/>
            </a:stretch>
          </p:blipFill>
          <p:spPr>
            <a:xfrm>
              <a:off x="349225" y="3626311"/>
              <a:ext cx="8328375" cy="657175"/>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78"/>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8"/>
          <p:cNvSpPr txBox="1"/>
          <p:nvPr/>
        </p:nvSpPr>
        <p:spPr>
          <a:xfrm>
            <a:off x="500250" y="1155625"/>
            <a:ext cx="4151700" cy="32754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en" sz="2550" b="1">
                <a:solidFill>
                  <a:schemeClr val="dk1"/>
                </a:solidFill>
                <a:highlight>
                  <a:srgbClr val="FFFFFF"/>
                </a:highlight>
              </a:rPr>
              <a:t>I learned something new about STEM at this event ...</a:t>
            </a:r>
            <a:endParaRPr sz="2550">
              <a:solidFill>
                <a:srgbClr val="0A3534"/>
              </a:solidFill>
              <a:latin typeface="Proxima Nova Semibold"/>
              <a:ea typeface="Proxima Nova Semibold"/>
              <a:cs typeface="Proxima Nova Semibold"/>
              <a:sym typeface="Proxima Nova Semibold"/>
            </a:endParaRPr>
          </a:p>
        </p:txBody>
      </p:sp>
      <p:sp>
        <p:nvSpPr>
          <p:cNvPr id="384" name="Google Shape;384;p78">
            <a:hlinkClick r:id="rId3"/>
          </p:cNvPr>
          <p:cNvSpPr txBox="1"/>
          <p:nvPr/>
        </p:nvSpPr>
        <p:spPr>
          <a:xfrm>
            <a:off x="5086175" y="1081125"/>
            <a:ext cx="3570900" cy="3349800"/>
          </a:xfrm>
          <a:prstGeom prst="rect">
            <a:avLst/>
          </a:prstGeom>
          <a:noFill/>
          <a:ln w="28575" cap="flat" cmpd="sng">
            <a:solidFill>
              <a:srgbClr val="0A3534"/>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rgbClr val="595959"/>
                </a:solidFill>
                <a:latin typeface="Proxima Nova Semibold"/>
                <a:ea typeface="Proxima Nova Semibold"/>
                <a:cs typeface="Proxima Nova Semibold"/>
                <a:sym typeface="Proxima Nova Semibold"/>
              </a:rPr>
              <a:t>Strongly 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Disagree</a:t>
            </a:r>
            <a:endParaRPr sz="1800">
              <a:solidFill>
                <a:srgbClr val="595959"/>
              </a:solidFill>
              <a:latin typeface="Proxima Nova Semibold"/>
              <a:ea typeface="Proxima Nova Semibold"/>
              <a:cs typeface="Proxima Nova Semibold"/>
              <a:sym typeface="Proxima Nova Semibold"/>
            </a:endParaRPr>
          </a:p>
          <a:p>
            <a:pPr marL="457200" lvl="0" indent="-342900" algn="l" rtl="0">
              <a:lnSpc>
                <a:spcPct val="130000"/>
              </a:lnSpc>
              <a:spcBef>
                <a:spcPts val="0"/>
              </a:spcBef>
              <a:spcAft>
                <a:spcPts val="0"/>
              </a:spcAft>
              <a:buClr>
                <a:srgbClr val="595959"/>
              </a:buClr>
              <a:buSzPts val="1800"/>
              <a:buFont typeface="Proxima Nova Semibold"/>
              <a:buAutoNum type="alphaUcPeriod"/>
            </a:pPr>
            <a:r>
              <a:rPr lang="en" sz="1800">
                <a:solidFill>
                  <a:schemeClr val="dk2"/>
                </a:solidFill>
                <a:latin typeface="Proxima Nova Semibold"/>
                <a:ea typeface="Proxima Nova Semibold"/>
                <a:cs typeface="Proxima Nova Semibold"/>
                <a:sym typeface="Proxima Nova Semibold"/>
              </a:rPr>
              <a:t>Strongly Disagree</a:t>
            </a:r>
            <a:endParaRPr sz="1800">
              <a:solidFill>
                <a:srgbClr val="595959"/>
              </a:solidFill>
              <a:latin typeface="Proxima Nova Semibold"/>
              <a:ea typeface="Proxima Nova Semibold"/>
              <a:cs typeface="Proxima Nova Semibold"/>
              <a:sym typeface="Proxima Nova Semibold"/>
            </a:endParaRPr>
          </a:p>
        </p:txBody>
      </p:sp>
      <p:pic>
        <p:nvPicPr>
          <p:cNvPr id="385" name="Google Shape;385;p78">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386" name="Google Shape;386;p78">
            <a:hlinkClick r:id="rId6"/>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9938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57"/>
          <p:cNvSpPr/>
          <p:nvPr/>
        </p:nvSpPr>
        <p:spPr>
          <a:xfrm>
            <a:off x="3449175" y="198500"/>
            <a:ext cx="5441886" cy="494508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2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218" name="Google Shape;218;p57"/>
          <p:cNvSpPr txBox="1">
            <a:spLocks noGrp="1"/>
          </p:cNvSpPr>
          <p:nvPr>
            <p:ph type="body" idx="4294967295"/>
          </p:nvPr>
        </p:nvSpPr>
        <p:spPr>
          <a:xfrm>
            <a:off x="215750" y="292975"/>
            <a:ext cx="3087900" cy="1332000"/>
          </a:xfrm>
          <a:prstGeom prst="rect">
            <a:avLst/>
          </a:prstGeom>
        </p:spPr>
        <p:txBody>
          <a:bodyPr spcFirstLastPara="1" wrap="square" lIns="0" tIns="0" rIns="0" bIns="0" anchor="ctr" anchorCtr="0">
            <a:noAutofit/>
          </a:bodyPr>
          <a:lstStyle/>
          <a:p>
            <a:pPr marL="0" lvl="0" indent="0" algn="ctr" rtl="0">
              <a:spcBef>
                <a:spcPts val="600"/>
              </a:spcBef>
              <a:spcAft>
                <a:spcPts val="0"/>
              </a:spcAft>
              <a:buNone/>
            </a:pPr>
            <a:r>
              <a:rPr lang="en" b="1">
                <a:latin typeface="Titillium Web"/>
                <a:ea typeface="Titillium Web"/>
                <a:cs typeface="Titillium Web"/>
                <a:sym typeface="Titillium Web"/>
              </a:rPr>
              <a:t>Information Technology</a:t>
            </a:r>
            <a:endParaRPr b="1">
              <a:latin typeface="Titillium Web"/>
              <a:ea typeface="Titillium Web"/>
              <a:cs typeface="Titillium Web"/>
              <a:sym typeface="Titillium Web"/>
            </a:endParaRPr>
          </a:p>
          <a:p>
            <a:pPr marL="0" lvl="0" indent="0" algn="ctr" rtl="0">
              <a:spcBef>
                <a:spcPts val="600"/>
              </a:spcBef>
              <a:spcAft>
                <a:spcPts val="0"/>
              </a:spcAft>
              <a:buNone/>
            </a:pPr>
            <a:endParaRPr sz="2400"/>
          </a:p>
        </p:txBody>
      </p:sp>
      <p:pic>
        <p:nvPicPr>
          <p:cNvPr id="219" name="Google Shape;219;p57" descr="KET and the Kentucky Department of Workforce Investment have created &quot;In Demand,&quot; a collection of videos focusing on high-demand career sectors like Business Management and Information Technology.&#10;&#10;Learn more at https:KET.org/InDemand.&#10;&#10;Learn more about KET's programs and educational services at https://www.ket.org/&#10;&#10;Subscribe to the KET channel: http://www.youtube.com/subscription_center?add_user=ketvideos" title="Information Technology | Careers In Demand | KET">
            <a:hlinkClick r:id="rId3"/>
          </p:cNvPr>
          <p:cNvPicPr preferRelativeResize="0"/>
          <p:nvPr/>
        </p:nvPicPr>
        <p:blipFill>
          <a:blip r:embed="rId4">
            <a:alphaModFix/>
          </a:blip>
          <a:stretch>
            <a:fillRect/>
          </a:stretch>
        </p:blipFill>
        <p:spPr>
          <a:xfrm>
            <a:off x="3700475" y="423450"/>
            <a:ext cx="4975576" cy="3731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4BB49"/>
        </a:solidFill>
        <a:effectLst/>
      </p:bgPr>
    </p:bg>
    <p:spTree>
      <p:nvGrpSpPr>
        <p:cNvPr id="1" name="Shape 223"/>
        <p:cNvGrpSpPr/>
        <p:nvPr/>
      </p:nvGrpSpPr>
      <p:grpSpPr>
        <a:xfrm>
          <a:off x="0" y="0"/>
          <a:ext cx="0" cy="0"/>
          <a:chOff x="0" y="0"/>
          <a:chExt cx="0" cy="0"/>
        </a:xfrm>
      </p:grpSpPr>
      <p:pic>
        <p:nvPicPr>
          <p:cNvPr id="224" name="Google Shape;224;p58"/>
          <p:cNvPicPr preferRelativeResize="0"/>
          <p:nvPr/>
        </p:nvPicPr>
        <p:blipFill rotWithShape="1">
          <a:blip r:embed="rId3">
            <a:alphaModFix/>
          </a:blip>
          <a:srcRect l="-1350" r="10084"/>
          <a:stretch/>
        </p:blipFill>
        <p:spPr>
          <a:xfrm>
            <a:off x="3085150" y="1217700"/>
            <a:ext cx="6058848" cy="3925799"/>
          </a:xfrm>
          <a:prstGeom prst="rect">
            <a:avLst/>
          </a:prstGeom>
          <a:noFill/>
          <a:ln>
            <a:noFill/>
          </a:ln>
        </p:spPr>
      </p:pic>
      <p:sp>
        <p:nvSpPr>
          <p:cNvPr id="225" name="Google Shape;225;p58"/>
          <p:cNvSpPr txBox="1"/>
          <p:nvPr/>
        </p:nvSpPr>
        <p:spPr>
          <a:xfrm>
            <a:off x="500250" y="516000"/>
            <a:ext cx="3690000" cy="4044600"/>
          </a:xfrm>
          <a:prstGeom prst="rect">
            <a:avLst/>
          </a:prstGeom>
          <a:noFill/>
          <a:ln>
            <a:noFill/>
          </a:ln>
        </p:spPr>
        <p:txBody>
          <a:bodyPr spcFirstLastPara="1" wrap="square" lIns="91425" tIns="91425" rIns="91425" bIns="91425" anchor="t" anchorCtr="0">
            <a:noAutofit/>
          </a:bodyPr>
          <a:lstStyle/>
          <a:p>
            <a:pPr marL="0" lvl="0" indent="0" algn="ctr" rtl="0">
              <a:lnSpc>
                <a:spcPct val="107916"/>
              </a:lnSpc>
              <a:spcBef>
                <a:spcPts val="0"/>
              </a:spcBef>
              <a:spcAft>
                <a:spcPts val="800"/>
              </a:spcAft>
              <a:buNone/>
            </a:pPr>
            <a:r>
              <a:rPr lang="en" sz="2900" b="1">
                <a:solidFill>
                  <a:srgbClr val="FFFFFF"/>
                </a:solidFill>
                <a:latin typeface="Caveat"/>
                <a:ea typeface="Caveat"/>
                <a:cs typeface="Caveat"/>
                <a:sym typeface="Caveat"/>
              </a:rPr>
              <a:t>What did you see that would make you want to go to work every day? </a:t>
            </a:r>
            <a:endParaRPr sz="4200" b="1" i="1">
              <a:solidFill>
                <a:srgbClr val="FFFFFF"/>
              </a:solidFill>
              <a:latin typeface="Caveat"/>
              <a:ea typeface="Caveat"/>
              <a:cs typeface="Caveat"/>
              <a:sym typeface="Caveat"/>
            </a:endParaRPr>
          </a:p>
        </p:txBody>
      </p:sp>
      <p:pic>
        <p:nvPicPr>
          <p:cNvPr id="226" name="Google Shape;226;p58">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227" name="Google Shape;227;p58">
            <a:hlinkClick r:id="rId6"/>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59"/>
          <p:cNvSpPr/>
          <p:nvPr/>
        </p:nvSpPr>
        <p:spPr>
          <a:xfrm>
            <a:off x="5412325" y="2978155"/>
            <a:ext cx="2007300" cy="13830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900"/>
              </a:spcBef>
              <a:spcAft>
                <a:spcPts val="0"/>
              </a:spcAft>
              <a:buClr>
                <a:schemeClr val="dk1"/>
              </a:buClr>
              <a:buSzPts val="1100"/>
              <a:buFont typeface="Arial"/>
              <a:buNone/>
            </a:pPr>
            <a:r>
              <a:rPr lang="en" u="sng">
                <a:solidFill>
                  <a:schemeClr val="lt1"/>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https://www.johnsoncontrols.com</a:t>
            </a:r>
            <a:endParaRPr u="sng">
              <a:solidFill>
                <a:schemeClr val="lt1"/>
              </a:solidFill>
              <a:latin typeface="Calibri"/>
              <a:ea typeface="Calibri"/>
              <a:cs typeface="Calibri"/>
              <a:sym typeface="Calibri"/>
            </a:endParaRPr>
          </a:p>
          <a:p>
            <a:pPr marL="0" lvl="0" indent="0" algn="l" rtl="0">
              <a:lnSpc>
                <a:spcPct val="90000"/>
              </a:lnSpc>
              <a:spcBef>
                <a:spcPts val="900"/>
              </a:spcBef>
              <a:spcAft>
                <a:spcPts val="0"/>
              </a:spcAft>
              <a:buClr>
                <a:schemeClr val="dk1"/>
              </a:buClr>
              <a:buSzPts val="1100"/>
              <a:buFont typeface="Arial"/>
              <a:buNone/>
            </a:pPr>
            <a:r>
              <a:rPr lang="en">
                <a:solidFill>
                  <a:srgbClr val="FFFFFF"/>
                </a:solidFill>
                <a:latin typeface="Calibri"/>
                <a:ea typeface="Calibri"/>
                <a:cs typeface="Calibri"/>
                <a:sym typeface="Calibri"/>
              </a:rPr>
              <a:t>and</a:t>
            </a:r>
            <a:endParaRPr>
              <a:solidFill>
                <a:srgbClr val="FFFFFF"/>
              </a:solidFill>
              <a:latin typeface="Calibri"/>
              <a:ea typeface="Calibri"/>
              <a:cs typeface="Calibri"/>
              <a:sym typeface="Calibri"/>
            </a:endParaRPr>
          </a:p>
          <a:p>
            <a:pPr marL="0" lvl="0" indent="0" algn="l" rtl="0">
              <a:lnSpc>
                <a:spcPct val="90000"/>
              </a:lnSpc>
              <a:spcBef>
                <a:spcPts val="900"/>
              </a:spcBef>
              <a:spcAft>
                <a:spcPts val="0"/>
              </a:spcAft>
              <a:buClr>
                <a:schemeClr val="dk1"/>
              </a:buClr>
              <a:buSzPts val="1100"/>
              <a:buFont typeface="Arial"/>
              <a:buNone/>
            </a:pPr>
            <a:r>
              <a:rPr lang="en" u="sng">
                <a:solidFill>
                  <a:schemeClr val="lt1"/>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https://simplex-fire.com/</a:t>
            </a:r>
            <a:endParaRPr>
              <a:solidFill>
                <a:srgbClr val="7DFFB1"/>
              </a:solidFill>
              <a:latin typeface="Titillium Web"/>
              <a:ea typeface="Titillium Web"/>
              <a:cs typeface="Titillium Web"/>
              <a:sym typeface="Titillium Web"/>
            </a:endParaRPr>
          </a:p>
        </p:txBody>
      </p:sp>
      <p:sp>
        <p:nvSpPr>
          <p:cNvPr id="233" name="Google Shape;233;p59"/>
          <p:cNvSpPr txBox="1">
            <a:spLocks noGrp="1"/>
          </p:cNvSpPr>
          <p:nvPr>
            <p:ph type="body" idx="4294967295"/>
          </p:nvPr>
        </p:nvSpPr>
        <p:spPr>
          <a:xfrm>
            <a:off x="685800" y="373575"/>
            <a:ext cx="3367200" cy="4396500"/>
          </a:xfrm>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n" b="1">
                <a:latin typeface="Titillium Web"/>
                <a:ea typeface="Titillium Web"/>
                <a:cs typeface="Titillium Web"/>
                <a:sym typeface="Titillium Web"/>
              </a:rPr>
              <a:t>Preeti Kothari </a:t>
            </a:r>
            <a:endParaRPr b="1">
              <a:latin typeface="Titillium Web"/>
              <a:ea typeface="Titillium Web"/>
              <a:cs typeface="Titillium Web"/>
              <a:sym typeface="Titillium Web"/>
            </a:endParaRPr>
          </a:p>
          <a:p>
            <a:pPr marL="0" lvl="0" indent="0" algn="l" rtl="0">
              <a:spcBef>
                <a:spcPts val="600"/>
              </a:spcBef>
              <a:spcAft>
                <a:spcPts val="0"/>
              </a:spcAft>
              <a:buNone/>
            </a:pPr>
            <a:r>
              <a:rPr lang="en"/>
              <a:t>Software Engineer</a:t>
            </a:r>
            <a:endParaRPr/>
          </a:p>
          <a:p>
            <a:pPr marL="0" lvl="0" indent="0" algn="l" rtl="0">
              <a:spcBef>
                <a:spcPts val="600"/>
              </a:spcBef>
              <a:spcAft>
                <a:spcPts val="0"/>
              </a:spcAft>
              <a:buNone/>
            </a:pPr>
            <a:r>
              <a:rPr lang="en"/>
              <a:t>Johnson Controls</a:t>
            </a:r>
            <a:endParaRPr/>
          </a:p>
          <a:p>
            <a:pPr marL="0" lvl="0" indent="0" algn="l" rtl="0">
              <a:lnSpc>
                <a:spcPct val="90000"/>
              </a:lnSpc>
              <a:spcBef>
                <a:spcPts val="900"/>
              </a:spcBef>
              <a:spcAft>
                <a:spcPts val="0"/>
              </a:spcAft>
              <a:buClr>
                <a:schemeClr val="dk1"/>
              </a:buClr>
              <a:buSzPts val="1100"/>
              <a:buFont typeface="Arial"/>
              <a:buNone/>
            </a:pPr>
            <a:r>
              <a:rPr lang="en" sz="2150">
                <a:solidFill>
                  <a:srgbClr val="FFFFFF"/>
                </a:solidFill>
                <a:latin typeface="Calibri"/>
                <a:ea typeface="Calibri"/>
                <a:cs typeface="Calibri"/>
                <a:sym typeface="Calibri"/>
              </a:rPr>
              <a:t>MS in Computer	Science, WPI</a:t>
            </a:r>
            <a:endParaRPr sz="2150">
              <a:solidFill>
                <a:srgbClr val="FFFFFF"/>
              </a:solidFill>
              <a:latin typeface="Calibri"/>
              <a:ea typeface="Calibri"/>
              <a:cs typeface="Calibri"/>
              <a:sym typeface="Calibri"/>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234" name="Google Shape;234;p5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grpSp>
        <p:nvGrpSpPr>
          <p:cNvPr id="235" name="Google Shape;235;p59"/>
          <p:cNvGrpSpPr/>
          <p:nvPr/>
        </p:nvGrpSpPr>
        <p:grpSpPr>
          <a:xfrm>
            <a:off x="5353200" y="373572"/>
            <a:ext cx="2119546" cy="4396359"/>
            <a:chOff x="2547150" y="238125"/>
            <a:chExt cx="2525675" cy="5238750"/>
          </a:xfrm>
        </p:grpSpPr>
        <p:sp>
          <p:nvSpPr>
            <p:cNvPr id="236" name="Google Shape;236;p59"/>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002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9"/>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004C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9"/>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004C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9"/>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004C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0" name="Google Shape;240;p59"/>
          <p:cNvPicPr preferRelativeResize="0"/>
          <p:nvPr/>
        </p:nvPicPr>
        <p:blipFill>
          <a:blip r:embed="rId5">
            <a:alphaModFix/>
          </a:blip>
          <a:stretch>
            <a:fillRect/>
          </a:stretch>
        </p:blipFill>
        <p:spPr>
          <a:xfrm>
            <a:off x="5412325" y="751800"/>
            <a:ext cx="2007301" cy="2226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60"/>
          <p:cNvPicPr preferRelativeResize="0"/>
          <p:nvPr/>
        </p:nvPicPr>
        <p:blipFill>
          <a:blip r:embed="rId3">
            <a:alphaModFix/>
          </a:blip>
          <a:stretch>
            <a:fillRect/>
          </a:stretch>
        </p:blipFill>
        <p:spPr>
          <a:xfrm>
            <a:off x="762000" y="428625"/>
            <a:ext cx="7620000" cy="4286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61"/>
          <p:cNvPicPr preferRelativeResize="0"/>
          <p:nvPr/>
        </p:nvPicPr>
        <p:blipFill>
          <a:blip r:embed="rId3">
            <a:alphaModFix/>
          </a:blip>
          <a:stretch>
            <a:fillRect/>
          </a:stretch>
        </p:blipFill>
        <p:spPr>
          <a:xfrm>
            <a:off x="762000" y="428625"/>
            <a:ext cx="7620000" cy="4286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62"/>
          <p:cNvPicPr preferRelativeResize="0"/>
          <p:nvPr/>
        </p:nvPicPr>
        <p:blipFill>
          <a:blip r:embed="rId3">
            <a:alphaModFix/>
          </a:blip>
          <a:stretch>
            <a:fillRect/>
          </a:stretch>
        </p:blipFill>
        <p:spPr>
          <a:xfrm>
            <a:off x="762000" y="428625"/>
            <a:ext cx="7620000" cy="42862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inacor template">
  <a:themeElements>
    <a:clrScheme name="Custom 347">
      <a:dk1>
        <a:srgbClr val="000000"/>
      </a:dk1>
      <a:lt1>
        <a:srgbClr val="FFFFFF"/>
      </a:lt1>
      <a:dk2>
        <a:srgbClr val="9199AA"/>
      </a:dk2>
      <a:lt2>
        <a:srgbClr val="E4E7EC"/>
      </a:lt2>
      <a:accent1>
        <a:srgbClr val="002988"/>
      </a:accent1>
      <a:accent2>
        <a:srgbClr val="004CF8"/>
      </a:accent2>
      <a:accent3>
        <a:srgbClr val="7DFFB1"/>
      </a:accent3>
      <a:accent4>
        <a:srgbClr val="E0FF7D"/>
      </a:accent4>
      <a:accent5>
        <a:srgbClr val="FFF16B"/>
      </a:accent5>
      <a:accent6>
        <a:srgbClr val="FFFFFF"/>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1371</Words>
  <Application>Microsoft Office PowerPoint</Application>
  <PresentationFormat>On-screen Show (16:9)</PresentationFormat>
  <Paragraphs>208</Paragraphs>
  <Slides>30</Slides>
  <Notes>30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30</vt:i4>
      </vt:variant>
    </vt:vector>
  </HeadingPairs>
  <TitlesOfParts>
    <vt:vector size="42" baseType="lpstr">
      <vt:lpstr>Titillium Web</vt:lpstr>
      <vt:lpstr>Caveat</vt:lpstr>
      <vt:lpstr>Arial</vt:lpstr>
      <vt:lpstr>Titillium Web Light</vt:lpstr>
      <vt:lpstr>Calibri</vt:lpstr>
      <vt:lpstr>Proxima Nova Semibold</vt:lpstr>
      <vt:lpstr>Proxima Nova</vt:lpstr>
      <vt:lpstr>Times New Roman</vt:lpstr>
      <vt:lpstr>Simple Light</vt:lpstr>
      <vt:lpstr>Simple Light</vt:lpstr>
      <vt:lpstr>Simple Light</vt:lpstr>
      <vt:lpstr>Ninacor template</vt:lpstr>
      <vt:lpstr>WELCOME</vt:lpstr>
      <vt:lpstr>Meet your Information Technology career panel guides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Prince Donkor</vt:lpstr>
      <vt:lpstr>About Me</vt:lpstr>
      <vt:lpstr>What my day looked like pre covid.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 WONDER</vt:lpstr>
      <vt:lpstr>    I WONDER</vt:lpstr>
      <vt:lpstr>     I WONDER</vt:lpstr>
      <vt:lpstr>   MORE VIDEOS… Information Technology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Anterni, Nicole M</dc:creator>
  <cp:lastModifiedBy>Anterni, Nicole M</cp:lastModifiedBy>
  <cp:revision>2</cp:revision>
  <dcterms:modified xsi:type="dcterms:W3CDTF">2020-10-21T15:05:20Z</dcterms:modified>
</cp:coreProperties>
</file>