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8D041-3099-4321-8B4F-50B08BA2199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04380-2200-431A-BFCF-CACDB0301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20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87418-1AF7-4429-818D-601A5D244942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1BDDC-630F-483A-B3D1-34B22692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1BDDC-630F-483A-B3D1-34B2269271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7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19E859-D055-4025-9F80-3C7FA5A37AD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98FB28-85FD-4374-846B-D7828F3D70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Project Team Dynamics: </a:t>
            </a:r>
            <a:br>
              <a:rPr lang="en-US" sz="5400" dirty="0" smtClean="0"/>
            </a:br>
            <a:r>
              <a:rPr lang="en-US" sz="5400" dirty="0">
                <a:effectLst>
                  <a:reflection blurRad="6350" stA="60000" endA="900" endPos="58000" dir="5400000" sy="-100000" algn="bl"/>
                </a:effectLst>
              </a:rPr>
              <a:t>Looking in the Mirror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52800"/>
            <a:ext cx="6400800" cy="1219200"/>
          </a:xfrm>
        </p:spPr>
        <p:txBody>
          <a:bodyPr/>
          <a:lstStyle/>
          <a:p>
            <a:pPr lvl="0">
              <a:spcBef>
                <a:spcPts val="400"/>
              </a:spcBef>
              <a:buClr>
                <a:srgbClr val="D16349"/>
              </a:buClr>
              <a:buSzPct val="25000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WPI SUMMER INSTITUTE FOR</a:t>
            </a:r>
          </a:p>
          <a:p>
            <a:pPr lvl="0">
              <a:spcBef>
                <a:spcPts val="400"/>
              </a:spcBef>
              <a:buClr>
                <a:srgbClr val="D16349"/>
              </a:buClr>
              <a:buSzPct val="25000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 PROJECT BASED LEARNING</a:t>
            </a:r>
          </a:p>
          <a:p>
            <a:pPr lvl="0">
              <a:spcBef>
                <a:spcPts val="400"/>
              </a:spcBef>
              <a:buClr>
                <a:srgbClr val="D16349"/>
              </a:buClr>
              <a:buSzPct val="25000"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JUNE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20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23, 2018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2004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Charles Morse, MA, LMHC</a:t>
            </a:r>
          </a:p>
          <a:p>
            <a:pPr lvl="0">
              <a:buSzPct val="25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Associate Dean for Student Development</a:t>
            </a:r>
          </a:p>
          <a:p>
            <a:pPr lvl="0">
              <a:buSzPct val="25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Director of Counseling</a:t>
            </a:r>
          </a:p>
          <a:p>
            <a:pPr lvl="0">
              <a:buSzPct val="25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Georgia"/>
                <a:cs typeface="Georgia"/>
                <a:sym typeface="Georgia"/>
              </a:rPr>
              <a:t>Worcester Polytechnic Institute</a:t>
            </a:r>
          </a:p>
          <a:p>
            <a:pPr lvl="0">
              <a:buSzPct val="25000"/>
            </a:pPr>
            <a:r>
              <a:rPr lang="en-US" sz="1600" kern="0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cmorse@wpi.edu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969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9144" y="1481138"/>
            <a:ext cx="5165711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Our minds tend to react to differences as “wrong” and/or “bad”</a:t>
            </a:r>
          </a:p>
          <a:p>
            <a:r>
              <a:rPr lang="en-US" dirty="0" smtClean="0"/>
              <a:t>Our minds aren’t always our best asset</a:t>
            </a:r>
          </a:p>
          <a:p>
            <a:r>
              <a:rPr lang="en-US" dirty="0" smtClean="0"/>
              <a:t>Diversity can be understood as how we relate to differences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Accept, Allow, Make room for…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vs.</a:t>
            </a:r>
          </a:p>
          <a:p>
            <a:pPr lvl="1"/>
            <a:r>
              <a:rPr lang="en-US" dirty="0" smtClean="0"/>
              <a:t>Invite, Embrace, Curiosity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and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Truly embracing differences will be messy, uncomfortable</a:t>
            </a:r>
          </a:p>
          <a:p>
            <a:r>
              <a:rPr lang="en-US" dirty="0" smtClean="0"/>
              <a:t>Differences also provide the fuel which drives Synergy</a:t>
            </a:r>
          </a:p>
          <a:p>
            <a:r>
              <a:rPr lang="en-US" dirty="0" smtClean="0"/>
              <a:t>Synergy requires psychological safety</a:t>
            </a:r>
          </a:p>
          <a:p>
            <a:pPr lvl="1"/>
            <a:r>
              <a:rPr lang="en-US" dirty="0" smtClean="0"/>
              <a:t>The ability to read and react to other people in the group (social sensitivity)</a:t>
            </a:r>
          </a:p>
          <a:p>
            <a:pPr lvl="1"/>
            <a:r>
              <a:rPr lang="en-US" dirty="0" smtClean="0"/>
              <a:t>Equal opportunity to participate in the group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for a consultation slot for Friday between 2:15 – 4:00pm</a:t>
            </a:r>
          </a:p>
          <a:p>
            <a:r>
              <a:rPr lang="en-US" dirty="0" smtClean="0"/>
              <a:t>Catch me at a coffee break, lunchtime, etc.</a:t>
            </a:r>
          </a:p>
          <a:p>
            <a:r>
              <a:rPr lang="en-US" dirty="0" smtClean="0"/>
              <a:t>Email me to arrange a time…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         Charlie Morse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cmorse@wpi.edu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exercises which will help you reflect on your team dynamics</a:t>
            </a:r>
          </a:p>
          <a:p>
            <a:r>
              <a:rPr lang="en-US" dirty="0" smtClean="0"/>
              <a:t>Highlight the theme of differences as a source of tension within groups, but also a group’s greatest asset</a:t>
            </a:r>
          </a:p>
          <a:p>
            <a:r>
              <a:rPr lang="en-US" dirty="0" smtClean="0"/>
              <a:t>Avoidance of tension/conflict is the most common factor in breakdown of group functioning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Forming</a:t>
            </a:r>
          </a:p>
          <a:p>
            <a:pPr marL="0" indent="0" algn="ctr">
              <a:buNone/>
            </a:pPr>
            <a:r>
              <a:rPr lang="en-US" dirty="0" smtClean="0"/>
              <a:t>Storming</a:t>
            </a:r>
          </a:p>
          <a:p>
            <a:pPr marL="0" indent="0" algn="ctr">
              <a:buNone/>
            </a:pPr>
            <a:r>
              <a:rPr lang="en-US" dirty="0" smtClean="0"/>
              <a:t>Norming</a:t>
            </a:r>
          </a:p>
          <a:p>
            <a:pPr marL="0" indent="0" algn="ctr">
              <a:buNone/>
            </a:pPr>
            <a:r>
              <a:rPr lang="en-US" dirty="0" smtClean="0"/>
              <a:t>Performing</a:t>
            </a:r>
          </a:p>
          <a:p>
            <a:pPr marL="0" indent="0" algn="ctr">
              <a:buNone/>
            </a:pPr>
            <a:r>
              <a:rPr lang="en-US" dirty="0" smtClean="0"/>
              <a:t>Adjourning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i="1" dirty="0" smtClean="0"/>
              <a:t>Synergy</a:t>
            </a:r>
            <a:endParaRPr lang="en-US" sz="6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Group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7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752600"/>
            <a:ext cx="548862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 Exercise  I/E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1752600"/>
            <a:ext cx="5488627" cy="394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 I/E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 P/J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6837" y="1752600"/>
            <a:ext cx="5488627" cy="385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 P/J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828800"/>
            <a:ext cx="5488627" cy="394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733800"/>
          </a:xfrm>
        </p:spPr>
        <p:txBody>
          <a:bodyPr/>
          <a:lstStyle/>
          <a:p>
            <a:r>
              <a:rPr lang="en-US" dirty="0" smtClean="0"/>
              <a:t>Talk about your I/E and P/J types and how they might be affecting team dynamics now or in the future?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If your group is over-represented in one aspect or the other, how might this affect team functioning? Potential blind spots?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 Decisions</a:t>
            </a:r>
            <a:endParaRPr lang="en-US" dirty="0"/>
          </a:p>
        </p:txBody>
      </p:sp>
      <p:pic>
        <p:nvPicPr>
          <p:cNvPr id="5124" name="Picture 4" descr="C:\Users\cmorse\AppData\Local\Microsoft\Windows\Temporary Internet Files\Content.IE5\2WDJAAQZ\sinking_shi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4956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cmorse\AppData\Local\Microsoft\Windows\Temporary Internet Files\Content.IE5\771QZ8UB\250px-Launching-lifeboa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352800" cy="252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3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</TotalTime>
  <Words>289</Words>
  <Application>Microsoft Office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Georgia</vt:lpstr>
      <vt:lpstr>Lucida Sans Unicode</vt:lpstr>
      <vt:lpstr>Verdana</vt:lpstr>
      <vt:lpstr>Wingdings 2</vt:lpstr>
      <vt:lpstr>Wingdings 3</vt:lpstr>
      <vt:lpstr>Concourse</vt:lpstr>
      <vt:lpstr>Project Team Dynamics:  Looking in the Mirror</vt:lpstr>
      <vt:lpstr>Overview</vt:lpstr>
      <vt:lpstr>Stages of Group Development</vt:lpstr>
      <vt:lpstr>MBTI Exercise  I/E</vt:lpstr>
      <vt:lpstr>MBTI I/E (cont.)</vt:lpstr>
      <vt:lpstr>MBTI P/J</vt:lpstr>
      <vt:lpstr>MBTI P/J (cont.)</vt:lpstr>
      <vt:lpstr>Group Work</vt:lpstr>
      <vt:lpstr>Tough Decisions</vt:lpstr>
      <vt:lpstr>Conflict Resolution Styles</vt:lpstr>
      <vt:lpstr>Differences and Diversity</vt:lpstr>
      <vt:lpstr>Summary</vt:lpstr>
      <vt:lpstr>Consultation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Team Dynamics:  Looking in the Mirror</dc:title>
  <dc:creator>Morse, Charles C.</dc:creator>
  <cp:lastModifiedBy>Morse, Charles C</cp:lastModifiedBy>
  <cp:revision>15</cp:revision>
  <cp:lastPrinted>2016-06-22T21:06:01Z</cp:lastPrinted>
  <dcterms:created xsi:type="dcterms:W3CDTF">2016-06-22T15:36:39Z</dcterms:created>
  <dcterms:modified xsi:type="dcterms:W3CDTF">2018-06-20T21:03:36Z</dcterms:modified>
</cp:coreProperties>
</file>