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3a1afbf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3a1afbf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3a1afbf7d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3a1afbf7d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3924bec8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3924bec8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3924bec8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3924bec8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3a1afbf7d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3a1afbf7d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3a1afbf7d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3a1afbf7d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3a1afbf7d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3a1afbf7d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33924bec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3924bec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youtu.be/s2E9iSQfGdg?t=10"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sites.psu.edu/siowfa15/2015/12/03/are-video-games-as-addictive-as-drugs/" TargetMode="External"/><Relationship Id="rId4" Type="http://schemas.openxmlformats.org/officeDocument/2006/relationships/hyperlink" Target="https://www.humanbrainfacts.org/basic-structure-and-function-of-human-brain.php" TargetMode="External"/><Relationship Id="rId9" Type="http://schemas.openxmlformats.org/officeDocument/2006/relationships/hyperlink" Target="https://www.apa.org/about/policy/violent-video-games.aspx" TargetMode="External"/><Relationship Id="rId5" Type="http://schemas.openxmlformats.org/officeDocument/2006/relationships/hyperlink" Target="https://en.wikipedia.org/wiki/OXO" TargetMode="External"/><Relationship Id="rId6" Type="http://schemas.openxmlformats.org/officeDocument/2006/relationships/hyperlink" Target="https://www.dosgamesarchive.com/download/wolfenstein-3d/" TargetMode="External"/><Relationship Id="rId7" Type="http://schemas.openxmlformats.org/officeDocument/2006/relationships/hyperlink" Target="https://www.pcmag.com/article2/0,2817,2396833,00.asp" TargetMode="External"/><Relationship Id="rId8" Type="http://schemas.openxmlformats.org/officeDocument/2006/relationships/hyperlink" Target="https://commons.wikimedia.org/wiki/File:8K,_4K,_2K,_UHD,_HD,_SD.p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The effect of video game violence on children and young adults</a:t>
            </a:r>
            <a:endParaRPr>
              <a:latin typeface="Times New Roman"/>
              <a:ea typeface="Times New Roman"/>
              <a:cs typeface="Times New Roman"/>
              <a:sym typeface="Times New Roman"/>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Issy Rhodes</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435129" y="1"/>
            <a:ext cx="827373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Analysis of the brain scans</a:t>
            </a:r>
            <a:endParaRPr>
              <a:latin typeface="Times New Roman"/>
              <a:ea typeface="Times New Roman"/>
              <a:cs typeface="Times New Roman"/>
              <a:sym typeface="Times New Roman"/>
            </a:endParaRPr>
          </a:p>
        </p:txBody>
      </p:sp>
      <p:sp>
        <p:nvSpPr>
          <p:cNvPr id="75" name="Google Shape;75;p1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The brains of video game players show a significant decrease in brain activity in the frontal, parietal, and temporal lobes as compared to the control group.</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l">
              <a:spcBef>
                <a:spcPts val="1600"/>
              </a:spcBef>
              <a:spcAft>
                <a:spcPts val="1600"/>
              </a:spcAft>
              <a:buNone/>
            </a:pP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76" name="Google Shape;76;p1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7" name="Google Shape;77;p15"/>
          <p:cNvPicPr preferRelativeResize="0"/>
          <p:nvPr/>
        </p:nvPicPr>
        <p:blipFill>
          <a:blip r:embed="rId3">
            <a:alphaModFix/>
          </a:blip>
          <a:stretch>
            <a:fillRect/>
          </a:stretch>
        </p:blipFill>
        <p:spPr>
          <a:xfrm>
            <a:off x="4387800" y="1329525"/>
            <a:ext cx="4756202" cy="3360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Evolution of game design</a:t>
            </a:r>
            <a:endParaRPr/>
          </a:p>
        </p:txBody>
      </p:sp>
      <p:sp>
        <p:nvSpPr>
          <p:cNvPr id="83" name="Google Shape;83;p16"/>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Times New Roman"/>
                <a:ea typeface="Times New Roman"/>
                <a:cs typeface="Times New Roman"/>
                <a:sym typeface="Times New Roman"/>
              </a:rPr>
              <a:t>The first video games were OXO and Tennis for Two (possibly the inspiration behind Pong).  They were created in the 1950’s and the graphics were very simple based on modern standards but were groundbreaking for the time.</a:t>
            </a:r>
            <a:endParaRPr sz="1800">
              <a:latin typeface="Times New Roman"/>
              <a:ea typeface="Times New Roman"/>
              <a:cs typeface="Times New Roman"/>
              <a:sym typeface="Times New Roman"/>
            </a:endParaRPr>
          </a:p>
          <a:p>
            <a:pPr indent="0" lvl="0" marL="0" rtl="0" algn="l">
              <a:spcBef>
                <a:spcPts val="1600"/>
              </a:spcBef>
              <a:spcAft>
                <a:spcPts val="0"/>
              </a:spcAft>
              <a:buNone/>
            </a:pPr>
            <a:r>
              <a:rPr lang="en" sz="1800" u="sng">
                <a:solidFill>
                  <a:schemeClr val="accent5"/>
                </a:solidFill>
                <a:latin typeface="Times New Roman"/>
                <a:ea typeface="Times New Roman"/>
                <a:cs typeface="Times New Roman"/>
                <a:sym typeface="Times New Roman"/>
                <a:hlinkClick r:id="rId3"/>
              </a:rPr>
              <a:t>https://youtu.be/s2E9iSQfGdg?t=10</a:t>
            </a:r>
            <a:endParaRPr sz="1800">
              <a:latin typeface="Times New Roman"/>
              <a:ea typeface="Times New Roman"/>
              <a:cs typeface="Times New Roman"/>
              <a:sym typeface="Times New Roman"/>
            </a:endParaRPr>
          </a:p>
          <a:p>
            <a:pPr indent="0" lvl="0" marL="0" rtl="0" algn="l">
              <a:spcBef>
                <a:spcPts val="1600"/>
              </a:spcBef>
              <a:spcAft>
                <a:spcPts val="0"/>
              </a:spcAft>
              <a:buNone/>
            </a:pPr>
            <a:r>
              <a:t/>
            </a:r>
            <a:endParaRPr sz="1800">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
        <p:nvSpPr>
          <p:cNvPr id="84" name="Google Shape;84;p16"/>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sz="1800">
                <a:latin typeface="Times New Roman"/>
                <a:ea typeface="Times New Roman"/>
                <a:cs typeface="Times New Roman"/>
                <a:sym typeface="Times New Roman"/>
              </a:rPr>
              <a:t>OXO</a:t>
            </a:r>
            <a:endParaRPr sz="1800">
              <a:latin typeface="Times New Roman"/>
              <a:ea typeface="Times New Roman"/>
              <a:cs typeface="Times New Roman"/>
              <a:sym typeface="Times New Roman"/>
            </a:endParaRPr>
          </a:p>
        </p:txBody>
      </p:sp>
      <p:pic>
        <p:nvPicPr>
          <p:cNvPr id="85" name="Google Shape;85;p16"/>
          <p:cNvPicPr preferRelativeResize="0"/>
          <p:nvPr/>
        </p:nvPicPr>
        <p:blipFill>
          <a:blip r:embed="rId4">
            <a:alphaModFix/>
          </a:blip>
          <a:stretch>
            <a:fillRect/>
          </a:stretch>
        </p:blipFill>
        <p:spPr>
          <a:xfrm>
            <a:off x="4756200" y="1489825"/>
            <a:ext cx="3914550" cy="25996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Wolfenstein 3D vs Call of Duty: Modern Warfare 3</a:t>
            </a:r>
            <a:endParaRPr>
              <a:latin typeface="Times New Roman"/>
              <a:ea typeface="Times New Roman"/>
              <a:cs typeface="Times New Roman"/>
              <a:sym typeface="Times New Roman"/>
            </a:endParaRPr>
          </a:p>
        </p:txBody>
      </p:sp>
      <p:pic>
        <p:nvPicPr>
          <p:cNvPr id="91" name="Google Shape;91;p17"/>
          <p:cNvPicPr preferRelativeResize="0"/>
          <p:nvPr/>
        </p:nvPicPr>
        <p:blipFill>
          <a:blip r:embed="rId3">
            <a:alphaModFix/>
          </a:blip>
          <a:stretch>
            <a:fillRect/>
          </a:stretch>
        </p:blipFill>
        <p:spPr>
          <a:xfrm>
            <a:off x="247000" y="1511900"/>
            <a:ext cx="4105200" cy="3078900"/>
          </a:xfrm>
          <a:prstGeom prst="rect">
            <a:avLst/>
          </a:prstGeom>
          <a:noFill/>
          <a:ln>
            <a:noFill/>
          </a:ln>
        </p:spPr>
      </p:pic>
      <p:pic>
        <p:nvPicPr>
          <p:cNvPr id="92" name="Google Shape;92;p17"/>
          <p:cNvPicPr preferRelativeResize="0"/>
          <p:nvPr/>
        </p:nvPicPr>
        <p:blipFill>
          <a:blip r:embed="rId4">
            <a:alphaModFix/>
          </a:blip>
          <a:stretch>
            <a:fillRect/>
          </a:stretch>
        </p:blipFill>
        <p:spPr>
          <a:xfrm>
            <a:off x="4572000" y="1835913"/>
            <a:ext cx="4321550" cy="24308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evolution of graphics</a:t>
            </a:r>
            <a:endParaRPr>
              <a:latin typeface="Times New Roman"/>
              <a:ea typeface="Times New Roman"/>
              <a:cs typeface="Times New Roman"/>
              <a:sym typeface="Times New Roman"/>
            </a:endParaRPr>
          </a:p>
        </p:txBody>
      </p:sp>
      <p:sp>
        <p:nvSpPr>
          <p:cNvPr id="98" name="Google Shape;98;p18"/>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As seen in the last slide, the graphics of video games have greatly improved over the past 20-30 years.  Wolfenstein 3D, the game seen on the left, came out in 1992; while COD Modern Warfare 3 was released in 2011.</a:t>
            </a:r>
            <a:endParaRPr>
              <a:latin typeface="Times New Roman"/>
              <a:ea typeface="Times New Roman"/>
              <a:cs typeface="Times New Roman"/>
              <a:sym typeface="Times New Roman"/>
            </a:endParaRPr>
          </a:p>
          <a:p>
            <a:pPr indent="0" lvl="0" marL="0" rtl="0" algn="l">
              <a:spcBef>
                <a:spcPts val="1600"/>
              </a:spcBef>
              <a:spcAft>
                <a:spcPts val="1600"/>
              </a:spcAft>
              <a:buNone/>
            </a:pPr>
            <a:r>
              <a:rPr lang="en">
                <a:latin typeface="Times New Roman"/>
                <a:ea typeface="Times New Roman"/>
                <a:cs typeface="Times New Roman"/>
                <a:sym typeface="Times New Roman"/>
              </a:rPr>
              <a:t>The image to the right shows the resolution of different types of displays, such as 4K, which is a common display for modern video games and can be up to 2160 by 4096 pixels.  This provides a striking contrast to video games from a few decades which only had a few hundred by a few hundred pixels.</a:t>
            </a:r>
            <a:endParaRPr>
              <a:latin typeface="Times New Roman"/>
              <a:ea typeface="Times New Roman"/>
              <a:cs typeface="Times New Roman"/>
              <a:sym typeface="Times New Roman"/>
            </a:endParaRPr>
          </a:p>
        </p:txBody>
      </p:sp>
      <p:sp>
        <p:nvSpPr>
          <p:cNvPr id="99" name="Google Shape;99;p18"/>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0" name="Google Shape;100;p18"/>
          <p:cNvPicPr preferRelativeResize="0"/>
          <p:nvPr/>
        </p:nvPicPr>
        <p:blipFill>
          <a:blip r:embed="rId3">
            <a:alphaModFix/>
          </a:blip>
          <a:stretch>
            <a:fillRect/>
          </a:stretch>
        </p:blipFill>
        <p:spPr>
          <a:xfrm>
            <a:off x="4623225" y="1489825"/>
            <a:ext cx="4265851" cy="3078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Experts’ opinions on this issue</a:t>
            </a:r>
            <a:endParaRPr>
              <a:latin typeface="Times New Roman"/>
              <a:ea typeface="Times New Roman"/>
              <a:cs typeface="Times New Roman"/>
              <a:sym typeface="Times New Roman"/>
            </a:endParaRPr>
          </a:p>
        </p:txBody>
      </p:sp>
      <p:sp>
        <p:nvSpPr>
          <p:cNvPr id="106" name="Google Shape;106;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latin typeface="Times New Roman"/>
                <a:ea typeface="Times New Roman"/>
                <a:cs typeface="Times New Roman"/>
                <a:sym typeface="Times New Roman"/>
              </a:rPr>
              <a:t>Experts from the American Psychological Association have proposed a resolution to: “support funding of basic and intervention research by the federal government and philanthropic organizations to address the following gaps in knowledge about the effects of violent video game use, endorse the development and implementation of rigorously tested interventions that educate children, youth and families about the effects of violent video game use; and strongly encourage the Entertainment Software Rating Board to refine the ESRB rating system specifically to reflect the levels and characteristics of violence in games in addition to the current global ratings.”</a:t>
            </a:r>
            <a:endParaRPr>
              <a:solidFill>
                <a:srgbClr val="FFFFFF"/>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popularity of games over time</a:t>
            </a:r>
            <a:endParaRPr>
              <a:latin typeface="Times New Roman"/>
              <a:ea typeface="Times New Roman"/>
              <a:cs typeface="Times New Roman"/>
              <a:sym typeface="Times New Roman"/>
            </a:endParaRPr>
          </a:p>
        </p:txBody>
      </p:sp>
      <p:sp>
        <p:nvSpPr>
          <p:cNvPr id="112" name="Google Shape;112;p2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“golden age of video games” was from 1978-1984, when video games experienced a boom in popularity, games had great technical and artistic creativity, and the number of arcades in Europe, North America, and Asia more than doubled.  </a:t>
            </a:r>
            <a:endParaRPr>
              <a:latin typeface="Times New Roman"/>
              <a:ea typeface="Times New Roman"/>
              <a:cs typeface="Times New Roman"/>
              <a:sym typeface="Times New Roman"/>
            </a:endParaRPr>
          </a:p>
          <a:p>
            <a:pPr indent="0" lvl="0" marL="0" rtl="0" algn="l">
              <a:spcBef>
                <a:spcPts val="1600"/>
              </a:spcBef>
              <a:spcAft>
                <a:spcPts val="0"/>
              </a:spcAft>
              <a:buNone/>
            </a:pPr>
            <a:r>
              <a:rPr lang="en">
                <a:latin typeface="Times New Roman"/>
                <a:ea typeface="Times New Roman"/>
                <a:cs typeface="Times New Roman"/>
                <a:sym typeface="Times New Roman"/>
              </a:rPr>
              <a:t>Popular games from this time period include Space Invaders, Pac-Man, Phoenix, Donkey Kong, Galaga, Ms. Pac-Man, and Mario Bros.</a:t>
            </a:r>
            <a:endParaRPr>
              <a:latin typeface="Times New Roman"/>
              <a:ea typeface="Times New Roman"/>
              <a:cs typeface="Times New Roman"/>
              <a:sym typeface="Times New Roman"/>
            </a:endParaRPr>
          </a:p>
          <a:p>
            <a:pPr indent="0" lvl="0" marL="0" rtl="0" algn="l">
              <a:spcBef>
                <a:spcPts val="1600"/>
              </a:spcBef>
              <a:spcAft>
                <a:spcPts val="1600"/>
              </a:spcAft>
              <a:buNone/>
            </a:pPr>
            <a:r>
              <a:rPr lang="en">
                <a:latin typeface="Times New Roman"/>
                <a:ea typeface="Times New Roman"/>
                <a:cs typeface="Times New Roman"/>
                <a:sym typeface="Times New Roman"/>
              </a:rPr>
              <a:t>In contrast, the most popular video games of the 21st century include several FPS’s such as BioShock, Halo, Fallout, and Call of Duty.</a:t>
            </a: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Sources</a:t>
            </a:r>
            <a:endParaRPr>
              <a:latin typeface="Times New Roman"/>
              <a:ea typeface="Times New Roman"/>
              <a:cs typeface="Times New Roman"/>
              <a:sym typeface="Times New Roman"/>
            </a:endParaRPr>
          </a:p>
        </p:txBody>
      </p:sp>
      <p:sp>
        <p:nvSpPr>
          <p:cNvPr id="118" name="Google Shape;118;p21"/>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u="sng">
                <a:solidFill>
                  <a:schemeClr val="hlink"/>
                </a:solidFill>
                <a:latin typeface="Times New Roman"/>
                <a:ea typeface="Times New Roman"/>
                <a:cs typeface="Times New Roman"/>
                <a:sym typeface="Times New Roman"/>
                <a:hlinkClick r:id="rId3"/>
              </a:rPr>
              <a:t>https://sites.psu.edu/siowfa15/2015/12/03/are-video-games-as-addictive-as-drugs/</a:t>
            </a:r>
            <a:endParaRPr sz="1400">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400" u="sng">
                <a:solidFill>
                  <a:schemeClr val="accent5"/>
                </a:solidFill>
                <a:latin typeface="Times New Roman"/>
                <a:ea typeface="Times New Roman"/>
                <a:cs typeface="Times New Roman"/>
                <a:sym typeface="Times New Roman"/>
                <a:hlinkClick r:id="rId4"/>
              </a:rPr>
              <a:t>https://www.humanbrainfacts.org/basic-structure-and-function-of-human-brain.php</a:t>
            </a:r>
            <a:endParaRPr sz="1400">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400" u="sng">
                <a:solidFill>
                  <a:schemeClr val="accent5"/>
                </a:solidFill>
                <a:latin typeface="Times New Roman"/>
                <a:ea typeface="Times New Roman"/>
                <a:cs typeface="Times New Roman"/>
                <a:sym typeface="Times New Roman"/>
                <a:hlinkClick r:id="rId5"/>
              </a:rPr>
              <a:t>https://en.wikipedia.org/wiki/OXO</a:t>
            </a:r>
            <a:endParaRPr sz="1400">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400" u="sng">
                <a:solidFill>
                  <a:schemeClr val="hlink"/>
                </a:solidFill>
                <a:latin typeface="Times New Roman"/>
                <a:ea typeface="Times New Roman"/>
                <a:cs typeface="Times New Roman"/>
                <a:sym typeface="Times New Roman"/>
                <a:hlinkClick r:id="rId6"/>
              </a:rPr>
              <a:t>https://www.dosgamesarchive.com/download/wolfenstein-3d/</a:t>
            </a:r>
            <a:endParaRPr sz="1400">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400" u="sng">
                <a:solidFill>
                  <a:schemeClr val="hlink"/>
                </a:solidFill>
                <a:latin typeface="Times New Roman"/>
                <a:ea typeface="Times New Roman"/>
                <a:cs typeface="Times New Roman"/>
                <a:sym typeface="Times New Roman"/>
                <a:hlinkClick r:id="rId7"/>
              </a:rPr>
              <a:t>https://www.pcmag.com/article2/0,2817,2396833,00.asp</a:t>
            </a:r>
            <a:endParaRPr sz="1400">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400" u="sng">
                <a:solidFill>
                  <a:schemeClr val="hlink"/>
                </a:solidFill>
                <a:latin typeface="Times New Roman"/>
                <a:ea typeface="Times New Roman"/>
                <a:cs typeface="Times New Roman"/>
                <a:sym typeface="Times New Roman"/>
                <a:hlinkClick r:id="rId8"/>
              </a:rPr>
              <a:t>https://commons.wikimedia.org/wiki/File:8K,_4K,_2K,_UHD,_HD,_SD.png</a:t>
            </a:r>
            <a:endParaRPr sz="1400">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lang="en" sz="1400" u="sng">
                <a:solidFill>
                  <a:schemeClr val="accent5"/>
                </a:solidFill>
                <a:latin typeface="Times New Roman"/>
                <a:ea typeface="Times New Roman"/>
                <a:cs typeface="Times New Roman"/>
                <a:sym typeface="Times New Roman"/>
                <a:hlinkClick r:id="rId9"/>
              </a:rPr>
              <a:t>https://www.apa.org/about/policy/violent-video-games.aspx</a:t>
            </a:r>
            <a:endParaRPr sz="1400">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