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8" r:id="rId3"/>
    <p:sldId id="284" r:id="rId4"/>
    <p:sldId id="303" r:id="rId5"/>
    <p:sldId id="289" r:id="rId6"/>
    <p:sldId id="276" r:id="rId7"/>
    <p:sldId id="277" r:id="rId8"/>
    <p:sldId id="298" r:id="rId9"/>
    <p:sldId id="260" r:id="rId10"/>
    <p:sldId id="278" r:id="rId11"/>
    <p:sldId id="295" r:id="rId12"/>
    <p:sldId id="296" r:id="rId13"/>
    <p:sldId id="301" r:id="rId14"/>
    <p:sldId id="283" r:id="rId15"/>
    <p:sldId id="299" r:id="rId16"/>
    <p:sldId id="300" r:id="rId17"/>
    <p:sldId id="291" r:id="rId18"/>
    <p:sldId id="293" r:id="rId19"/>
    <p:sldId id="29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480"/>
    <a:srgbClr val="E9E8E9"/>
    <a:srgbClr val="D0D0D0"/>
    <a:srgbClr val="517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84873"/>
  </p:normalViewPr>
  <p:slideViewPr>
    <p:cSldViewPr snapToGrid="0" snapToObjects="1">
      <p:cViewPr>
        <p:scale>
          <a:sx n="120" d="100"/>
          <a:sy n="120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059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dirty="0">
                <a:latin typeface="Arial"/>
                <a:cs typeface="Arial"/>
              </a:rPr>
            </a:b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13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dirty="0">
                <a:latin typeface="Arial"/>
                <a:cs typeface="Arial"/>
              </a:rPr>
            </a:b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72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39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502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33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594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82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90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495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166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dirty="0">
                <a:latin typeface="Arial"/>
                <a:cs typeface="Arial"/>
              </a:rPr>
            </a:b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72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74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81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5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28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05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  <a:p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  <a:p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35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36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2838934"/>
            <a:ext cx="5216699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938246" y="2533162"/>
            <a:ext cx="721800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0" y="2533162"/>
            <a:ext cx="721800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2533162"/>
            <a:ext cx="721800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4" y="2533162"/>
            <a:ext cx="5216699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 amt="25000"/>
          </a:blip>
          <a:srcRect l="77051" t="1639" r="2835" b="81711"/>
          <a:stretch/>
        </p:blipFill>
        <p:spPr>
          <a:xfrm>
            <a:off x="7457850" y="4036875"/>
            <a:ext cx="1282300" cy="8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699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FontTx/>
              <a:buNone/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3593400" y="118141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5" name="Shape 25"/>
          <p:cNvSpPr/>
          <p:nvPr/>
        </p:nvSpPr>
        <p:spPr>
          <a:xfrm>
            <a:off x="5723283" y="1599675"/>
            <a:ext cx="1710300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7434176" y="1599675"/>
            <a:ext cx="1710300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0" y="1599675"/>
            <a:ext cx="1710300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710424" y="1599675"/>
            <a:ext cx="17103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93699" y="1373587"/>
            <a:ext cx="7191967" cy="26632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lvl="0" indent="-457200">
              <a:spcBef>
                <a:spcPts val="0"/>
              </a:spcBef>
              <a:buFont typeface="Arial" charset="0"/>
              <a:buChar char="•"/>
              <a:defRPr>
                <a:latin typeface="Raleway" charset="0"/>
                <a:ea typeface="Raleway" charset="0"/>
                <a:cs typeface="Raleway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2" name="Shape 32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 amt="25000"/>
          </a:blip>
          <a:srcRect l="77051" t="1639" r="2835" b="81711"/>
          <a:stretch/>
        </p:blipFill>
        <p:spPr>
          <a:xfrm>
            <a:off x="7457850" y="4036875"/>
            <a:ext cx="1282300" cy="8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lvl="0" indent="-285750">
              <a:spcBef>
                <a:spcPts val="0"/>
              </a:spcBef>
              <a:buSzPct val="100000"/>
              <a:buFont typeface="Arial" charset="0"/>
              <a:buChar char="•"/>
              <a:defRPr sz="1800">
                <a:latin typeface="Raleway" charset="0"/>
                <a:ea typeface="Raleway" charset="0"/>
                <a:cs typeface="Raleway" charset="0"/>
              </a:defRPr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219455" y="1200150"/>
            <a:ext cx="31368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lvl="0" indent="-285750">
              <a:spcBef>
                <a:spcPts val="0"/>
              </a:spcBef>
              <a:buSzPct val="100000"/>
              <a:buFont typeface="Arial" charset="0"/>
              <a:buChar char="•"/>
              <a:defRPr sz="1800">
                <a:latin typeface="Raleway" charset="0"/>
                <a:ea typeface="Raleway" charset="0"/>
                <a:cs typeface="Raleway" charset="0"/>
              </a:defRPr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lvl="0" indent="-285750" rtl="0">
              <a:spcBef>
                <a:spcPts val="0"/>
              </a:spcBef>
              <a:buSzPct val="100000"/>
              <a:buFont typeface="Arial" charset="0"/>
              <a:buChar char="•"/>
              <a:defRPr sz="1400">
                <a:latin typeface="Raleway" charset="0"/>
                <a:ea typeface="Raleway" charset="0"/>
                <a:cs typeface="Raleway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86403" y="1200150"/>
            <a:ext cx="2371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lvl="0" indent="-285750" rtl="0">
              <a:spcBef>
                <a:spcPts val="0"/>
              </a:spcBef>
              <a:buSzPct val="100000"/>
              <a:buFont typeface="Arial" charset="0"/>
              <a:buChar char="•"/>
              <a:defRPr sz="1400">
                <a:latin typeface="Raleway" charset="0"/>
                <a:ea typeface="Raleway" charset="0"/>
                <a:cs typeface="Raleway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lvl="0" indent="-285750" rtl="0">
              <a:spcBef>
                <a:spcPts val="0"/>
              </a:spcBef>
              <a:buSzPct val="100000"/>
              <a:buFont typeface="Arial" charset="0"/>
              <a:buChar char="•"/>
              <a:defRPr sz="1400">
                <a:latin typeface="Raleway" charset="0"/>
                <a:ea typeface="Raleway" charset="0"/>
                <a:cs typeface="Raleway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 amt="25000"/>
          </a:blip>
          <a:srcRect l="77051" t="1639" r="2835" b="81711"/>
          <a:stretch/>
        </p:blipFill>
        <p:spPr>
          <a:xfrm>
            <a:off x="7457850" y="4036875"/>
            <a:ext cx="1282300" cy="8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93700" y="4649962"/>
            <a:ext cx="6462600" cy="350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360"/>
              </a:spcBef>
              <a:buClr>
                <a:srgbClr val="2185C5"/>
              </a:buClr>
              <a:buSzPct val="100000"/>
              <a:buNone/>
              <a:defRPr sz="1400">
                <a:solidFill>
                  <a:srgbClr val="2185C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rgbClr val="2185C5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373587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tishmuseum.org/pdf/Digital%20technologies%20and%20visitng%20school%20groups_SusannaDoll.pdf" TargetMode="External"/><Relationship Id="rId3" Type="http://schemas.openxmlformats.org/officeDocument/2006/relationships/hyperlink" Target="http://www.britishmuseum.org/pdf/developing-a-new-mobile-workshop-sddc_2012.pdf" TargetMode="External"/><Relationship Id="rId7" Type="http://schemas.openxmlformats.org/officeDocument/2006/relationships/hyperlink" Target="http://go.galegroup.com.ezproxy.wpi.edu/ps/i.doid=GALE|A276516900&amp;v=2.1&amp;u=mlin_c_worpoly&amp;it=r&amp;p=AONE&amp;sw=w&amp;asid=4bc0411913aa486e5c155934d3003e0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ritishmuseum.org/PDF/BM-report-and-accounts-2014-2015.pdf" TargetMode="External"/><Relationship Id="rId5" Type="http://schemas.openxmlformats.org/officeDocument/2006/relationships/hyperlink" Target="https://www.britishmuseum.org/pdf/british-museum-building-development-framework-May-2014.pdf" TargetMode="External"/><Relationship Id="rId4" Type="http://schemas.openxmlformats.org/officeDocument/2006/relationships/hyperlink" Target="https://www.britishmuseum.org/pdf/Towards_2020-The_British_Museum_Strategy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eric.ed.gov/fulltext/ED559371.pdf" TargetMode="External"/><Relationship Id="rId7" Type="http://schemas.openxmlformats.org/officeDocument/2006/relationships/hyperlink" Target="http://www.pewinternet.org/2015/04/01/u-s-smartphone-use-in-2015/pi_2015-04-01_smartphones_01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ewinternet.org/2015/04/01/chapter-one-a-portrait-of-smartphone-ownership/" TargetMode="External"/><Relationship Id="rId5" Type="http://schemas.openxmlformats.org/officeDocument/2006/relationships/hyperlink" Target="https://play.google.com/store/apps/details?id=com.anspear.language.historyiap" TargetMode="External"/><Relationship Id="rId4" Type="http://schemas.openxmlformats.org/officeDocument/2006/relationships/hyperlink" Target="http://doi.org/10.2307/276962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4294967295"/>
          </p:nvPr>
        </p:nvSpPr>
        <p:spPr>
          <a:xfrm>
            <a:off x="311150" y="3924300"/>
            <a:ext cx="7246938" cy="6545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latin typeface="Raleway" charset="0"/>
                <a:ea typeface="Raleway" charset="0"/>
                <a:cs typeface="Raleway" charset="0"/>
              </a:rPr>
              <a:t>Emily Aldrich, Kyle Bessette, Preston Mueller, Meghana Prakash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latin typeface="Raleway" charset="0"/>
                <a:ea typeface="Raleway" charset="0"/>
                <a:cs typeface="Raleway" charset="0"/>
              </a:rPr>
              <a:t>Worcester Polytechnic Institute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43392" y="143600"/>
            <a:ext cx="8900608" cy="21304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700" dirty="0"/>
              <a:t>Evaluating Digital Learning Resources for International Students at the British Museum</a:t>
            </a:r>
            <a:endParaRPr lang="en-US" sz="4700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311150" y="2754313"/>
            <a:ext cx="7458075" cy="12493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>
              <a:latin typeface="Raleway" charset="0"/>
              <a:ea typeface="Raleway" charset="0"/>
              <a:cs typeface="Raleway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Raleway" charset="0"/>
                <a:ea typeface="Raleway" charset="0"/>
                <a:cs typeface="Raleway" charset="0"/>
              </a:rPr>
              <a:t>28 April</a:t>
            </a:r>
            <a:r>
              <a:rPr lang="en-GB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n-GB" dirty="0">
                <a:latin typeface="Raleway" charset="0"/>
                <a:ea typeface="Raleway" charset="0"/>
                <a:cs typeface="Raleway" charset="0"/>
              </a:rPr>
              <a:t>2016</a:t>
            </a:r>
          </a:p>
          <a:p>
            <a:pPr lvl="0" algn="l">
              <a:spcBef>
                <a:spcPts val="0"/>
              </a:spcBef>
              <a:buNone/>
            </a:pPr>
            <a:endParaRPr dirty="0">
              <a:latin typeface="Raleway" charset="0"/>
              <a:ea typeface="Raleway" charset="0"/>
              <a:cs typeface="Raleway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06375"/>
            <a:ext cx="8489950" cy="87153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8B81D2"/>
                </a:solidFill>
              </a:rPr>
              <a:t>Objective 1: Determine the effect of English proficiency on pilot test subjects' information retention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12" y="3719513"/>
            <a:ext cx="4809026" cy="110799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8B81D2"/>
                </a:solidFill>
                <a:latin typeface="Raleway" charset="0"/>
              </a:rPr>
              <a:t>Non-users</a:t>
            </a:r>
          </a:p>
          <a:p>
            <a:r>
              <a:rPr lang="en-US" dirty="0">
                <a:solidFill>
                  <a:srgbClr val="8B81D2"/>
                </a:solidFill>
                <a:latin typeface="Raleway" charset="0"/>
              </a:rPr>
              <a:t>Pearson's correlation: 0.355</a:t>
            </a:r>
          </a:p>
          <a:p>
            <a:r>
              <a:rPr lang="en-US" dirty="0">
                <a:solidFill>
                  <a:srgbClr val="8B81D2"/>
                </a:solidFill>
                <a:latin typeface="Raleway" charset="0"/>
              </a:rPr>
              <a:t>P-Value: 0.000092</a:t>
            </a:r>
          </a:p>
          <a:p>
            <a:pPr algn="ctr"/>
            <a:endParaRPr lang="en-US" dirty="0">
              <a:solidFill>
                <a:srgbClr val="8B81D2"/>
              </a:solidFill>
              <a:latin typeface="Ralewa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1250" y="3684588"/>
            <a:ext cx="4156431" cy="110799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8B81D2"/>
                </a:solidFill>
                <a:latin typeface="Raleway" charset="0"/>
              </a:rPr>
              <a:t>Tool users</a:t>
            </a:r>
          </a:p>
          <a:p>
            <a:r>
              <a:rPr lang="en-US" dirty="0">
                <a:solidFill>
                  <a:srgbClr val="8B81D2"/>
                </a:solidFill>
                <a:latin typeface="Raleway" charset="0"/>
              </a:rPr>
              <a:t>Pearson's correlation: 0.1447</a:t>
            </a:r>
          </a:p>
          <a:p>
            <a:r>
              <a:rPr lang="en-US" dirty="0">
                <a:solidFill>
                  <a:srgbClr val="8B81D2"/>
                </a:solidFill>
                <a:latin typeface="Raleway" charset="0"/>
              </a:rPr>
              <a:t>P-Value: 0.4715</a:t>
            </a:r>
          </a:p>
          <a:p>
            <a:endParaRPr lang="en-US" dirty="0">
              <a:solidFill>
                <a:srgbClr val="8B81D2"/>
              </a:solidFill>
              <a:latin typeface="Raleway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588" y="1282700"/>
            <a:ext cx="4134628" cy="2360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282700"/>
            <a:ext cx="4584700" cy="23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206375"/>
            <a:ext cx="7608887" cy="1055076"/>
          </a:xfrm>
        </p:spPr>
        <p:txBody>
          <a:bodyPr/>
          <a:lstStyle/>
          <a:p>
            <a:pPr algn="ctr"/>
            <a:r>
              <a:rPr lang="en-US" sz="2400" dirty="0"/>
              <a:t>Objective 2: Determine the educational value of the digital learning tool</a:t>
            </a:r>
            <a:endParaRPr lang="en-US" sz="2400" dirty="0">
              <a:solidFill>
                <a:srgbClr val="677480"/>
              </a:solidFill>
              <a:latin typeface="Raleway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315" y="3722470"/>
            <a:ext cx="349557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u="sng" dirty="0">
                <a:latin typeface="Raleway" charset="0"/>
                <a:ea typeface="Raleway" charset="0"/>
                <a:cs typeface="Raleway" charset="0"/>
              </a:rPr>
              <a:t>Number of exhibits visited</a:t>
            </a:r>
          </a:p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Users standard error=0.19</a:t>
            </a:r>
          </a:p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Non-user standard error=0.09</a:t>
            </a:r>
          </a:p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P-Value=0.0000039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6642" y="3612386"/>
            <a:ext cx="3108761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u="sng" dirty="0">
                <a:latin typeface="Raleway" charset="0"/>
                <a:ea typeface="Raleway" charset="0"/>
                <a:cs typeface="Raleway" charset="0"/>
              </a:rPr>
              <a:t>Survey score per exhibit</a:t>
            </a:r>
          </a:p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Users standard error=0.08</a:t>
            </a:r>
            <a:r>
              <a:rPr lang="en-US" u="sng" dirty="0">
                <a:latin typeface="Raleway" charset="0"/>
                <a:ea typeface="Raleway" charset="0"/>
                <a:cs typeface="Raleway" charset="0"/>
              </a:rPr>
              <a:t> </a:t>
            </a:r>
          </a:p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Non-users standard error=0.06</a:t>
            </a:r>
            <a:r>
              <a:rPr lang="en-US" u="sng" dirty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n-US" dirty="0">
                <a:latin typeface="Raleway" charset="0"/>
                <a:ea typeface="Raleway" charset="0"/>
                <a:cs typeface="Raleway" charset="0"/>
              </a:rPr>
              <a:t> </a:t>
            </a:r>
          </a:p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P-Value= 0.005106</a:t>
            </a:r>
          </a:p>
          <a:p>
            <a:endParaRPr lang="en-US" dirty="0">
              <a:solidFill>
                <a:srgbClr val="FF0000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8" y="1404938"/>
            <a:ext cx="3675062" cy="2213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12" y="1401250"/>
            <a:ext cx="3453810" cy="22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2745" y="269213"/>
            <a:ext cx="8189330" cy="1070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2400" dirty="0">
                <a:solidFill>
                  <a:srgbClr val="8B81D2"/>
                </a:solidFill>
                <a:latin typeface="Raleway" charset="0"/>
              </a:rPr>
              <a:t>Objective 3: Assess the engagement and enjoyment of visitors using the digital learning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300" y="1622425"/>
            <a:ext cx="45159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Raleway" charset="0"/>
                <a:ea typeface="Raleway" charset="0"/>
                <a:cs typeface="Raleway" charset="0"/>
              </a:rPr>
              <a:t>Survey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Raleway" charset="0"/>
                <a:ea typeface="Raleway" charset="0"/>
                <a:cs typeface="Raleway" charset="0"/>
              </a:rPr>
              <a:t>Student interaction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1398588"/>
            <a:ext cx="3829131" cy="2589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3025" y="3944938"/>
            <a:ext cx="3872795" cy="55399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000" dirty="0">
                <a:solidFill>
                  <a:srgbClr val="85B3D9"/>
                </a:solidFill>
                <a:latin typeface="Raleway"/>
              </a:rPr>
              <a:t>British Museum Rosetta Stone [Online image]. (2013).Retrieved from rosettastone.co.</a:t>
            </a:r>
            <a:r>
              <a:rPr lang="en-US" sz="1000" dirty="0" err="1">
                <a:solidFill>
                  <a:srgbClr val="85B3D9"/>
                </a:solidFill>
                <a:latin typeface="Raleway"/>
              </a:rPr>
              <a:t>uk</a:t>
            </a:r>
            <a:r>
              <a:rPr lang="en-US" sz="1000" dirty="0">
                <a:solidFill>
                  <a:srgbClr val="85B3D9"/>
                </a:solidFill>
                <a:latin typeface="Raleway"/>
              </a:rPr>
              <a:t>/blog/wp-content/uploads/2013/07/</a:t>
            </a:r>
            <a:r>
              <a:rPr lang="en-US" sz="1000" dirty="0" err="1">
                <a:solidFill>
                  <a:srgbClr val="85B3D9"/>
                </a:solidFill>
                <a:latin typeface="Raleway"/>
              </a:rPr>
              <a:t>rcrowd</a:t>
            </a:r>
            <a:r>
              <a:rPr lang="en-US" sz="1000" dirty="0">
                <a:solidFill>
                  <a:srgbClr val="85B3D9"/>
                </a:solidFill>
                <a:latin typeface="Raleway"/>
              </a:rPr>
              <a:t>.jpg</a:t>
            </a:r>
          </a:p>
        </p:txBody>
      </p:sp>
    </p:spTree>
    <p:extLst>
      <p:ext uri="{BB962C8B-B14F-4D97-AF65-F5344CB8AC3E}">
        <p14:creationId xmlns:p14="http://schemas.microsoft.com/office/powerpoint/2010/main" val="284156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3163" y="194785"/>
            <a:ext cx="8189330" cy="1070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2400" dirty="0">
                <a:solidFill>
                  <a:srgbClr val="8B81D2"/>
                </a:solidFill>
                <a:latin typeface="Raleway" charset="0"/>
              </a:rPr>
              <a:t>Objective 4: Evaluate the advantages and disadvantages of the use of similar resources in other museums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110" y="1604926"/>
            <a:ext cx="7580184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Raleway" charset="0"/>
                <a:ea typeface="Raleway" charset="0"/>
                <a:cs typeface="Raleway" charset="0"/>
              </a:rPr>
              <a:t>No handheld devices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Raleway" charset="0"/>
                <a:ea typeface="Raleway" charset="0"/>
                <a:cs typeface="Raleway" charset="0"/>
              </a:rPr>
              <a:t>Interactive fixed display screens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Raleway" charset="0"/>
                <a:ea typeface="Raleway" charset="0"/>
                <a:cs typeface="Raleway" charset="0"/>
              </a:rPr>
              <a:t>QR codes</a:t>
            </a:r>
          </a:p>
        </p:txBody>
      </p:sp>
      <p:pic>
        <p:nvPicPr>
          <p:cNvPr id="2" name="Picture 1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87" y="2995935"/>
            <a:ext cx="2743200" cy="1812471"/>
          </a:xfrm>
          <a:prstGeom prst="rect">
            <a:avLst/>
          </a:prstGeom>
        </p:spPr>
      </p:pic>
      <p:pic>
        <p:nvPicPr>
          <p:cNvPr id="3" name="Picture 2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157" y="1604926"/>
            <a:ext cx="1673214" cy="22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1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47850"/>
            <a:ext cx="9144000" cy="8588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078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Accessibility (Advertising, wireless internet)</a:t>
            </a:r>
          </a:p>
          <a:p>
            <a:r>
              <a:rPr lang="en-US" sz="2400" dirty="0">
                <a:solidFill>
                  <a:schemeClr val="bg2"/>
                </a:solidFill>
              </a:rPr>
              <a:t>Tool adjustments (More exhibits, tool restructuring, more questions per piece) </a:t>
            </a:r>
          </a:p>
          <a:p>
            <a:r>
              <a:rPr lang="en-US" sz="2400" dirty="0">
                <a:solidFill>
                  <a:schemeClr val="bg2"/>
                </a:solidFill>
              </a:rPr>
              <a:t>Additional foreign language assistance</a:t>
            </a:r>
          </a:p>
        </p:txBody>
      </p:sp>
    </p:spTree>
    <p:extLst>
      <p:ext uri="{BB962C8B-B14F-4D97-AF65-F5344CB8AC3E}">
        <p14:creationId xmlns:p14="http://schemas.microsoft.com/office/powerpoint/2010/main" val="189814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Potential alternatives</a:t>
            </a:r>
          </a:p>
          <a:p>
            <a:r>
              <a:rPr lang="en-US" sz="2400" dirty="0">
                <a:solidFill>
                  <a:schemeClr val="bg2"/>
                </a:solidFill>
              </a:rPr>
              <a:t>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113782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21425" y="1039192"/>
            <a:ext cx="52166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7200" dirty="0"/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364" y="2835934"/>
            <a:ext cx="7389413" cy="175432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This project was made possible thanks to the support of the following:  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Professor Joel J. Brattin 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Professor Lauren Mathews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Professor Sarah Crowne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Professor Dominic Golding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5993" y="3151232"/>
            <a:ext cx="7389413" cy="14773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Jane Findlay 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Emilia McKenzie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Adam Rozan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The British Museum</a:t>
            </a:r>
          </a:p>
          <a:p>
            <a:r>
              <a:rPr lang="en-US" sz="18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419" y="89384"/>
            <a:ext cx="6462600" cy="8574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4419" y="941242"/>
            <a:ext cx="8723052" cy="3602038"/>
          </a:xfrm>
        </p:spPr>
        <p:txBody>
          <a:bodyPr/>
          <a:lstStyle/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Aesch, A. (2012). Developing a new mobile workshop for the Samsung Digital Discovery </a:t>
            </a:r>
            <a:r>
              <a:rPr lang="en-US" sz="800" i="1" dirty="0" err="1">
                <a:latin typeface="Times New Roman" charset="0"/>
              </a:rPr>
              <a:t>Centre</a:t>
            </a:r>
            <a:r>
              <a:rPr lang="en-US" sz="800" i="1" dirty="0">
                <a:latin typeface="Times New Roman" charset="0"/>
              </a:rPr>
              <a:t> (Unpublished master's thesis). Universita della Svizzera Italiana. Retrieved from </a:t>
            </a:r>
            <a:r>
              <a:rPr lang="en-US" sz="800" i="1" dirty="0">
                <a:latin typeface="Times New Roman" charset="0"/>
                <a:hlinkClick r:id="rId3"/>
              </a:rPr>
              <a:t>http://www.britishmuseum.org/pdf/developing-a-new-mobile-workshop-sddc_2012.pdf</a:t>
            </a:r>
            <a:r>
              <a:rPr lang="en-US" sz="800" i="1" dirty="0">
                <a:latin typeface="Times New Roman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Alexander, E. P., &amp; Alexander, M. (2007). Museums in motion: An introduction to the history and functions of museums. Rowman Altamira.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British Museum. (2012). Teachers’ notes and trail Self - led visit: EFL [Brochure]. Author.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British Museum. (2013). Towards 2020: The British Museum’s Strategy. Retrieved from </a:t>
            </a:r>
            <a:r>
              <a:rPr lang="en-US" sz="800" i="1" dirty="0">
                <a:latin typeface="Times New Roman" charset="0"/>
                <a:hlinkClick r:id="rId4"/>
              </a:rPr>
              <a:t>https://www.britishmuseum.org/pdf/Towards_2020-The_British_Museum_Strategy.pdf</a:t>
            </a:r>
            <a:r>
              <a:rPr lang="en-US" sz="800" i="1" dirty="0">
                <a:latin typeface="Times New Roman" charset="0"/>
              </a:rPr>
              <a:t>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British Museum. (2014, May). Building Development Framework Towards the Future. Retrieved  from </a:t>
            </a:r>
            <a:r>
              <a:rPr lang="en-US" sz="800" i="1" dirty="0">
                <a:latin typeface="Times New Roman" charset="0"/>
                <a:hlinkClick r:id="rId5"/>
              </a:rPr>
              <a:t>https://www.britishmuseum.org/pdf/british-museum-building-development-framework-May-2014.pdf</a:t>
            </a:r>
            <a:r>
              <a:rPr lang="en-US" sz="800" i="1" dirty="0">
                <a:latin typeface="Times New Roman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British Museum. (2015, July 13). British Museum annual visitor report 2014/15. Retrieved from </a:t>
            </a:r>
            <a:r>
              <a:rPr lang="en-US" sz="800" i="1" dirty="0">
                <a:latin typeface="Times New Roman" charset="0"/>
                <a:hlinkClick r:id="rId6"/>
              </a:rPr>
              <a:t>http://www.britishmuseum.org/PDF/BM-report-and-accounts-2014-2015.pdf</a:t>
            </a:r>
            <a:r>
              <a:rPr lang="en-US" sz="800" i="1" dirty="0">
                <a:latin typeface="Times New Roman" charset="0"/>
              </a:rPr>
              <a:t>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Cain, M., Lindblom, S., &amp; Walden, J. (2013). Initiate, create, activate: Practical solutions for making culturally diverse music education a reality. Australian Journal of Music Education, (2), 79-97.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Caulton, Tim (1998). Hands-On Exhibitions: Managing Interactive Museums and Science </a:t>
            </a:r>
          </a:p>
          <a:p>
            <a:pPr marL="0" indent="0">
              <a:buNone/>
            </a:pPr>
            <a:r>
              <a:rPr lang="en-US" sz="800" i="1" dirty="0" err="1">
                <a:latin typeface="Times New Roman" charset="0"/>
              </a:rPr>
              <a:t>Centres</a:t>
            </a:r>
            <a:r>
              <a:rPr lang="en-US" sz="800" i="1" dirty="0">
                <a:latin typeface="Times New Roman" charset="0"/>
              </a:rPr>
              <a:t>. New York, NY: Routledge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Chen, Y., Lai, T., Yasuda, T., &amp; Yokoi, S. (2011). Information design for visualizing history 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museum artifacts., 809.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Churches, A. (2011). Digital Learning. </a:t>
            </a:r>
            <a:r>
              <a:rPr lang="en-US" sz="800" i="1" dirty="0" err="1">
                <a:latin typeface="Times New Roman" charset="0"/>
              </a:rPr>
              <a:t>FeatureArticle</a:t>
            </a:r>
            <a:r>
              <a:rPr lang="en-US" sz="800" i="1" dirty="0">
                <a:latin typeface="Times New Roman" charset="0"/>
              </a:rPr>
              <a:t>, 39(2), 34. Retrieved February 4, 2016, 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from </a:t>
            </a:r>
            <a:r>
              <a:rPr lang="en-US" sz="800" i="1" dirty="0">
                <a:latin typeface="Times New Roman" charset="0"/>
                <a:hlinkClick r:id="rId7"/>
              </a:rPr>
              <a:t>http://go.galegroup.com.ezproxy.wpi.edu/ps/i.doid=GALE%7CA276516900&amp;v=2.1&amp;u=mlin_c_worpoly&amp;it=r&amp;p=AONE&amp;sw=w&amp;asid=4bc0411913aa486e5c155934d3003e01</a:t>
            </a:r>
            <a:r>
              <a:rPr lang="en-US" sz="800" i="1" dirty="0">
                <a:latin typeface="Times New Roman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Doll, S. (2012). Digital Technologies and Visiting School Groups: A Case Study at the British Museum (Unpublished master's thesis). Universita della Svizzera Italiana. Retrieved from </a:t>
            </a:r>
            <a:r>
              <a:rPr lang="en-US" sz="800" i="1" dirty="0">
                <a:latin typeface="Times New Roman" charset="0"/>
                <a:hlinkClick r:id="rId8" invalidUrl="http://www.britishmuseum.org/pdf/Digital technologies and visitng school groups_SusannaDoll.pdf"/>
              </a:rPr>
              <a:t>http://www.britishmuseum.org/pdf/Digital%20technologies%20and%20visitng%20school%20groups_SusannaDoll.pdf</a:t>
            </a:r>
            <a:r>
              <a:rPr lang="en-US" sz="800" i="1" dirty="0">
                <a:latin typeface="Times New Roman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Drago, A., Ryall, A., &amp; Stearn, M. (2014). Challenging history in the museum. Farnham, GB: Ashgate.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</a:t>
            </a:r>
          </a:p>
          <a:p>
            <a:pPr marL="0" indent="0">
              <a:buNone/>
            </a:pPr>
            <a:endParaRPr lang="en-US" sz="800" dirty="0">
              <a:latin typeface="Times New Roman" charset="0"/>
            </a:endParaRPr>
          </a:p>
          <a:p>
            <a:pPr marL="0" indent="0">
              <a:buNone/>
            </a:pPr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0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75" y="103188"/>
            <a:ext cx="8629482" cy="4840952"/>
          </a:xfrm>
        </p:spPr>
        <p:txBody>
          <a:bodyPr/>
          <a:lstStyle/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Falk, J. H., &amp; Dierking, L. D. (2000). Learning from Museums: Visitor Experiences and the 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Making of Meaning. Walnut Creek, CA: </a:t>
            </a:r>
            <a:r>
              <a:rPr lang="en-US" sz="800" i="1" dirty="0" err="1">
                <a:latin typeface="Times New Roman" charset="0"/>
              </a:rPr>
              <a:t>AltaMira</a:t>
            </a:r>
            <a:r>
              <a:rPr lang="en-US" sz="800" i="1" dirty="0">
                <a:latin typeface="Times New Roman" charset="0"/>
              </a:rPr>
              <a:t> Press.  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Hein, G. E. (1998). Learning in the Museum. London, GBR: Routledge. 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Jeffery-Clay, K. R.. (1998). Constructivism in Museums: How Museums Create Meaningful 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Learning Environments. The Journal of Museum Education, 23(1), 3–7.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Jovana, M., &amp; Olivera, G. (2010). Intercultural dialogue in the museum context. US-China Education Review, 7(7), 30-42.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L, J., Becker, A., Estrada, V., &amp; Freeman, A. (2015). The NMC Horizon Report: 2015 Museum  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Edition. New Media Consortium. Retrieved February 15, 2016, from </a:t>
            </a:r>
            <a:r>
              <a:rPr lang="en-US" sz="800" i="1" dirty="0">
                <a:latin typeface="Times New Roman" charset="0"/>
                <a:hlinkClick r:id="rId3"/>
              </a:rPr>
              <a:t>http://files.eric.ed.gov/fulltext/ED559371.pdf</a:t>
            </a:r>
            <a:r>
              <a:rPr lang="en-US" sz="800" i="1" dirty="0">
                <a:latin typeface="Times New Roman" charset="0"/>
              </a:rPr>
              <a:t> 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Lopez, L., Daneau, D., Rosoff, S. M., &amp; Congdon, K. G.. (2008). The Individual Video Experience(</a:t>
            </a:r>
            <a:r>
              <a:rPr lang="en-US" sz="800" i="1" dirty="0" err="1">
                <a:latin typeface="Times New Roman" charset="0"/>
              </a:rPr>
              <a:t>iVE</a:t>
            </a:r>
            <a:r>
              <a:rPr lang="en-US" sz="800" i="1" dirty="0">
                <a:latin typeface="Times New Roman" charset="0"/>
              </a:rPr>
              <a:t>): The iPod as an Educational Tool in the Museum. Art Education, 61(1), 13–18. </a:t>
            </a:r>
            <a:r>
              <a:rPr lang="en-US" sz="800" i="1" dirty="0">
                <a:latin typeface="Times New Roman" charset="0"/>
                <a:hlinkClick r:id="rId4"/>
              </a:rPr>
              <a:t>http://doi.org/10.2307/27696258</a:t>
            </a:r>
            <a:r>
              <a:rPr lang="en-US" sz="800" i="1" dirty="0">
                <a:latin typeface="Times New Roman" charset="0"/>
              </a:rPr>
              <a:t>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Mastascusa, E. J., Snyder, W. J., &amp; Hoyt, B. S. (2011). Effective Instruction for Stem Disciplines: From Learning Theory to College Teaching. Hoboken, NJ, USA: Jossey-Bass. 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Mikalef, K., Giannakos, M., Corianopoulous, K., &amp; Jaccheri, L. (2012). Do Not Touch the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Paintings!: The Benefits of Interactivity on Learning and Future Visits in a Museum. 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Entertainment Computing - ICEC 2012: Lecture Notes in Computer Science, 7522, 553- 561.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Museum of London (2013) London's History (1.003) [Android] Received from  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  <a:hlinkClick r:id="rId5"/>
              </a:rPr>
              <a:t>https://play.google.com/store/apps/details?id=com.anspear.language.historyiap</a:t>
            </a:r>
            <a:r>
              <a:rPr lang="en-US" sz="800" i="1" dirty="0">
                <a:latin typeface="Times New Roman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Nakamura, K., Erickson, V., &amp; Ford, V. (2002). Creating cross-cultural exhibits in schools.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sz="800" i="1" dirty="0">
                <a:latin typeface="Times New Roman" charset="0"/>
              </a:rPr>
              <a:t>New York, NY.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Pew Research Center. (2015). Chapter One: A Portrait of Smartphone Ownership. Retrieved February 04, 2016, from </a:t>
            </a:r>
            <a:r>
              <a:rPr lang="en-US" sz="800" i="1" dirty="0">
                <a:latin typeface="Times New Roman" charset="0"/>
                <a:hlinkClick r:id="rId6"/>
              </a:rPr>
              <a:t>http://www.pewinternet.org/2015/04/01/chapter-one-a-portrait-of-smartphone-ownership/</a:t>
            </a:r>
            <a:r>
              <a:rPr lang="en-US" sz="800" i="1" dirty="0">
                <a:latin typeface="Times New Roman" charset="0"/>
              </a:rPr>
              <a:t>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Pew Research Center. (2015). 7% of Americans Rely Heavily on a Smartphone for Online Access. Retrieved February 04, 2016, from </a:t>
            </a:r>
            <a:r>
              <a:rPr lang="en-US" sz="800" i="1" dirty="0">
                <a:latin typeface="Times New Roman" charset="0"/>
                <a:hlinkClick r:id="rId7"/>
              </a:rPr>
              <a:t>http://www.pewinternet.org/2015/04/01/u-s-smartphone-use-in-2015/pi_2015-04-01_smartphones_01/</a:t>
            </a:r>
            <a:r>
              <a:rPr lang="en-US" sz="800" i="1" dirty="0">
                <a:latin typeface="Times New Roman" charset="0"/>
              </a:rPr>
              <a:t> 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Simon, N. (2010). The participatory museum. Santa Cruz, CA: Museum 2.0.  </a:t>
            </a:r>
          </a:p>
          <a:p>
            <a:pPr marL="0" indent="0">
              <a:buNone/>
            </a:pPr>
            <a:r>
              <a:rPr lang="en-US" sz="800" i="1" dirty="0">
                <a:latin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800" i="1" dirty="0">
                <a:latin typeface="Times New Roman" charset="0"/>
              </a:rPr>
              <a:t>Vicente, E., Camarero, C., &amp; Garrido, M. J. (2012). Insights into Innovation in European Museums: The impact of cultural policy and museum characteristics. Public Management Review, 14</a:t>
            </a:r>
            <a:r>
              <a:rPr lang="en-US" sz="800" dirty="0">
                <a:latin typeface="Times New Roman" charset="0"/>
              </a:rPr>
              <a:t>(5), 649-679.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1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chemeClr val="accent5"/>
                </a:solidFill>
              </a:rPr>
              <a:t>Outline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93700" y="1337784"/>
            <a:ext cx="6462600" cy="3552300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Nature of the problem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Tool prototype and target audience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Goal overview and logistics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Methods and results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Recommendations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677480"/>
              </a:solidFill>
              <a:latin typeface="Raleway" charset="0"/>
              <a:ea typeface="Raleway" charset="0"/>
              <a:cs typeface="Raleway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677480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47850"/>
            <a:ext cx="9144000" cy="8588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Problem and Goal Overview</a:t>
            </a:r>
          </a:p>
        </p:txBody>
      </p:sp>
    </p:spTree>
    <p:extLst>
      <p:ext uri="{BB962C8B-B14F-4D97-AF65-F5344CB8AC3E}">
        <p14:creationId xmlns:p14="http://schemas.microsoft.com/office/powerpoint/2010/main" val="18955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206375"/>
            <a:ext cx="8361362" cy="72929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Tool Prototype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63" y="1555699"/>
            <a:ext cx="7191375" cy="2481314"/>
          </a:xfrm>
        </p:spPr>
        <p:txBody>
          <a:bodyPr/>
          <a:lstStyle/>
          <a:p>
            <a:pPr marL="342900" indent="-342900"/>
            <a:endParaRPr lang="en-US" sz="2400" dirty="0">
              <a:ea typeface="Raleway" charset="0"/>
              <a:cs typeface="Raleway" charset="0"/>
            </a:endParaRPr>
          </a:p>
          <a:p>
            <a:pPr marL="342900" indent="-342900"/>
            <a:endParaRPr lang="en-US" sz="2400" dirty="0">
              <a:ea typeface="Raleway" charset="0"/>
              <a:cs typeface="Raleway" charset="0"/>
            </a:endParaRPr>
          </a:p>
          <a:p>
            <a:pPr marL="342900" indent="-342900"/>
            <a:endParaRPr lang="en-US" sz="2400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5" y="1020725"/>
            <a:ext cx="2168414" cy="3854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19" y="1020725"/>
            <a:ext cx="2169041" cy="3856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88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206375"/>
            <a:ext cx="8361362" cy="72929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Target Audience</a:t>
            </a: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8" y="1104953"/>
            <a:ext cx="3708056" cy="1736050"/>
          </a:xfrm>
          <a:prstGeom prst="rect">
            <a:avLst/>
          </a:prstGeom>
        </p:spPr>
      </p:pic>
      <p:pic>
        <p:nvPicPr>
          <p:cNvPr id="7" name="Picture 6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41" y="1095375"/>
            <a:ext cx="3048810" cy="1742849"/>
          </a:xfrm>
          <a:prstGeom prst="rect">
            <a:avLst/>
          </a:prstGeom>
        </p:spPr>
      </p:pic>
      <p:pic>
        <p:nvPicPr>
          <p:cNvPr id="8" name="Picture 7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38" y="3012543"/>
            <a:ext cx="3720860" cy="1947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00" y="3013075"/>
            <a:ext cx="2743200" cy="19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Goal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700" y="1498600"/>
            <a:ext cx="7685513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rgbClr val="677480"/>
                </a:solidFill>
                <a:latin typeface="Raleway" charset="0"/>
                <a:ea typeface="Raleway" charset="0"/>
                <a:cs typeface="Raleway" charset="0"/>
              </a:rPr>
              <a:t>We evaluated the effectiveness of the British Museum's pilot digital learning tool designed to educate and engage international students of ages 13-18.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47850"/>
            <a:ext cx="9144000" cy="8588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Methodology and Results</a:t>
            </a:r>
          </a:p>
        </p:txBody>
      </p:sp>
    </p:spTree>
    <p:extLst>
      <p:ext uri="{BB962C8B-B14F-4D97-AF65-F5344CB8AC3E}">
        <p14:creationId xmlns:p14="http://schemas.microsoft.com/office/powerpoint/2010/main" val="6034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station</a:t>
            </a:r>
          </a:p>
          <a:p>
            <a:r>
              <a:rPr lang="en-US" dirty="0"/>
              <a:t>Group types</a:t>
            </a:r>
          </a:p>
          <a:p>
            <a:endParaRPr lang="en-US" dirty="0"/>
          </a:p>
        </p:txBody>
      </p:sp>
      <p:pic>
        <p:nvPicPr>
          <p:cNvPr id="4" name="Pictur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303" y="996181"/>
            <a:ext cx="2743200" cy="30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Methods: Overview</a:t>
            </a:r>
          </a:p>
        </p:txBody>
      </p:sp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3" y="1057846"/>
            <a:ext cx="6487567" cy="34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1150</Words>
  <Application>Microsoft Office PowerPoint</Application>
  <PresentationFormat>On-screen Show (16:9)</PresentationFormat>
  <Paragraphs>131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Antonio template</vt:lpstr>
      <vt:lpstr>Evaluating Digital Learning Resources for International Students at the British Museum</vt:lpstr>
      <vt:lpstr>Outline</vt:lpstr>
      <vt:lpstr>Problem and Goal Overview</vt:lpstr>
      <vt:lpstr>Tool Prototype</vt:lpstr>
      <vt:lpstr>Target Audience</vt:lpstr>
      <vt:lpstr>Goal</vt:lpstr>
      <vt:lpstr> Methodology and Results</vt:lpstr>
      <vt:lpstr>Logistics</vt:lpstr>
      <vt:lpstr>Methods: Overview</vt:lpstr>
      <vt:lpstr>Objective 1: Determine the effect of English proficiency on pilot test subjects' information retention</vt:lpstr>
      <vt:lpstr>Objective 2: Determine the educational value of the digital learning tool</vt:lpstr>
      <vt:lpstr>PowerPoint Presentation</vt:lpstr>
      <vt:lpstr>PowerPoint Presentation</vt:lpstr>
      <vt:lpstr>Recommendations</vt:lpstr>
      <vt:lpstr>Recommendations</vt:lpstr>
      <vt:lpstr>Recommendations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Resources for International Students at the British Museum</dc:title>
  <cp:lastModifiedBy>Preston Mueller</cp:lastModifiedBy>
  <cp:revision>147</cp:revision>
  <dcterms:modified xsi:type="dcterms:W3CDTF">2016-04-28T08:40:21Z</dcterms:modified>
</cp:coreProperties>
</file>