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2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7.xml" ContentType="application/vnd.openxmlformats-officedocument.drawingml.chart+xml"/>
  <Override PartName="/ppt/drawings/drawing3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6.xml" ContentType="application/vnd.openxmlformats-officedocument.presentationml.notesSl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4.xml" ContentType="application/vnd.ms-office.chartstyle+xml"/>
  <Override PartName="/ppt/charts/colors14.xml" ContentType="application/vnd.ms-office.chartcolorstyle+xml"/>
  <Override PartName="/ppt/charts/style15.xml" ContentType="application/vnd.ms-office.chartstyle+xml"/>
  <Override PartName="/ppt/charts/colors15.xml" ContentType="application/vnd.ms-office.chartcolorstyle+xml"/>
  <Override PartName="/ppt/charts/style16.xml" ContentType="application/vnd.ms-office.chartstyle+xml"/>
  <Override PartName="/ppt/charts/colors16.xml" ContentType="application/vnd.ms-office.chartcolorstyle+xml"/>
  <Override PartName="/ppt/charts/style17.xml" ContentType="application/vnd.ms-office.chartstyle+xml"/>
  <Override PartName="/ppt/charts/colors17.xml" ContentType="application/vnd.ms-office.chartcolorstyle+xml"/>
  <Override PartName="/ppt/charts/style18.xml" ContentType="application/vnd.ms-office.chartstyle+xml"/>
  <Override PartName="/ppt/charts/colors18.xml" ContentType="application/vnd.ms-office.chartcolorstyle+xml"/>
  <Override PartName="/ppt/charts/style19.xml" ContentType="application/vnd.ms-office.chartstyle+xml"/>
  <Override PartName="/ppt/charts/colors19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6" r:id="rId3"/>
    <p:sldId id="283" r:id="rId4"/>
    <p:sldId id="290" r:id="rId5"/>
    <p:sldId id="260" r:id="rId6"/>
    <p:sldId id="288" r:id="rId7"/>
    <p:sldId id="289" r:id="rId8"/>
    <p:sldId id="300" r:id="rId9"/>
    <p:sldId id="304" r:id="rId10"/>
    <p:sldId id="280" r:id="rId11"/>
    <p:sldId id="291" r:id="rId12"/>
    <p:sldId id="292" r:id="rId13"/>
    <p:sldId id="282" r:id="rId14"/>
    <p:sldId id="277" r:id="rId15"/>
    <p:sldId id="302" r:id="rId16"/>
    <p:sldId id="309" r:id="rId17"/>
    <p:sldId id="310" r:id="rId18"/>
    <p:sldId id="311" r:id="rId19"/>
    <p:sldId id="301" r:id="rId20"/>
    <p:sldId id="308" r:id="rId21"/>
    <p:sldId id="297" r:id="rId22"/>
    <p:sldId id="298" r:id="rId23"/>
    <p:sldId id="299" r:id="rId24"/>
    <p:sldId id="293" r:id="rId25"/>
    <p:sldId id="305" r:id="rId26"/>
    <p:sldId id="306" r:id="rId27"/>
    <p:sldId id="307" r:id="rId28"/>
    <p:sldId id="314" r:id="rId29"/>
    <p:sldId id="315" r:id="rId30"/>
    <p:sldId id="316" r:id="rId31"/>
    <p:sldId id="317" r:id="rId32"/>
    <p:sldId id="318" r:id="rId33"/>
    <p:sldId id="312" r:id="rId34"/>
    <p:sldId id="313" r:id="rId35"/>
    <p:sldId id="319" r:id="rId36"/>
    <p:sldId id="321" r:id="rId37"/>
    <p:sldId id="320" r:id="rId38"/>
  </p:sldIdLst>
  <p:sldSz cx="9144000" cy="6858000" type="screen4x3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20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D95"/>
    <a:srgbClr val="46A0DC"/>
    <a:srgbClr val="B7A079"/>
    <a:srgbClr val="2C6A8C"/>
    <a:srgbClr val="000000"/>
    <a:srgbClr val="FFFFFF"/>
    <a:srgbClr val="6D6D6D"/>
    <a:srgbClr val="AB192D"/>
    <a:srgbClr val="C4122F"/>
    <a:srgbClr val="B2B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2" autoAdjust="0"/>
    <p:restoredTop sz="91045" autoAdjust="0"/>
  </p:normalViewPr>
  <p:slideViewPr>
    <p:cSldViewPr showGuides="1">
      <p:cViewPr varScale="1">
        <p:scale>
          <a:sx n="63" d="100"/>
          <a:sy n="63" d="100"/>
        </p:scale>
        <p:origin x="-656" y="-104"/>
      </p:cViewPr>
      <p:guideLst>
        <p:guide orient="horz" pos="720"/>
        <p:guide orient="horz" pos="960"/>
        <p:guide orient="horz" pos="3888"/>
        <p:guide pos="288"/>
        <p:guide pos="5472"/>
      </p:guideLst>
    </p:cSldViewPr>
  </p:slideViewPr>
  <p:outlineViewPr>
    <p:cViewPr>
      <p:scale>
        <a:sx n="33" d="100"/>
        <a:sy n="33" d="100"/>
      </p:scale>
      <p:origin x="0" y="141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tags" Target="tags/tag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Trey\Dropbox\IQP%20Lewisham%20'16\Data\Survey%20Results%20Data%20with%20Graphing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microsoft.com/office/2011/relationships/chartStyle" Target="style9.xml"/><Relationship Id="rId3" Type="http://schemas.microsoft.com/office/2011/relationships/chartColorStyle" Target="colors9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Survey%20Results%20Data%20with%20Graphing.xlsx" TargetMode="External"/><Relationship Id="rId2" Type="http://schemas.microsoft.com/office/2011/relationships/chartStyle" Target="style10.xml"/><Relationship Id="rId3" Type="http://schemas.microsoft.com/office/2011/relationships/chartColorStyle" Target="colors10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Survey%20Results%20Data%20with%20Graphing.xlsx" TargetMode="External"/><Relationship Id="rId2" Type="http://schemas.microsoft.com/office/2011/relationships/chartStyle" Target="style11.xml"/><Relationship Id="rId3" Type="http://schemas.microsoft.com/office/2011/relationships/chartColorStyle" Target="colors11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Survey%20Results%20Data%20with%20Graphing.xlsx" TargetMode="External"/><Relationship Id="rId2" Type="http://schemas.microsoft.com/office/2011/relationships/chartStyle" Target="style12.xml"/><Relationship Id="rId3" Type="http://schemas.microsoft.com/office/2011/relationships/chartColorStyle" Target="colors12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lexissturgis:Dropbox:IQP%20Lewisham%20'16:Data:Survey%20Results%20with%20Pivot%20Tables.xlsx" TargetMode="External"/><Relationship Id="rId2" Type="http://schemas.microsoft.com/office/2011/relationships/chartStyle" Target="style13.xml"/><Relationship Id="rId3" Type="http://schemas.microsoft.com/office/2011/relationships/chartColorStyle" Target="colors13.xm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Trey\Dropbox\IQP%20Lewisham%20'16\Data\Survey%20Results%20with%20Pivot%20Tables.xlsx" TargetMode="External"/><Relationship Id="rId2" Type="http://schemas.microsoft.com/office/2011/relationships/chartStyle" Target="style14.xml"/><Relationship Id="rId3" Type="http://schemas.microsoft.com/office/2011/relationships/chartColorStyle" Target="colors14.xm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Survey%20Results%20with%20Pivot%20Tables.xlsx" TargetMode="External"/><Relationship Id="rId2" Type="http://schemas.microsoft.com/office/2011/relationships/chartStyle" Target="style15.xml"/><Relationship Id="rId3" Type="http://schemas.microsoft.com/office/2011/relationships/chartColorStyle" Target="colors15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microsoft.com/office/2011/relationships/chartStyle" Target="style16.xml"/><Relationship Id="rId3" Type="http://schemas.microsoft.com/office/2011/relationships/chartColorStyle" Target="colors16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microsoft.com/office/2011/relationships/chartStyle" Target="style17.xml"/><Relationship Id="rId3" Type="http://schemas.microsoft.com/office/2011/relationships/chartColorStyle" Target="colors17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microsoft.com/office/2011/relationships/chartStyle" Target="style18.xml"/><Relationship Id="rId3" Type="http://schemas.microsoft.com/office/2011/relationships/chartColorStyle" Target="colors18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Trey\Dropbox\IQP%20Lewisham%20'16\Data\Survey%20Results%20Data%20with%20Graphing.xlsx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microsoft.com/office/2011/relationships/chartStyle" Target="style19.xml"/><Relationship Id="rId3" Type="http://schemas.microsoft.com/office/2011/relationships/chartColorStyle" Target="colors19.xm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oleObject" Target="file:///\\localhost\Users\Trey\Dropbox\IQP%20Lewisham%20'16\Data\Survey%20Results%20Data%20with%20Graphing.xlsx" TargetMode="External"/><Relationship Id="rId2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Trey\Dropbox\IQP%20Lewisham%20'16\Data\Survey%20Results%20Data%20with%20Graphing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Trey\Dropbox\IQP%20Lewisham%20'16\Data\Survey%20Results%20Data%20with%20Graphing.xlsx" TargetMode="External"/><Relationship Id="rId2" Type="http://schemas.microsoft.com/office/2011/relationships/chartStyle" Target="style4.xml"/><Relationship Id="rId3" Type="http://schemas.microsoft.com/office/2011/relationships/chartColorStyle" Target="colors4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4" Type="http://schemas.microsoft.com/office/2011/relationships/chartColorStyle" Target="colors5.xml"/><Relationship Id="rId1" Type="http://schemas.openxmlformats.org/officeDocument/2006/relationships/oleObject" Target="file:///C:\Users\Alexandra\Dropbox\IQP%20Lewisham%20'16\Data\Survey%20Results%20Data%20with%20Graphing.xlsx" TargetMode="External"/><Relationship Id="rId2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4" Type="http://schemas.microsoft.com/office/2011/relationships/chartColorStyle" Target="colors6.xml"/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microsoft.com/office/2011/relationships/chartStyle" Target="style7.xml"/><Relationship Id="rId3" Type="http://schemas.microsoft.com/office/2011/relationships/chartColorStyle" Target="colors7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lexandra\Dropbox\IQP%20Lewisham%20'16\Data\Observational%20Data\Master%20Data%20Sheet.xlsx" TargetMode="External"/><Relationship Id="rId2" Type="http://schemas.microsoft.com/office/2011/relationships/chartStyle" Target="style8.xml"/><Relationship Id="rId3" Type="http://schemas.microsoft.com/office/2011/relationships/chartColorStyle" Target="colors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690398075241"/>
          <c:y val="0.06"/>
          <c:w val="0.88290791776028"/>
          <c:h val="0.768566929133858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Results!$B$33:$B$38</c:f>
              <c:strCache>
                <c:ptCount val="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Don't Know / Not Sure</c:v>
                </c:pt>
              </c:strCache>
            </c:strRef>
          </c:cat>
          <c:val>
            <c:numRef>
              <c:f>Results!$C$33:$C$38</c:f>
              <c:numCache>
                <c:formatCode>General</c:formatCode>
                <c:ptCount val="6"/>
                <c:pt idx="0">
                  <c:v>12.0</c:v>
                </c:pt>
                <c:pt idx="1">
                  <c:v>70.0</c:v>
                </c:pt>
                <c:pt idx="2">
                  <c:v>109.0</c:v>
                </c:pt>
                <c:pt idx="3">
                  <c:v>38.0</c:v>
                </c:pt>
                <c:pt idx="4">
                  <c:v>13.0</c:v>
                </c:pt>
                <c:pt idx="5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738-48CB-82B4-BBC71C2F3B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117458696"/>
        <c:axId val="2117452088"/>
      </c:barChart>
      <c:catAx>
        <c:axId val="21174586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1 being very poor and 5 being very good </a:t>
                </a:r>
              </a:p>
            </c:rich>
          </c:tx>
          <c:layout>
            <c:manualLayout>
              <c:xMode val="edge"/>
              <c:yMode val="edge"/>
              <c:x val="0.281889273186646"/>
              <c:y val="0.9406106076363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452088"/>
        <c:crosses val="autoZero"/>
        <c:auto val="1"/>
        <c:lblAlgn val="ctr"/>
        <c:lblOffset val="100"/>
        <c:noMultiLvlLbl val="0"/>
      </c:catAx>
      <c:valAx>
        <c:axId val="211745208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Number of Respondents</a:t>
                </a:r>
              </a:p>
            </c:rich>
          </c:tx>
          <c:layout>
            <c:manualLayout>
              <c:xMode val="edge"/>
              <c:yMode val="edge"/>
              <c:x val="0.0198351607918169"/>
              <c:y val="0.17079062051205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7458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 algn="ctr">
        <a:defRPr/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 dirty="0" smtClean="0"/>
              <a:t>NUMBER </a:t>
            </a:r>
            <a:r>
              <a:rPr lang="en-US" cap="none" baseline="0" dirty="0"/>
              <a:t>OF PARK VISITORS PER HOUR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Sheet1!$Q$46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Sheet1!$P$47:$P$54</c:f>
              <c:strCache>
                <c:ptCount val="8"/>
                <c:pt idx="0">
                  <c:v>8-9AM</c:v>
                </c:pt>
                <c:pt idx="1">
                  <c:v>9-10AM</c:v>
                </c:pt>
                <c:pt idx="2">
                  <c:v>10-11AM</c:v>
                </c:pt>
                <c:pt idx="3">
                  <c:v>11-12PM</c:v>
                </c:pt>
                <c:pt idx="4">
                  <c:v>12-1PM</c:v>
                </c:pt>
                <c:pt idx="5">
                  <c:v>1-2PM</c:v>
                </c:pt>
                <c:pt idx="6">
                  <c:v>2-3PM</c:v>
                </c:pt>
                <c:pt idx="7">
                  <c:v>3-4PM</c:v>
                </c:pt>
              </c:strCache>
            </c:strRef>
          </c:cat>
          <c:val>
            <c:numRef>
              <c:f>Sheet1!$Q$47:$Q$54</c:f>
              <c:numCache>
                <c:formatCode>General</c:formatCode>
                <c:ptCount val="8"/>
                <c:pt idx="0">
                  <c:v>68.0</c:v>
                </c:pt>
                <c:pt idx="1">
                  <c:v>69.0</c:v>
                </c:pt>
                <c:pt idx="2">
                  <c:v>103.0</c:v>
                </c:pt>
                <c:pt idx="3">
                  <c:v>67.0</c:v>
                </c:pt>
                <c:pt idx="4">
                  <c:v>150.0</c:v>
                </c:pt>
                <c:pt idx="5">
                  <c:v>104.0</c:v>
                </c:pt>
                <c:pt idx="6">
                  <c:v>195.0</c:v>
                </c:pt>
                <c:pt idx="7">
                  <c:v>71.0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CC-4984-9B4F-C63FC207B1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41933016"/>
        <c:axId val="2142011560"/>
      </c:barChart>
      <c:catAx>
        <c:axId val="2141933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2011560"/>
        <c:crosses val="autoZero"/>
        <c:auto val="1"/>
        <c:lblAlgn val="ctr"/>
        <c:lblOffset val="100"/>
        <c:noMultiLvlLbl val="0"/>
      </c:catAx>
      <c:valAx>
        <c:axId val="2142011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933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cap="none" baseline="0" dirty="0">
                <a:solidFill>
                  <a:schemeClr val="bg1"/>
                </a:solidFill>
              </a:rPr>
              <a:t>Improvements to the paths and access routes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64120734908137"/>
          <c:y val="0.186695812732711"/>
          <c:w val="0.928310148731408"/>
          <c:h val="0.58777345419031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Results!$B$47:$B$54</c:f>
              <c:strCache>
                <c:ptCount val="8"/>
                <c:pt idx="0">
                  <c:v>More welcoming entrances</c:v>
                </c:pt>
                <c:pt idx="1">
                  <c:v>Improving the setting of the Mansion by relocating the car park</c:v>
                </c:pt>
                <c:pt idx="2">
                  <c:v>Creation of circular routes around the park</c:v>
                </c:pt>
                <c:pt idx="3">
                  <c:v>Creation of easy access trail(s) or routes (for people with limited mobility)</c:v>
                </c:pt>
                <c:pt idx="4">
                  <c:v>Improved access for walkers</c:v>
                </c:pt>
                <c:pt idx="5">
                  <c:v>Improved access for cyclists</c:v>
                </c:pt>
                <c:pt idx="6">
                  <c:v>Shared access routes</c:v>
                </c:pt>
                <c:pt idx="7">
                  <c:v>Creation of way marked trails with interpretation</c:v>
                </c:pt>
              </c:strCache>
            </c:strRef>
          </c:cat>
          <c:val>
            <c:numRef>
              <c:f>Results!$C$47:$C$54</c:f>
              <c:numCache>
                <c:formatCode>General</c:formatCode>
                <c:ptCount val="8"/>
                <c:pt idx="0">
                  <c:v>152.0</c:v>
                </c:pt>
                <c:pt idx="1">
                  <c:v>127.0</c:v>
                </c:pt>
                <c:pt idx="2">
                  <c:v>155.0</c:v>
                </c:pt>
                <c:pt idx="3">
                  <c:v>169.0</c:v>
                </c:pt>
                <c:pt idx="4">
                  <c:v>175.0</c:v>
                </c:pt>
                <c:pt idx="5">
                  <c:v>109.0</c:v>
                </c:pt>
                <c:pt idx="6">
                  <c:v>82.0</c:v>
                </c:pt>
                <c:pt idx="7">
                  <c:v>127.0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6D5-40FA-BBFB-B0E6F90C1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141749784"/>
        <c:axId val="2139175320"/>
      </c:barChart>
      <c:catAx>
        <c:axId val="2141749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175320"/>
        <c:crosses val="autoZero"/>
        <c:auto val="1"/>
        <c:lblAlgn val="ctr"/>
        <c:lblOffset val="100"/>
        <c:noMultiLvlLbl val="0"/>
      </c:catAx>
      <c:valAx>
        <c:axId val="213917532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1749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Results!$A$119:$B$142</c:f>
              <c:strCache>
                <c:ptCount val="23"/>
                <c:pt idx="0">
                  <c:v>None</c:v>
                </c:pt>
                <c:pt idx="1">
                  <c:v>1 per year</c:v>
                </c:pt>
                <c:pt idx="2">
                  <c:v>2 per year</c:v>
                </c:pt>
                <c:pt idx="3">
                  <c:v>4 per year</c:v>
                </c:pt>
                <c:pt idx="4">
                  <c:v>6 per year</c:v>
                </c:pt>
                <c:pt idx="5">
                  <c:v>12 per year</c:v>
                </c:pt>
                <c:pt idx="6">
                  <c:v>&gt;12 per year</c:v>
                </c:pt>
                <c:pt idx="8">
                  <c:v>None</c:v>
                </c:pt>
                <c:pt idx="9">
                  <c:v>1 per year</c:v>
                </c:pt>
                <c:pt idx="10">
                  <c:v>2 per year</c:v>
                </c:pt>
                <c:pt idx="11">
                  <c:v>4 per year</c:v>
                </c:pt>
                <c:pt idx="12">
                  <c:v>6 per year</c:v>
                </c:pt>
                <c:pt idx="13">
                  <c:v>12 per year</c:v>
                </c:pt>
                <c:pt idx="14">
                  <c:v>&gt;12 per year</c:v>
                </c:pt>
                <c:pt idx="16">
                  <c:v>None</c:v>
                </c:pt>
                <c:pt idx="17">
                  <c:v>1 per year</c:v>
                </c:pt>
                <c:pt idx="18">
                  <c:v>2 per year</c:v>
                </c:pt>
                <c:pt idx="19">
                  <c:v>4 per year</c:v>
                </c:pt>
                <c:pt idx="20">
                  <c:v>6 per year</c:v>
                </c:pt>
                <c:pt idx="21">
                  <c:v>12 per year</c:v>
                </c:pt>
                <c:pt idx="22">
                  <c:v>&gt;12 per year</c:v>
                </c:pt>
              </c:strCache>
            </c:strRef>
          </c:cat>
          <c:val>
            <c:numRef>
              <c:f>Results!$C$119:$C$142</c:f>
              <c:numCache>
                <c:formatCode>General</c:formatCode>
                <c:ptCount val="24"/>
                <c:pt idx="0">
                  <c:v>16.0</c:v>
                </c:pt>
                <c:pt idx="1">
                  <c:v>10.0</c:v>
                </c:pt>
                <c:pt idx="2">
                  <c:v>19.0</c:v>
                </c:pt>
                <c:pt idx="3">
                  <c:v>41.0</c:v>
                </c:pt>
                <c:pt idx="4">
                  <c:v>30.0</c:v>
                </c:pt>
                <c:pt idx="5">
                  <c:v>51.0</c:v>
                </c:pt>
                <c:pt idx="6">
                  <c:v>2.0</c:v>
                </c:pt>
                <c:pt idx="8">
                  <c:v>32.0</c:v>
                </c:pt>
                <c:pt idx="9">
                  <c:v>23.0</c:v>
                </c:pt>
                <c:pt idx="10">
                  <c:v>53.0</c:v>
                </c:pt>
                <c:pt idx="11">
                  <c:v>54.0</c:v>
                </c:pt>
                <c:pt idx="12">
                  <c:v>30.0</c:v>
                </c:pt>
                <c:pt idx="13">
                  <c:v>9.0</c:v>
                </c:pt>
                <c:pt idx="14">
                  <c:v>2.0</c:v>
                </c:pt>
                <c:pt idx="16">
                  <c:v>75.0</c:v>
                </c:pt>
                <c:pt idx="17">
                  <c:v>49.0</c:v>
                </c:pt>
                <c:pt idx="18">
                  <c:v>50.0</c:v>
                </c:pt>
                <c:pt idx="19">
                  <c:v>12.0</c:v>
                </c:pt>
                <c:pt idx="20">
                  <c:v>6.0</c:v>
                </c:pt>
                <c:pt idx="21">
                  <c:v>3.0</c:v>
                </c:pt>
                <c:pt idx="22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EC-4C48-9F89-A1AB35489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39646888"/>
        <c:axId val="2139653400"/>
      </c:barChart>
      <c:catAx>
        <c:axId val="21396468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cap="none" baseline="0" dirty="0"/>
                  <a:t>Small Scale Events	   	 Medium Scale Events		    Large Scale</a:t>
                </a:r>
              </a:p>
            </c:rich>
          </c:tx>
          <c:layout>
            <c:manualLayout>
              <c:xMode val="edge"/>
              <c:yMode val="edge"/>
              <c:x val="0.115911487626547"/>
              <c:y val="0.9390196078431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653400"/>
        <c:crosses val="autoZero"/>
        <c:auto val="1"/>
        <c:lblAlgn val="ctr"/>
        <c:lblOffset val="100"/>
        <c:noMultiLvlLbl val="1"/>
      </c:catAx>
      <c:valAx>
        <c:axId val="2139653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646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6B-4FBA-AA84-ABA4566231A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6B-4FBA-AA84-ABA4566231A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F6B-4FBA-AA84-ABA4566231A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Results!$B$56:$B$58</c:f>
              <c:strCache>
                <c:ptCount val="3"/>
                <c:pt idx="0">
                  <c:v>Larger play zone near Old Bromley Road (Orange Zone) &amp; a smaller play zone at near the Homesteads (Pink Zone)</c:v>
                </c:pt>
                <c:pt idx="1">
                  <c:v>Smaller play zone near Old Bromley Road (Orange Zone) &amp; a larger play zone at near the Homesteads (Pink Zone)</c:v>
                </c:pt>
                <c:pt idx="2">
                  <c:v>Both locations should have the same level of provision</c:v>
                </c:pt>
              </c:strCache>
            </c:strRef>
          </c:cat>
          <c:val>
            <c:numRef>
              <c:f>Results!$C$56:$C$58</c:f>
              <c:numCache>
                <c:formatCode>General</c:formatCode>
                <c:ptCount val="3"/>
                <c:pt idx="0">
                  <c:v>64.0</c:v>
                </c:pt>
                <c:pt idx="1">
                  <c:v>29.0</c:v>
                </c:pt>
                <c:pt idx="2">
                  <c:v>121.0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F6B-4FBA-AA84-ABA4566231A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 dirty="0">
                <a:solidFill>
                  <a:schemeClr val="bg1"/>
                </a:solidFill>
              </a:rPr>
              <a:t>Functions the Public Supports at the Mansion House Based on Gender</a:t>
            </a:r>
          </a:p>
        </c:rich>
      </c:tx>
      <c:layout>
        <c:manualLayout>
          <c:xMode val="edge"/>
          <c:yMode val="edge"/>
          <c:x val="0.177169635257864"/>
          <c:y val="0.011494252873563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574802993425723"/>
          <c:y val="0.183502428575738"/>
          <c:w val="0.926952621030423"/>
          <c:h val="0.32510166832594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multiLvlStrRef>
              <c:f>'Q9 vs Gender'!$M$2:$N$23</c:f>
              <c:multiLvlStrCache>
                <c:ptCount val="22"/>
                <c:lvl>
                  <c:pt idx="0">
                    <c:v>Café / Tea Rooms</c:v>
                  </c:pt>
                  <c:pt idx="1">
                    <c:v>Restaurant</c:v>
                  </c:pt>
                  <c:pt idx="2">
                    <c:v>Conference facility</c:v>
                  </c:pt>
                  <c:pt idx="3">
                    <c:v>Wedding / Function venue</c:v>
                  </c:pt>
                  <c:pt idx="4">
                    <c:v>Spaces for community hire</c:v>
                  </c:pt>
                  <c:pt idx="5">
                    <c:v>Gallery / Museum / Exhibition Space</c:v>
                  </c:pt>
                  <c:pt idx="6">
                    <c:v>Dance / theatre / music studios / rehearsal space</c:v>
                  </c:pt>
                  <c:pt idx="7">
                    <c:v>Training &amp; educational use</c:v>
                  </c:pt>
                  <c:pt idx="8">
                    <c:v>Hotel</c:v>
                  </c:pt>
                  <c:pt idx="9">
                    <c:v>Offices</c:v>
                  </c:pt>
                  <c:pt idx="10">
                    <c:v>Other</c:v>
                  </c:pt>
                  <c:pt idx="11">
                    <c:v>Café / Tea Rooms</c:v>
                  </c:pt>
                  <c:pt idx="12">
                    <c:v>Restaurant</c:v>
                  </c:pt>
                  <c:pt idx="13">
                    <c:v>Conference facility</c:v>
                  </c:pt>
                  <c:pt idx="14">
                    <c:v>Wedding / Function venue</c:v>
                  </c:pt>
                  <c:pt idx="15">
                    <c:v>Spaces for community hire</c:v>
                  </c:pt>
                  <c:pt idx="16">
                    <c:v>Gallery / Museum / Exhibition Space</c:v>
                  </c:pt>
                  <c:pt idx="17">
                    <c:v>Dance / theatre / music studios / rehearsal space</c:v>
                  </c:pt>
                  <c:pt idx="18">
                    <c:v>Training &amp; educational use</c:v>
                  </c:pt>
                  <c:pt idx="19">
                    <c:v>Hotel</c:v>
                  </c:pt>
                  <c:pt idx="20">
                    <c:v>Offices</c:v>
                  </c:pt>
                  <c:pt idx="21">
                    <c:v>Other</c:v>
                  </c:pt>
                </c:lvl>
                <c:lvl>
                  <c:pt idx="0">
                    <c:v>Male</c:v>
                  </c:pt>
                  <c:pt idx="11">
                    <c:v>Female</c:v>
                  </c:pt>
                </c:lvl>
              </c:multiLvlStrCache>
            </c:multiLvlStrRef>
          </c:cat>
          <c:val>
            <c:numRef>
              <c:f>'Q9 vs Gender'!$O$2:$O$23</c:f>
              <c:numCache>
                <c:formatCode>General</c:formatCode>
                <c:ptCount val="22"/>
                <c:pt idx="0">
                  <c:v>73.0</c:v>
                </c:pt>
                <c:pt idx="1">
                  <c:v>68.0</c:v>
                </c:pt>
                <c:pt idx="2">
                  <c:v>28.0</c:v>
                </c:pt>
                <c:pt idx="3">
                  <c:v>60.0</c:v>
                </c:pt>
                <c:pt idx="4">
                  <c:v>55.0</c:v>
                </c:pt>
                <c:pt idx="5">
                  <c:v>74.0</c:v>
                </c:pt>
                <c:pt idx="6">
                  <c:v>47.0</c:v>
                </c:pt>
                <c:pt idx="7">
                  <c:v>46.0</c:v>
                </c:pt>
                <c:pt idx="8">
                  <c:v>7.0</c:v>
                </c:pt>
                <c:pt idx="9">
                  <c:v>2.0</c:v>
                </c:pt>
                <c:pt idx="10">
                  <c:v>3.0</c:v>
                </c:pt>
                <c:pt idx="11">
                  <c:v>91.0</c:v>
                </c:pt>
                <c:pt idx="12">
                  <c:v>72.0</c:v>
                </c:pt>
                <c:pt idx="13">
                  <c:v>31.0</c:v>
                </c:pt>
                <c:pt idx="14">
                  <c:v>65.0</c:v>
                </c:pt>
                <c:pt idx="15">
                  <c:v>58.0</c:v>
                </c:pt>
                <c:pt idx="16">
                  <c:v>77.0</c:v>
                </c:pt>
                <c:pt idx="17">
                  <c:v>51.0</c:v>
                </c:pt>
                <c:pt idx="18">
                  <c:v>55.0</c:v>
                </c:pt>
                <c:pt idx="19">
                  <c:v>9.0</c:v>
                </c:pt>
                <c:pt idx="20">
                  <c:v>4.0</c:v>
                </c:pt>
                <c:pt idx="21">
                  <c:v>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30-4D83-B77D-3564EE63F5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140065784"/>
        <c:axId val="2140069400"/>
      </c:barChart>
      <c:catAx>
        <c:axId val="2140065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069400"/>
        <c:crosses val="autoZero"/>
        <c:auto val="1"/>
        <c:lblAlgn val="ctr"/>
        <c:lblOffset val="100"/>
        <c:noMultiLvlLbl val="0"/>
      </c:catAx>
      <c:valAx>
        <c:axId val="21400694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0065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i="0" baseline="0" dirty="0">
                <a:solidFill>
                  <a:schemeClr val="bg1"/>
                </a:solidFill>
                <a:effectLst/>
              </a:rPr>
              <a:t>Functions the Public Supports at the Mansion House Based on Age</a:t>
            </a:r>
            <a:endParaRPr lang="en-US" sz="2000" b="1" dirty="0">
              <a:solidFill>
                <a:schemeClr val="bg1"/>
              </a:solidFill>
              <a:effectLst/>
            </a:endParaRPr>
          </a:p>
        </c:rich>
      </c:tx>
      <c:layout>
        <c:manualLayout>
          <c:xMode val="edge"/>
          <c:yMode val="edge"/>
          <c:x val="0.114063329177834"/>
          <c:y val="0.059646218085359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459889519366778"/>
          <c:y val="0.190370846055772"/>
          <c:w val="0.938274446112727"/>
          <c:h val="0.60881270523934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'[Survey Results with Pivot Tables.xlsx]Q9 vs Age'!$O$2</c:f>
              <c:strCache>
                <c:ptCount val="1"/>
                <c:pt idx="0">
                  <c:v>Under 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Age'!$O$3:$O$13</c:f>
              <c:numCache>
                <c:formatCode>General</c:formatCode>
                <c:ptCount val="11"/>
                <c:pt idx="0">
                  <c:v>2.0</c:v>
                </c:pt>
                <c:pt idx="1">
                  <c:v>0.0</c:v>
                </c:pt>
                <c:pt idx="2">
                  <c:v>1.0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3.0</c:v>
                </c:pt>
                <c:pt idx="7">
                  <c:v>3.0</c:v>
                </c:pt>
                <c:pt idx="8">
                  <c:v>1.0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F2F-4BEF-9553-6ECC0A56163B}"/>
            </c:ext>
          </c:extLst>
        </c:ser>
        <c:ser>
          <c:idx val="1"/>
          <c:order val="1"/>
          <c:tx>
            <c:strRef>
              <c:f>'[Survey Results with Pivot Tables.xlsx]Q9 vs Age'!$P$2</c:f>
              <c:strCache>
                <c:ptCount val="1"/>
                <c:pt idx="0">
                  <c:v>16-19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Age'!$P$3:$P$13</c:f>
              <c:numCache>
                <c:formatCode>General</c:formatCode>
                <c:ptCount val="11"/>
                <c:pt idx="0">
                  <c:v>1.0</c:v>
                </c:pt>
                <c:pt idx="1">
                  <c:v>1.0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F2F-4BEF-9553-6ECC0A56163B}"/>
            </c:ext>
          </c:extLst>
        </c:ser>
        <c:ser>
          <c:idx val="2"/>
          <c:order val="2"/>
          <c:tx>
            <c:strRef>
              <c:f>'[Survey Results with Pivot Tables.xlsx]Q9 vs Age'!$Q$2</c:f>
              <c:strCache>
                <c:ptCount val="1"/>
                <c:pt idx="0">
                  <c:v>20-29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Age'!$Q$3:$Q$13</c:f>
              <c:numCache>
                <c:formatCode>General</c:formatCode>
                <c:ptCount val="11"/>
                <c:pt idx="0">
                  <c:v>14.0</c:v>
                </c:pt>
                <c:pt idx="1">
                  <c:v>14.0</c:v>
                </c:pt>
                <c:pt idx="2">
                  <c:v>2.0</c:v>
                </c:pt>
                <c:pt idx="3">
                  <c:v>12.0</c:v>
                </c:pt>
                <c:pt idx="4">
                  <c:v>9.0</c:v>
                </c:pt>
                <c:pt idx="5">
                  <c:v>13.0</c:v>
                </c:pt>
                <c:pt idx="6">
                  <c:v>9.0</c:v>
                </c:pt>
                <c:pt idx="7">
                  <c:v>6.0</c:v>
                </c:pt>
                <c:pt idx="8">
                  <c:v>1.0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F2F-4BEF-9553-6ECC0A56163B}"/>
            </c:ext>
          </c:extLst>
        </c:ser>
        <c:ser>
          <c:idx val="3"/>
          <c:order val="3"/>
          <c:tx>
            <c:strRef>
              <c:f>'[Survey Results with Pivot Tables.xlsx]Q9 vs Age'!$R$2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Age'!$R$3:$R$13</c:f>
              <c:numCache>
                <c:formatCode>General</c:formatCode>
                <c:ptCount val="11"/>
                <c:pt idx="0">
                  <c:v>36.0</c:v>
                </c:pt>
                <c:pt idx="1">
                  <c:v>31.0</c:v>
                </c:pt>
                <c:pt idx="2">
                  <c:v>11.0</c:v>
                </c:pt>
                <c:pt idx="3">
                  <c:v>24.0</c:v>
                </c:pt>
                <c:pt idx="4">
                  <c:v>24.0</c:v>
                </c:pt>
                <c:pt idx="5">
                  <c:v>29.0</c:v>
                </c:pt>
                <c:pt idx="6">
                  <c:v>21.0</c:v>
                </c:pt>
                <c:pt idx="7">
                  <c:v>20.0</c:v>
                </c:pt>
                <c:pt idx="8">
                  <c:v>3.0</c:v>
                </c:pt>
                <c:pt idx="9">
                  <c:v>1.0</c:v>
                </c:pt>
                <c:pt idx="10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F2F-4BEF-9553-6ECC0A56163B}"/>
            </c:ext>
          </c:extLst>
        </c:ser>
        <c:ser>
          <c:idx val="4"/>
          <c:order val="4"/>
          <c:tx>
            <c:strRef>
              <c:f>'[Survey Results with Pivot Tables.xlsx]Q9 vs Age'!$S$2</c:f>
              <c:strCache>
                <c:ptCount val="1"/>
                <c:pt idx="0">
                  <c:v>40-49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Age'!$S$3:$S$13</c:f>
              <c:numCache>
                <c:formatCode>General</c:formatCode>
                <c:ptCount val="11"/>
                <c:pt idx="0">
                  <c:v>36.0</c:v>
                </c:pt>
                <c:pt idx="1">
                  <c:v>29.0</c:v>
                </c:pt>
                <c:pt idx="2">
                  <c:v>11.0</c:v>
                </c:pt>
                <c:pt idx="3">
                  <c:v>28.0</c:v>
                </c:pt>
                <c:pt idx="4">
                  <c:v>24.0</c:v>
                </c:pt>
                <c:pt idx="5">
                  <c:v>28.0</c:v>
                </c:pt>
                <c:pt idx="6">
                  <c:v>19.0</c:v>
                </c:pt>
                <c:pt idx="7">
                  <c:v>22.0</c:v>
                </c:pt>
                <c:pt idx="8">
                  <c:v>5.0</c:v>
                </c:pt>
                <c:pt idx="9">
                  <c:v>1.0</c:v>
                </c:pt>
                <c:pt idx="10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F2F-4BEF-9553-6ECC0A56163B}"/>
            </c:ext>
          </c:extLst>
        </c:ser>
        <c:ser>
          <c:idx val="5"/>
          <c:order val="5"/>
          <c:tx>
            <c:strRef>
              <c:f>'[Survey Results with Pivot Tables.xlsx]Q9 vs Age'!$T$2</c:f>
              <c:strCache>
                <c:ptCount val="1"/>
                <c:pt idx="0">
                  <c:v>50-59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Age'!$T$3:$T$13</c:f>
              <c:numCache>
                <c:formatCode>General</c:formatCode>
                <c:ptCount val="11"/>
                <c:pt idx="0">
                  <c:v>25.0</c:v>
                </c:pt>
                <c:pt idx="1">
                  <c:v>20.0</c:v>
                </c:pt>
                <c:pt idx="2">
                  <c:v>10.0</c:v>
                </c:pt>
                <c:pt idx="3">
                  <c:v>18.0</c:v>
                </c:pt>
                <c:pt idx="4">
                  <c:v>18.0</c:v>
                </c:pt>
                <c:pt idx="5">
                  <c:v>22.0</c:v>
                </c:pt>
                <c:pt idx="6">
                  <c:v>12.0</c:v>
                </c:pt>
                <c:pt idx="7">
                  <c:v>17.0</c:v>
                </c:pt>
                <c:pt idx="8">
                  <c:v>3.0</c:v>
                </c:pt>
                <c:pt idx="9">
                  <c:v>1.0</c:v>
                </c:pt>
                <c:pt idx="10">
                  <c:v>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F2F-4BEF-9553-6ECC0A56163B}"/>
            </c:ext>
          </c:extLst>
        </c:ser>
        <c:ser>
          <c:idx val="6"/>
          <c:order val="6"/>
          <c:tx>
            <c:strRef>
              <c:f>'[Survey Results with Pivot Tables.xlsx]Q9 vs Age'!$U$2</c:f>
              <c:strCache>
                <c:ptCount val="1"/>
                <c:pt idx="0">
                  <c:v>60-74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Age'!$U$3:$U$13</c:f>
              <c:numCache>
                <c:formatCode>General</c:formatCode>
                <c:ptCount val="11"/>
                <c:pt idx="0">
                  <c:v>43.0</c:v>
                </c:pt>
                <c:pt idx="1">
                  <c:v>40.0</c:v>
                </c:pt>
                <c:pt idx="2">
                  <c:v>19.0</c:v>
                </c:pt>
                <c:pt idx="3">
                  <c:v>34.0</c:v>
                </c:pt>
                <c:pt idx="4">
                  <c:v>30.0</c:v>
                </c:pt>
                <c:pt idx="5">
                  <c:v>50.0</c:v>
                </c:pt>
                <c:pt idx="6">
                  <c:v>29.0</c:v>
                </c:pt>
                <c:pt idx="7">
                  <c:v>26.0</c:v>
                </c:pt>
                <c:pt idx="8">
                  <c:v>3.0</c:v>
                </c:pt>
                <c:pt idx="9">
                  <c:v>2.0</c:v>
                </c:pt>
                <c:pt idx="10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F2F-4BEF-9553-6ECC0A56163B}"/>
            </c:ext>
          </c:extLst>
        </c:ser>
        <c:ser>
          <c:idx val="7"/>
          <c:order val="7"/>
          <c:tx>
            <c:strRef>
              <c:f>'[Survey Results with Pivot Tables.xlsx]Q9 vs Age'!$V$2</c:f>
              <c:strCache>
                <c:ptCount val="1"/>
                <c:pt idx="0">
                  <c:v>75 or over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'[Survey Results with Pivot Tables.xlsx]Q9 vs Age'!$N$3:$N$13</c:f>
              <c:strCache>
                <c:ptCount val="11"/>
                <c:pt idx="0">
                  <c:v>Café / Tea Rooms</c:v>
                </c:pt>
                <c:pt idx="1">
                  <c:v>Restaurant</c:v>
                </c:pt>
                <c:pt idx="2">
                  <c:v>Conference facility</c:v>
                </c:pt>
                <c:pt idx="3">
                  <c:v>Wedding / Function venue</c:v>
                </c:pt>
                <c:pt idx="4">
                  <c:v>Spaces for community hire</c:v>
                </c:pt>
                <c:pt idx="5">
                  <c:v>Gallery / Museum / Exhibition Space</c:v>
                </c:pt>
                <c:pt idx="6">
                  <c:v>Dance / theatre / music studios / rehearsal space</c:v>
                </c:pt>
                <c:pt idx="7">
                  <c:v>Training &amp; educational use</c:v>
                </c:pt>
                <c:pt idx="8">
                  <c:v>Hotel</c:v>
                </c:pt>
                <c:pt idx="9">
                  <c:v>Offices</c:v>
                </c:pt>
                <c:pt idx="10">
                  <c:v>Other</c:v>
                </c:pt>
              </c:strCache>
            </c:strRef>
          </c:cat>
          <c:val>
            <c:numRef>
              <c:f>'[Survey Results with Pivot Tables.xlsx]Q9 vs Age'!$V$3:$V$13</c:f>
              <c:numCache>
                <c:formatCode>General</c:formatCode>
                <c:ptCount val="11"/>
                <c:pt idx="0">
                  <c:v>7.0</c:v>
                </c:pt>
                <c:pt idx="1">
                  <c:v>4.0</c:v>
                </c:pt>
                <c:pt idx="2">
                  <c:v>4.0</c:v>
                </c:pt>
                <c:pt idx="3">
                  <c:v>6.0</c:v>
                </c:pt>
                <c:pt idx="4">
                  <c:v>5.0</c:v>
                </c:pt>
                <c:pt idx="5">
                  <c:v>7.0</c:v>
                </c:pt>
                <c:pt idx="6">
                  <c:v>3.0</c:v>
                </c:pt>
                <c:pt idx="7">
                  <c:v>5.0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F2F-4BEF-9553-6ECC0A56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39948088"/>
        <c:axId val="2139951672"/>
      </c:barChart>
      <c:catAx>
        <c:axId val="213994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951672"/>
        <c:crosses val="autoZero"/>
        <c:auto val="1"/>
        <c:lblAlgn val="ctr"/>
        <c:lblOffset val="100"/>
        <c:noMultiLvlLbl val="0"/>
      </c:catAx>
      <c:valAx>
        <c:axId val="2139951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9948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'Age vs Q12'!$AB$2</c:f>
              <c:strCache>
                <c:ptCount val="1"/>
                <c:pt idx="0">
                  <c:v>Under 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Q12'!$AB$3:$AB$25</c:f>
              <c:numCache>
                <c:formatCode>General</c:formatCode>
                <c:ptCount val="23"/>
                <c:pt idx="0">
                  <c:v>0.0</c:v>
                </c:pt>
                <c:pt idx="1">
                  <c:v>1.0</c:v>
                </c:pt>
                <c:pt idx="2">
                  <c:v>0.0</c:v>
                </c:pt>
                <c:pt idx="3">
                  <c:v>0.0</c:v>
                </c:pt>
                <c:pt idx="4">
                  <c:v>1.0</c:v>
                </c:pt>
                <c:pt idx="5">
                  <c:v>1.0</c:v>
                </c:pt>
                <c:pt idx="6">
                  <c:v>0.0</c:v>
                </c:pt>
                <c:pt idx="8">
                  <c:v>0.0</c:v>
                </c:pt>
                <c:pt idx="9">
                  <c:v>1.0</c:v>
                </c:pt>
                <c:pt idx="10">
                  <c:v>0.0</c:v>
                </c:pt>
                <c:pt idx="11">
                  <c:v>2.0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3.0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E65-41B8-92A2-65BE2A91D7CD}"/>
            </c:ext>
          </c:extLst>
        </c:ser>
        <c:ser>
          <c:idx val="1"/>
          <c:order val="1"/>
          <c:tx>
            <c:strRef>
              <c:f>'Age vs Q12'!$AC$2</c:f>
              <c:strCache>
                <c:ptCount val="1"/>
                <c:pt idx="0">
                  <c:v>16-19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Q12'!$AC$3:$AC$25</c:f>
              <c:numCache>
                <c:formatCode>General</c:formatCode>
                <c:ptCount val="23"/>
                <c:pt idx="0">
                  <c:v>0.0</c:v>
                </c:pt>
                <c:pt idx="1">
                  <c:v>1.0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1.0</c:v>
                </c:pt>
                <c:pt idx="6">
                  <c:v>0.0</c:v>
                </c:pt>
                <c:pt idx="8">
                  <c:v>0.0</c:v>
                </c:pt>
                <c:pt idx="9">
                  <c:v>1.0</c:v>
                </c:pt>
                <c:pt idx="10">
                  <c:v>1.0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6">
                  <c:v>0.0</c:v>
                </c:pt>
                <c:pt idx="17">
                  <c:v>2.0</c:v>
                </c:pt>
                <c:pt idx="18">
                  <c:v>0.0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65-41B8-92A2-65BE2A91D7CD}"/>
            </c:ext>
          </c:extLst>
        </c:ser>
        <c:ser>
          <c:idx val="2"/>
          <c:order val="2"/>
          <c:tx>
            <c:strRef>
              <c:f>'Age vs Q12'!$AD$2</c:f>
              <c:strCache>
                <c:ptCount val="1"/>
                <c:pt idx="0">
                  <c:v>20-29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Q12'!$AD$3:$AD$25</c:f>
              <c:numCache>
                <c:formatCode>General</c:formatCode>
                <c:ptCount val="23"/>
                <c:pt idx="0">
                  <c:v>0.0</c:v>
                </c:pt>
                <c:pt idx="1">
                  <c:v>0.0</c:v>
                </c:pt>
                <c:pt idx="2">
                  <c:v>2.0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6.0</c:v>
                </c:pt>
                <c:pt idx="8">
                  <c:v>0.0</c:v>
                </c:pt>
                <c:pt idx="9">
                  <c:v>1.0</c:v>
                </c:pt>
                <c:pt idx="10">
                  <c:v>4.0</c:v>
                </c:pt>
                <c:pt idx="11">
                  <c:v>5.0</c:v>
                </c:pt>
                <c:pt idx="12">
                  <c:v>7.0</c:v>
                </c:pt>
                <c:pt idx="13">
                  <c:v>0.0</c:v>
                </c:pt>
                <c:pt idx="14">
                  <c:v>0.0</c:v>
                </c:pt>
                <c:pt idx="16">
                  <c:v>3.0</c:v>
                </c:pt>
                <c:pt idx="17">
                  <c:v>7.0</c:v>
                </c:pt>
                <c:pt idx="18">
                  <c:v>5.0</c:v>
                </c:pt>
                <c:pt idx="19">
                  <c:v>2.0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E65-41B8-92A2-65BE2A91D7CD}"/>
            </c:ext>
          </c:extLst>
        </c:ser>
        <c:ser>
          <c:idx val="3"/>
          <c:order val="3"/>
          <c:tx>
            <c:strRef>
              <c:f>'Age vs Q12'!$AE$2</c:f>
              <c:strCache>
                <c:ptCount val="1"/>
                <c:pt idx="0">
                  <c:v>30-39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Q12'!$AE$3:$AE$25</c:f>
              <c:numCache>
                <c:formatCode>General</c:formatCode>
                <c:ptCount val="23"/>
                <c:pt idx="0">
                  <c:v>5.0</c:v>
                </c:pt>
                <c:pt idx="1">
                  <c:v>0.0</c:v>
                </c:pt>
                <c:pt idx="2">
                  <c:v>2.0</c:v>
                </c:pt>
                <c:pt idx="3">
                  <c:v>3.0</c:v>
                </c:pt>
                <c:pt idx="4">
                  <c:v>5.0</c:v>
                </c:pt>
                <c:pt idx="5">
                  <c:v>7.0</c:v>
                </c:pt>
                <c:pt idx="6">
                  <c:v>15.0</c:v>
                </c:pt>
                <c:pt idx="8">
                  <c:v>6.0</c:v>
                </c:pt>
                <c:pt idx="9">
                  <c:v>1.0</c:v>
                </c:pt>
                <c:pt idx="10">
                  <c:v>4.0</c:v>
                </c:pt>
                <c:pt idx="11">
                  <c:v>9.0</c:v>
                </c:pt>
                <c:pt idx="12">
                  <c:v>7.0</c:v>
                </c:pt>
                <c:pt idx="13">
                  <c:v>3.0</c:v>
                </c:pt>
                <c:pt idx="14">
                  <c:v>6.0</c:v>
                </c:pt>
                <c:pt idx="16">
                  <c:v>7.0</c:v>
                </c:pt>
                <c:pt idx="17">
                  <c:v>6.0</c:v>
                </c:pt>
                <c:pt idx="18">
                  <c:v>10.0</c:v>
                </c:pt>
                <c:pt idx="19">
                  <c:v>4.0</c:v>
                </c:pt>
                <c:pt idx="20">
                  <c:v>2.0</c:v>
                </c:pt>
                <c:pt idx="21">
                  <c:v>1.0</c:v>
                </c:pt>
                <c:pt idx="22">
                  <c:v>3.0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E65-41B8-92A2-65BE2A91D7CD}"/>
            </c:ext>
          </c:extLst>
        </c:ser>
        <c:ser>
          <c:idx val="4"/>
          <c:order val="4"/>
          <c:tx>
            <c:strRef>
              <c:f>'Age vs Q12'!$AF$2</c:f>
              <c:strCache>
                <c:ptCount val="1"/>
                <c:pt idx="0">
                  <c:v>40-49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Q12'!$AF$3:$AF$25</c:f>
              <c:numCache>
                <c:formatCode>General</c:formatCode>
                <c:ptCount val="23"/>
                <c:pt idx="0">
                  <c:v>0.0</c:v>
                </c:pt>
                <c:pt idx="1">
                  <c:v>2.0</c:v>
                </c:pt>
                <c:pt idx="2">
                  <c:v>4.0</c:v>
                </c:pt>
                <c:pt idx="3">
                  <c:v>9.0</c:v>
                </c:pt>
                <c:pt idx="4">
                  <c:v>5.0</c:v>
                </c:pt>
                <c:pt idx="5">
                  <c:v>11.0</c:v>
                </c:pt>
                <c:pt idx="6">
                  <c:v>8.0</c:v>
                </c:pt>
                <c:pt idx="8">
                  <c:v>3.0</c:v>
                </c:pt>
                <c:pt idx="9">
                  <c:v>5.0</c:v>
                </c:pt>
                <c:pt idx="10">
                  <c:v>14.0</c:v>
                </c:pt>
                <c:pt idx="11">
                  <c:v>12.0</c:v>
                </c:pt>
                <c:pt idx="12">
                  <c:v>1.0</c:v>
                </c:pt>
                <c:pt idx="13">
                  <c:v>4.0</c:v>
                </c:pt>
                <c:pt idx="14">
                  <c:v>0.0</c:v>
                </c:pt>
                <c:pt idx="16">
                  <c:v>10.0</c:v>
                </c:pt>
                <c:pt idx="17">
                  <c:v>15.0</c:v>
                </c:pt>
                <c:pt idx="18">
                  <c:v>6.0</c:v>
                </c:pt>
                <c:pt idx="19">
                  <c:v>2.0</c:v>
                </c:pt>
                <c:pt idx="20">
                  <c:v>3.0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65-41B8-92A2-65BE2A91D7CD}"/>
            </c:ext>
          </c:extLst>
        </c:ser>
        <c:ser>
          <c:idx val="5"/>
          <c:order val="5"/>
          <c:tx>
            <c:strRef>
              <c:f>'Age vs Q12'!$AG$2</c:f>
              <c:strCache>
                <c:ptCount val="1"/>
                <c:pt idx="0">
                  <c:v>50-59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Q12'!$AG$3:$AG$25</c:f>
              <c:numCache>
                <c:formatCode>General</c:formatCode>
                <c:ptCount val="23"/>
                <c:pt idx="0">
                  <c:v>1.0</c:v>
                </c:pt>
                <c:pt idx="1">
                  <c:v>0.0</c:v>
                </c:pt>
                <c:pt idx="2">
                  <c:v>0.0</c:v>
                </c:pt>
                <c:pt idx="3">
                  <c:v>8.0</c:v>
                </c:pt>
                <c:pt idx="4">
                  <c:v>5.0</c:v>
                </c:pt>
                <c:pt idx="5">
                  <c:v>6.0</c:v>
                </c:pt>
                <c:pt idx="6">
                  <c:v>8.0</c:v>
                </c:pt>
                <c:pt idx="8">
                  <c:v>4.0</c:v>
                </c:pt>
                <c:pt idx="9">
                  <c:v>3.0</c:v>
                </c:pt>
                <c:pt idx="10">
                  <c:v>9.0</c:v>
                </c:pt>
                <c:pt idx="11">
                  <c:v>7.0</c:v>
                </c:pt>
                <c:pt idx="12">
                  <c:v>4.0</c:v>
                </c:pt>
                <c:pt idx="13">
                  <c:v>1.0</c:v>
                </c:pt>
                <c:pt idx="14">
                  <c:v>0.0</c:v>
                </c:pt>
                <c:pt idx="16">
                  <c:v>11.0</c:v>
                </c:pt>
                <c:pt idx="17">
                  <c:v>7.0</c:v>
                </c:pt>
                <c:pt idx="18">
                  <c:v>6.0</c:v>
                </c:pt>
                <c:pt idx="19">
                  <c:v>0.0</c:v>
                </c:pt>
                <c:pt idx="20">
                  <c:v>1.0</c:v>
                </c:pt>
                <c:pt idx="21">
                  <c:v>2.0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65-41B8-92A2-65BE2A91D7CD}"/>
            </c:ext>
          </c:extLst>
        </c:ser>
        <c:ser>
          <c:idx val="6"/>
          <c:order val="6"/>
          <c:tx>
            <c:strRef>
              <c:f>'Age vs Q12'!$AH$2</c:f>
              <c:strCache>
                <c:ptCount val="1"/>
                <c:pt idx="0">
                  <c:v>60-74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Q12'!$AH$3:$AH$25</c:f>
              <c:numCache>
                <c:formatCode>General</c:formatCode>
                <c:ptCount val="23"/>
                <c:pt idx="0">
                  <c:v>5.0</c:v>
                </c:pt>
                <c:pt idx="1">
                  <c:v>2.0</c:v>
                </c:pt>
                <c:pt idx="2">
                  <c:v>7.0</c:v>
                </c:pt>
                <c:pt idx="3">
                  <c:v>12.0</c:v>
                </c:pt>
                <c:pt idx="4">
                  <c:v>9.0</c:v>
                </c:pt>
                <c:pt idx="5">
                  <c:v>16.0</c:v>
                </c:pt>
                <c:pt idx="6">
                  <c:v>5.0</c:v>
                </c:pt>
                <c:pt idx="8">
                  <c:v>11.0</c:v>
                </c:pt>
                <c:pt idx="9">
                  <c:v>6.0</c:v>
                </c:pt>
                <c:pt idx="10">
                  <c:v>16.0</c:v>
                </c:pt>
                <c:pt idx="11">
                  <c:v>13.0</c:v>
                </c:pt>
                <c:pt idx="12">
                  <c:v>7.0</c:v>
                </c:pt>
                <c:pt idx="13">
                  <c:v>1.0</c:v>
                </c:pt>
                <c:pt idx="14">
                  <c:v>0.0</c:v>
                </c:pt>
                <c:pt idx="16">
                  <c:v>28.0</c:v>
                </c:pt>
                <c:pt idx="17">
                  <c:v>11.0</c:v>
                </c:pt>
                <c:pt idx="18">
                  <c:v>10.0</c:v>
                </c:pt>
                <c:pt idx="19">
                  <c:v>3.0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E65-41B8-92A2-65BE2A91D7CD}"/>
            </c:ext>
          </c:extLst>
        </c:ser>
        <c:ser>
          <c:idx val="7"/>
          <c:order val="7"/>
          <c:tx>
            <c:strRef>
              <c:f>'Age vs Q12'!$AI$2</c:f>
              <c:strCache>
                <c:ptCount val="1"/>
                <c:pt idx="0">
                  <c:v>75 or over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'Age vs Q12'!$Z$3:$AA$26</c:f>
              <c:multiLvlStrCache>
                <c:ptCount val="23"/>
                <c:lvl>
                  <c:pt idx="0">
                    <c:v>None</c:v>
                  </c:pt>
                  <c:pt idx="1">
                    <c:v>1 per year</c:v>
                  </c:pt>
                  <c:pt idx="2">
                    <c:v>2 per year</c:v>
                  </c:pt>
                  <c:pt idx="3">
                    <c:v>4 per year</c:v>
                  </c:pt>
                  <c:pt idx="4">
                    <c:v>6 per year</c:v>
                  </c:pt>
                  <c:pt idx="5">
                    <c:v>12 per year</c:v>
                  </c:pt>
                  <c:pt idx="6">
                    <c:v>&gt;12 per year</c:v>
                  </c:pt>
                  <c:pt idx="8">
                    <c:v>None</c:v>
                  </c:pt>
                  <c:pt idx="9">
                    <c:v>1 per year</c:v>
                  </c:pt>
                  <c:pt idx="10">
                    <c:v>2 per year</c:v>
                  </c:pt>
                  <c:pt idx="11">
                    <c:v>4 per year</c:v>
                  </c:pt>
                  <c:pt idx="12">
                    <c:v>6 per year</c:v>
                  </c:pt>
                  <c:pt idx="13">
                    <c:v>12 per year</c:v>
                  </c:pt>
                  <c:pt idx="14">
                    <c:v>&gt;12 per year</c:v>
                  </c:pt>
                  <c:pt idx="16">
                    <c:v>None</c:v>
                  </c:pt>
                  <c:pt idx="17">
                    <c:v>1 per year</c:v>
                  </c:pt>
                  <c:pt idx="18">
                    <c:v>2 per year</c:v>
                  </c:pt>
                  <c:pt idx="19">
                    <c:v>4 per year</c:v>
                  </c:pt>
                  <c:pt idx="20">
                    <c:v>6 per year</c:v>
                  </c:pt>
                  <c:pt idx="21">
                    <c:v>12 per year</c:v>
                  </c:pt>
                  <c:pt idx="22">
                    <c:v>&gt;12 per year</c:v>
                  </c:pt>
                </c:lvl>
                <c:lvl>
                  <c:pt idx="0">
                    <c:v>Small</c:v>
                  </c:pt>
                  <c:pt idx="8">
                    <c:v>Medium</c:v>
                  </c:pt>
                  <c:pt idx="16">
                    <c:v>Large</c:v>
                  </c:pt>
                </c:lvl>
              </c:multiLvlStrCache>
            </c:multiLvlStrRef>
          </c:cat>
          <c:val>
            <c:numRef>
              <c:f>'Age vs Q12'!$AI$3:$AI$25</c:f>
              <c:numCache>
                <c:formatCode>General</c:formatCode>
                <c:ptCount val="23"/>
                <c:pt idx="0">
                  <c:v>2.0</c:v>
                </c:pt>
                <c:pt idx="1">
                  <c:v>1.0</c:v>
                </c:pt>
                <c:pt idx="2">
                  <c:v>1.0</c:v>
                </c:pt>
                <c:pt idx="3">
                  <c:v>2.0</c:v>
                </c:pt>
                <c:pt idx="4">
                  <c:v>1.0</c:v>
                </c:pt>
                <c:pt idx="5">
                  <c:v>1.0</c:v>
                </c:pt>
                <c:pt idx="6">
                  <c:v>1.0</c:v>
                </c:pt>
                <c:pt idx="8">
                  <c:v>2.0</c:v>
                </c:pt>
                <c:pt idx="9">
                  <c:v>2.0</c:v>
                </c:pt>
                <c:pt idx="10">
                  <c:v>1.0</c:v>
                </c:pt>
                <c:pt idx="11">
                  <c:v>3.0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6">
                  <c:v>7.0</c:v>
                </c:pt>
                <c:pt idx="17">
                  <c:v>0.0</c:v>
                </c:pt>
                <c:pt idx="18">
                  <c:v>0.0</c:v>
                </c:pt>
                <c:pt idx="19">
                  <c:v>1.0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E65-41B8-92A2-65BE2A91D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147012232"/>
        <c:axId val="2120608664"/>
      </c:barChart>
      <c:catAx>
        <c:axId val="214701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608664"/>
        <c:crosses val="autoZero"/>
        <c:auto val="1"/>
        <c:lblAlgn val="ctr"/>
        <c:lblOffset val="100"/>
        <c:noMultiLvlLbl val="0"/>
      </c:catAx>
      <c:valAx>
        <c:axId val="2120608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7012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observed gender of park visitors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Sheet1!$Q$3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10-44E2-89F1-09C4C734B87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10-44E2-89F1-09C4C734B87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Sheet1!$P$4:$P$5</c:f>
              <c:strCache>
                <c:ptCount val="2"/>
                <c:pt idx="0">
                  <c:v>M</c:v>
                </c:pt>
                <c:pt idx="1">
                  <c:v>F</c:v>
                </c:pt>
              </c:strCache>
            </c:strRef>
          </c:cat>
          <c:val>
            <c:numRef>
              <c:f>Sheet1!$Q$4:$Q$5</c:f>
              <c:numCache>
                <c:formatCode>General</c:formatCode>
                <c:ptCount val="2"/>
                <c:pt idx="0">
                  <c:v>390.0</c:v>
                </c:pt>
                <c:pt idx="1">
                  <c:v>432.0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F10-44E2-89F1-09C4C734B87D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Observed Background</a:t>
            </a:r>
            <a:r>
              <a:rPr lang="en-US" baseline="0"/>
              <a:t> of park visitors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Sheet1!$Q$15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D32-4FD2-8145-43D152410D8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32-4FD2-8145-43D152410D8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32-4FD2-8145-43D152410D8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Sheet1!$P$16:$P$18</c:f>
              <c:strCache>
                <c:ptCount val="3"/>
                <c:pt idx="0">
                  <c:v>W</c:v>
                </c:pt>
                <c:pt idx="1">
                  <c:v>B</c:v>
                </c:pt>
                <c:pt idx="2">
                  <c:v>O</c:v>
                </c:pt>
              </c:strCache>
            </c:strRef>
          </c:cat>
          <c:val>
            <c:numRef>
              <c:f>Sheet1!$Q$16:$Q$18</c:f>
              <c:numCache>
                <c:formatCode>General</c:formatCode>
                <c:ptCount val="3"/>
                <c:pt idx="0">
                  <c:v>766.0</c:v>
                </c:pt>
                <c:pt idx="1">
                  <c:v>35.0</c:v>
                </c:pt>
                <c:pt idx="2">
                  <c:v>6.0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1D32-4FD2-8145-43D152410D8C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Observed Background</a:t>
            </a:r>
            <a:r>
              <a:rPr lang="en-US" baseline="0"/>
              <a:t> of park visitors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1">
                      <a:shade val="100000"/>
                    </a:schemeClr>
                  </a:gs>
                  <a:gs pos="100000">
                    <a:schemeClr val="accent1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04-40EC-B74F-AFBE34150F5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2">
                      <a:shade val="100000"/>
                    </a:schemeClr>
                  </a:gs>
                  <a:gs pos="100000">
                    <a:schemeClr val="accent2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04-40EC-B74F-AFBE34150F5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3">
                      <a:shade val="100000"/>
                    </a:schemeClr>
                  </a:gs>
                  <a:gs pos="100000">
                    <a:schemeClr val="accent3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104-40EC-B74F-AFBE34150F5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4">
                      <a:shade val="100000"/>
                    </a:schemeClr>
                  </a:gs>
                  <a:gs pos="100000">
                    <a:schemeClr val="accent4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104-40EC-B74F-AFBE34150F50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5">
                      <a:shade val="100000"/>
                    </a:schemeClr>
                  </a:gs>
                  <a:gs pos="100000">
                    <a:schemeClr val="accent5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104-40EC-B74F-AFBE34150F50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6">
                      <a:shade val="100000"/>
                    </a:schemeClr>
                  </a:gs>
                  <a:gs pos="100000">
                    <a:schemeClr val="accent6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0104-40EC-B74F-AFBE34150F50}"/>
              </c:ext>
            </c:extLst>
          </c:dPt>
          <c:dLbls>
            <c:dLbl>
              <c:idx val="0"/>
              <c:layout>
                <c:manualLayout>
                  <c:x val="-0.0402641548963807"/>
                  <c:y val="0.098098122350090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104-40EC-B74F-AFBE34150F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993355098905319"/>
                  <c:y val="-0.0246250757116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104-40EC-B74F-AFBE34150F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488290238664734"/>
                  <c:y val="-0.16536069049061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104-40EC-B74F-AFBE34150F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904424114391466"/>
                  <c:y val="0.044070563294972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104-40EC-B74F-AFBE34150F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541014873140857"/>
                  <c:y val="0.0747812197817378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104-40EC-B74F-AFBE34150F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257562372330953"/>
                  <c:y val="0.105336159903089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104-40EC-B74F-AFBE34150F5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cap="none" spc="0" baseline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Results!$B$15:$B$20</c:f>
              <c:strCache>
                <c:ptCount val="6"/>
                <c:pt idx="0">
                  <c:v>Everyday</c:v>
                </c:pt>
                <c:pt idx="1">
                  <c:v>Once or twice a week</c:v>
                </c:pt>
                <c:pt idx="2">
                  <c:v>Once a month</c:v>
                </c:pt>
                <c:pt idx="3">
                  <c:v>Once every six months</c:v>
                </c:pt>
                <c:pt idx="4">
                  <c:v>Once a year</c:v>
                </c:pt>
                <c:pt idx="5">
                  <c:v>Never</c:v>
                </c:pt>
              </c:strCache>
            </c:strRef>
          </c:cat>
          <c:val>
            <c:numRef>
              <c:f>Results!$C$15:$C$20</c:f>
              <c:numCache>
                <c:formatCode>General</c:formatCode>
                <c:ptCount val="6"/>
                <c:pt idx="0">
                  <c:v>24.0</c:v>
                </c:pt>
                <c:pt idx="1">
                  <c:v>90.0</c:v>
                </c:pt>
                <c:pt idx="2">
                  <c:v>64.0</c:v>
                </c:pt>
                <c:pt idx="3">
                  <c:v>44.0</c:v>
                </c:pt>
                <c:pt idx="4">
                  <c:v>13.0</c:v>
                </c:pt>
                <c:pt idx="5">
                  <c:v>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0104-40EC-B74F-AFBE34150F5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194444444444444"/>
          <c:y val="0.900856582741972"/>
          <c:w val="0.945833333333333"/>
          <c:h val="0.082682511908233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observed Ages of</a:t>
            </a:r>
            <a:r>
              <a:rPr lang="en-US" baseline="0"/>
              <a:t> park visitors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Sheet1!$Q$7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75-41DB-A37F-95341416B5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75-41DB-A37F-95341416B5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75-41DB-A37F-95341416B5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475-41DB-A37F-95341416B5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3475-41DB-A37F-95341416B5B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3475-41DB-A37F-95341416B5BF}"/>
              </c:ext>
            </c:extLst>
          </c:dPt>
          <c:dLbls>
            <c:dLbl>
              <c:idx val="0"/>
              <c:layout>
                <c:manualLayout>
                  <c:x val="-0.00759199217744841"/>
                  <c:y val="0.076667697734188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475-41DB-A37F-95341416B5B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271100303638516"/>
                  <c:y val="0.13017706560342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475-41DB-A37F-95341416B5B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284412793988988"/>
                  <c:y val="0.0853983024633877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475-41DB-A37F-95341416B5B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014860660799753"/>
                  <c:y val="0.12019905811172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3475-41DB-A37F-95341416B5B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Sheet1!$P$8:$P$13</c:f>
              <c:strCache>
                <c:ptCount val="6"/>
                <c:pt idx="0">
                  <c:v>0-4</c:v>
                </c:pt>
                <c:pt idx="1">
                  <c:v>5-16</c:v>
                </c:pt>
                <c:pt idx="2">
                  <c:v>17-24</c:v>
                </c:pt>
                <c:pt idx="3">
                  <c:v>25-49</c:v>
                </c:pt>
                <c:pt idx="4">
                  <c:v>50-69</c:v>
                </c:pt>
                <c:pt idx="5">
                  <c:v>70+</c:v>
                </c:pt>
              </c:strCache>
            </c:strRef>
          </c:cat>
          <c:val>
            <c:numRef>
              <c:f>Sheet1!$Q$8:$Q$13</c:f>
              <c:numCache>
                <c:formatCode>General</c:formatCode>
                <c:ptCount val="6"/>
                <c:pt idx="0">
                  <c:v>14.0</c:v>
                </c:pt>
                <c:pt idx="1">
                  <c:v>20.0</c:v>
                </c:pt>
                <c:pt idx="2">
                  <c:v>16.0</c:v>
                </c:pt>
                <c:pt idx="3">
                  <c:v>464.0</c:v>
                </c:pt>
                <c:pt idx="4">
                  <c:v>280.0</c:v>
                </c:pt>
                <c:pt idx="5">
                  <c:v>31.0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3475-41DB-A37F-95341416B5BF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>
                <a:solidFill>
                  <a:schemeClr val="bg1"/>
                </a:solidFill>
              </a:rPr>
              <a:t>IV. O</a:t>
            </a:r>
            <a:r>
              <a:rPr lang="en-US" sz="2400" cap="none" baseline="0" dirty="0">
                <a:solidFill>
                  <a:schemeClr val="bg1"/>
                </a:solidFill>
              </a:rPr>
              <a:t>utdoor activity interest in Beckenham Place Park</a:t>
            </a:r>
            <a:endParaRPr lang="en-US" sz="2400" dirty="0">
              <a:solidFill>
                <a:schemeClr val="bg1"/>
              </a:solidFill>
            </a:endParaRPr>
          </a:p>
        </c:rich>
      </c:tx>
      <c:layout>
        <c:manualLayout>
          <c:xMode val="edge"/>
          <c:yMode val="edge"/>
          <c:x val="0.191978716715426"/>
          <c:y val="0.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901123821384155"/>
          <c:y val="0.225245594300712"/>
          <c:w val="0.894439787242348"/>
          <c:h val="0.461531371078615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Results!$B$84:$B$99</c:f>
              <c:strCache>
                <c:ptCount val="16"/>
                <c:pt idx="0">
                  <c:v>Walking</c:v>
                </c:pt>
                <c:pt idx="1">
                  <c:v>Running / Jogging</c:v>
                </c:pt>
                <c:pt idx="2">
                  <c:v>Trim Trail</c:v>
                </c:pt>
                <c:pt idx="3">
                  <c:v>BMX</c:v>
                </c:pt>
                <c:pt idx="4">
                  <c:v>Cycling / Mountain Biking</c:v>
                </c:pt>
                <c:pt idx="5">
                  <c:v>Skateboarding / Roller Skating</c:v>
                </c:pt>
                <c:pt idx="6">
                  <c:v>Canoeing / Kayaking</c:v>
                </c:pt>
                <c:pt idx="7">
                  <c:v>Outdoor Swimming</c:v>
                </c:pt>
                <c:pt idx="8">
                  <c:v>Table Tennis</c:v>
                </c:pt>
                <c:pt idx="9">
                  <c:v>Climbing Wall</c:v>
                </c:pt>
                <c:pt idx="10">
                  <c:v>Climbing (Low Ropes)</c:v>
                </c:pt>
                <c:pt idx="11">
                  <c:v>Pond Dipping</c:v>
                </c:pt>
                <c:pt idx="12">
                  <c:v>Orienteering / Geocaching</c:v>
                </c:pt>
                <c:pt idx="13">
                  <c:v>Natural Play</c:v>
                </c:pt>
                <c:pt idx="14">
                  <c:v>Observe Wildlife</c:v>
                </c:pt>
                <c:pt idx="15">
                  <c:v>Other (please state below)</c:v>
                </c:pt>
              </c:strCache>
            </c:strRef>
          </c:cat>
          <c:val>
            <c:numRef>
              <c:f>Results!$C$84:$C$99</c:f>
              <c:numCache>
                <c:formatCode>General</c:formatCode>
                <c:ptCount val="16"/>
                <c:pt idx="0">
                  <c:v>223.0</c:v>
                </c:pt>
                <c:pt idx="1">
                  <c:v>110.0</c:v>
                </c:pt>
                <c:pt idx="2">
                  <c:v>62.0</c:v>
                </c:pt>
                <c:pt idx="3">
                  <c:v>42.0</c:v>
                </c:pt>
                <c:pt idx="4">
                  <c:v>89.0</c:v>
                </c:pt>
                <c:pt idx="5">
                  <c:v>51.0</c:v>
                </c:pt>
                <c:pt idx="6">
                  <c:v>76.0</c:v>
                </c:pt>
                <c:pt idx="7">
                  <c:v>79.0</c:v>
                </c:pt>
                <c:pt idx="8">
                  <c:v>55.0</c:v>
                </c:pt>
                <c:pt idx="9">
                  <c:v>73.0</c:v>
                </c:pt>
                <c:pt idx="10">
                  <c:v>56.0</c:v>
                </c:pt>
                <c:pt idx="11">
                  <c:v>86.0</c:v>
                </c:pt>
                <c:pt idx="12">
                  <c:v>71.0</c:v>
                </c:pt>
                <c:pt idx="13">
                  <c:v>110.0</c:v>
                </c:pt>
                <c:pt idx="14">
                  <c:v>152.0</c:v>
                </c:pt>
                <c:pt idx="15">
                  <c:v>27.0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621-4CBA-A775-E6E53FEE2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120758360"/>
        <c:axId val="2121181448"/>
      </c:barChart>
      <c:catAx>
        <c:axId val="2120758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181448"/>
        <c:crosses val="autoZero"/>
        <c:auto val="1"/>
        <c:lblAlgn val="ctr"/>
        <c:lblOffset val="100"/>
        <c:noMultiLvlLbl val="0"/>
      </c:catAx>
      <c:valAx>
        <c:axId val="212118144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cap="none" baseline="0" dirty="0"/>
                  <a:t>Number of interested respondents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758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1">
                      <a:shade val="100000"/>
                    </a:schemeClr>
                  </a:gs>
                  <a:gs pos="100000">
                    <a:schemeClr val="accent1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BE4-4B18-B1BE-ADFB1C9570A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2">
                      <a:shade val="100000"/>
                    </a:schemeClr>
                  </a:gs>
                  <a:gs pos="100000">
                    <a:schemeClr val="accent2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BE4-4B18-B1BE-ADFB1C9570A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3">
                      <a:shade val="100000"/>
                    </a:schemeClr>
                  </a:gs>
                  <a:gs pos="100000">
                    <a:schemeClr val="accent3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BE4-4B18-B1BE-ADFB1C9570A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83000"/>
                      <a:shade val="100000"/>
                      <a:alpha val="100000"/>
                      <a:hueMod val="100000"/>
                      <a:satMod val="220000"/>
                      <a:lumMod val="90000"/>
                    </a:schemeClr>
                  </a:gs>
                  <a:gs pos="76000">
                    <a:schemeClr val="accent4">
                      <a:shade val="100000"/>
                    </a:schemeClr>
                  </a:gs>
                  <a:gs pos="100000">
                    <a:schemeClr val="accent4">
                      <a:shade val="93000"/>
                      <a:alpha val="100000"/>
                      <a:satMod val="100000"/>
                      <a:lumMod val="93000"/>
                    </a:schemeClr>
                  </a:gs>
                </a:gsLst>
                <a:path path="circle">
                  <a:fillToRect l="15000" t="15000" r="100000" b="100000"/>
                </a:path>
              </a:gradFill>
              <a:ln>
                <a:noFill/>
              </a:ln>
              <a:effectLst>
                <a:outerShdw blurRad="38100" dist="381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BE4-4B18-B1BE-ADFB1C9570A4}"/>
              </c:ext>
            </c:extLst>
          </c:dPt>
          <c:dLbls>
            <c:dLbl>
              <c:idx val="1"/>
              <c:layout>
                <c:manualLayout>
                  <c:x val="0.106444513984624"/>
                  <c:y val="0.025133906872752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BE4-4B18-B1BE-ADFB1C9570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735109990950379"/>
                  <c:y val="0.084419412851171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BE4-4B18-B1BE-ADFB1C9570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358532439084212"/>
                  <c:y val="0.108113638572956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BE4-4B18-B1BE-ADFB1C9570A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cap="none" spc="0" baseline="0">
                    <a:ln w="6600">
                      <a:solidFill>
                        <a:schemeClr val="accent2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dist="38100" dir="2700000" algn="tl" rotWithShape="0">
                        <a:schemeClr val="accent2"/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Results!$B$153:$B$156</c:f>
              <c:strCache>
                <c:ptCount val="4"/>
                <c:pt idx="0">
                  <c:v>Yes, I'd use it more often</c:v>
                </c:pt>
                <c:pt idx="1">
                  <c:v>Neither</c:v>
                </c:pt>
                <c:pt idx="2">
                  <c:v>No, I'd use it less often</c:v>
                </c:pt>
                <c:pt idx="3">
                  <c:v>Don't know / not sure</c:v>
                </c:pt>
              </c:strCache>
            </c:strRef>
          </c:cat>
          <c:val>
            <c:numRef>
              <c:f>Results!$C$153:$C$156</c:f>
              <c:numCache>
                <c:formatCode>General</c:formatCode>
                <c:ptCount val="4"/>
                <c:pt idx="0">
                  <c:v>173.0</c:v>
                </c:pt>
                <c:pt idx="1">
                  <c:v>28.0</c:v>
                </c:pt>
                <c:pt idx="2">
                  <c:v>24.0</c:v>
                </c:pt>
                <c:pt idx="3">
                  <c:v>19.0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BE4-4B18-B1BE-ADFB1C9570A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0428069715977983"/>
          <c:y val="0.911777338699955"/>
          <c:w val="0.907192960437007"/>
          <c:h val="0.08083793570365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IV. Would you be interested in taking</a:t>
            </a:r>
            <a:r>
              <a:rPr lang="en-US" baseline="0" dirty="0">
                <a:solidFill>
                  <a:schemeClr val="bg1"/>
                </a:solidFill>
              </a:rPr>
              <a:t> part in any of the following volunteer activities?</a:t>
            </a:r>
            <a:endParaRPr lang="en-US" dirty="0">
              <a:solidFill>
                <a:schemeClr val="bg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i="0" cap="none" baseline="0" dirty="0">
                <a:solidFill>
                  <a:schemeClr val="bg1"/>
                </a:solidFill>
              </a:rPr>
              <a:t>IV. Interest in volunteer activities </a:t>
            </a:r>
          </a:p>
        </c:rich>
      </c:tx>
      <c:layout>
        <c:manualLayout>
          <c:xMode val="edge"/>
          <c:yMode val="edge"/>
          <c:x val="0.176331343394989"/>
          <c:y val="0.0346384629371477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0653805798113102"/>
          <c:y val="0.241732832292866"/>
          <c:w val="0.917644113930203"/>
          <c:h val="0.646968755682162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Results!$B$143:$B$150</c:f>
              <c:strCache>
                <c:ptCount val="8"/>
                <c:pt idx="0">
                  <c:v>Assisting with school visits</c:v>
                </c:pt>
                <c:pt idx="1">
                  <c:v>Developing community arts projects</c:v>
                </c:pt>
                <c:pt idx="2">
                  <c:v>Discussing park management issues</c:v>
                </c:pt>
                <c:pt idx="3">
                  <c:v>Food growing &amp; community gardening</c:v>
                </c:pt>
                <c:pt idx="4">
                  <c:v>Helping to deliver events &amp; activities</c:v>
                </c:pt>
                <c:pt idx="5">
                  <c:v>Local history research</c:v>
                </c:pt>
                <c:pt idx="6">
                  <c:v>Oral history projects</c:v>
                </c:pt>
                <c:pt idx="7">
                  <c:v>Wildlife &amp; Habitat Conservation</c:v>
                </c:pt>
              </c:strCache>
            </c:strRef>
          </c:cat>
          <c:val>
            <c:numRef>
              <c:f>Results!$C$143:$C$150</c:f>
              <c:numCache>
                <c:formatCode>General</c:formatCode>
                <c:ptCount val="8"/>
                <c:pt idx="0">
                  <c:v>34.0</c:v>
                </c:pt>
                <c:pt idx="1">
                  <c:v>34.0</c:v>
                </c:pt>
                <c:pt idx="2">
                  <c:v>37.0</c:v>
                </c:pt>
                <c:pt idx="3">
                  <c:v>43.0</c:v>
                </c:pt>
                <c:pt idx="4">
                  <c:v>39.0</c:v>
                </c:pt>
                <c:pt idx="5">
                  <c:v>41.0</c:v>
                </c:pt>
                <c:pt idx="6">
                  <c:v>9.0</c:v>
                </c:pt>
                <c:pt idx="7">
                  <c:v>70.0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0EB-4AFA-A2BE-3EDF78F74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121018088"/>
        <c:axId val="2121111000"/>
      </c:barChart>
      <c:catAx>
        <c:axId val="2121018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111000"/>
        <c:crosses val="autoZero"/>
        <c:auto val="1"/>
        <c:lblAlgn val="ctr"/>
        <c:lblOffset val="100"/>
        <c:noMultiLvlLbl val="0"/>
      </c:catAx>
      <c:valAx>
        <c:axId val="2121111000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cap="none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cap="none" baseline="0" dirty="0"/>
                  <a:t>Number of Interested Respondents</a:t>
                </a:r>
              </a:p>
            </c:rich>
          </c:tx>
          <c:layout>
            <c:manualLayout>
              <c:xMode val="edge"/>
              <c:yMode val="edge"/>
              <c:x val="0.0"/>
              <c:y val="0.33846808897508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1018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Sheet1!$Q$32</c:f>
              <c:strCache>
                <c:ptCount val="1"/>
                <c:pt idx="0">
                  <c:v>Total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75000">
                  <a:schemeClr val="accent1">
                    <a:lumMod val="60000"/>
                    <a:lumOff val="40000"/>
                  </a:schemeClr>
                </a:gs>
                <a:gs pos="51000">
                  <a:schemeClr val="accent1">
                    <a:alpha val="75000"/>
                  </a:schemeClr>
                </a:gs>
                <a:gs pos="100000">
                  <a:schemeClr val="accent1">
                    <a:lumMod val="20000"/>
                    <a:lumOff val="80000"/>
                    <a:alpha val="15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Sheet1!$P$33:$P$44</c:f>
              <c:strCache>
                <c:ptCount val="12"/>
                <c:pt idx="0">
                  <c:v>R</c:v>
                </c:pt>
                <c:pt idx="1">
                  <c:v>G</c:v>
                </c:pt>
                <c:pt idx="2">
                  <c:v>W</c:v>
                </c:pt>
                <c:pt idx="3">
                  <c:v>DW</c:v>
                </c:pt>
                <c:pt idx="4">
                  <c:v>B</c:v>
                </c:pt>
                <c:pt idx="5">
                  <c:v>CY</c:v>
                </c:pt>
                <c:pt idx="6">
                  <c:v>PLAY</c:v>
                </c:pt>
                <c:pt idx="7">
                  <c:v>BMX</c:v>
                </c:pt>
                <c:pt idx="8">
                  <c:v>S CAFÉ</c:v>
                </c:pt>
                <c:pt idx="9">
                  <c:v>F</c:v>
                </c:pt>
                <c:pt idx="10">
                  <c:v>ST</c:v>
                </c:pt>
                <c:pt idx="11">
                  <c:v>SI</c:v>
                </c:pt>
              </c:strCache>
            </c:strRef>
          </c:cat>
          <c:val>
            <c:numRef>
              <c:f>Sheet1!$Q$33:$Q$44</c:f>
              <c:numCache>
                <c:formatCode>General</c:formatCode>
                <c:ptCount val="12"/>
                <c:pt idx="0">
                  <c:v>35.0</c:v>
                </c:pt>
                <c:pt idx="1">
                  <c:v>132.0</c:v>
                </c:pt>
                <c:pt idx="2">
                  <c:v>191.0</c:v>
                </c:pt>
                <c:pt idx="3">
                  <c:v>295.0</c:v>
                </c:pt>
                <c:pt idx="4">
                  <c:v>13.0</c:v>
                </c:pt>
                <c:pt idx="5">
                  <c:v>41.0</c:v>
                </c:pt>
                <c:pt idx="6">
                  <c:v>6.0</c:v>
                </c:pt>
                <c:pt idx="7">
                  <c:v>8.0</c:v>
                </c:pt>
                <c:pt idx="8">
                  <c:v>7.0</c:v>
                </c:pt>
                <c:pt idx="9">
                  <c:v>42.0</c:v>
                </c:pt>
                <c:pt idx="10">
                  <c:v>24.0</c:v>
                </c:pt>
                <c:pt idx="11">
                  <c:v>21.0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E8-4994-BE16-829320C36B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5"/>
        <c:overlap val="-70"/>
        <c:axId val="2120642536"/>
        <c:axId val="2120635544"/>
      </c:barChart>
      <c:catAx>
        <c:axId val="2120642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635544"/>
        <c:crosses val="autoZero"/>
        <c:auto val="1"/>
        <c:lblAlgn val="ctr"/>
        <c:lblOffset val="100"/>
        <c:noMultiLvlLbl val="0"/>
      </c:catAx>
      <c:valAx>
        <c:axId val="212063554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tx1">
                      <a:lumMod val="5000"/>
                      <a:lumOff val="95000"/>
                    </a:schemeClr>
                  </a:gs>
                  <a:gs pos="0">
                    <a:schemeClr val="tx1">
                      <a:lumMod val="25000"/>
                      <a:lumOff val="7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642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cap="none" baseline="0"/>
              <a:t>TIME OF WEEK PEOPLE VISIT THE PARK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Sheet1!$Q$56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BC8-41CC-9792-F76C8BAF145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BC8-41CC-9792-F76C8BAF14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Sheet1!$P$57:$P$58</c:f>
              <c:strCache>
                <c:ptCount val="2"/>
                <c:pt idx="0">
                  <c:v>Weekend</c:v>
                </c:pt>
                <c:pt idx="1">
                  <c:v>Weekday</c:v>
                </c:pt>
              </c:strCache>
            </c:strRef>
          </c:cat>
          <c:val>
            <c:numRef>
              <c:f>Sheet1!$Q$57:$Q$58</c:f>
              <c:numCache>
                <c:formatCode>General</c:formatCode>
                <c:ptCount val="2"/>
                <c:pt idx="0">
                  <c:v>507.0</c:v>
                </c:pt>
                <c:pt idx="1">
                  <c:v>320.0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BC8-41CC-9792-F76C8BAF145A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TIME OF WEEK PEOPLE VISIT THE PARK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tx1">
                <a:lumMod val="5000"/>
                <a:lumOff val="95000"/>
              </a:schemeClr>
            </a:gs>
            <a:gs pos="0">
              <a:schemeClr val="tx1">
                <a:lumMod val="25000"/>
                <a:lumOff val="7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0.38202</cdr:x>
      <cdr:y>0.15476</cdr:y>
    </cdr:from>
    <cdr:to>
      <cdr:x>0.61798</cdr:x>
      <cdr:y>0.21246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454711" y="990600"/>
          <a:ext cx="2133918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chemeClr val="tx2"/>
              </a:solidFill>
            </a:rPr>
            <a:t>253 respondents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0.37029</cdr:x>
      <cdr:y>0.17319</cdr:y>
    </cdr:from>
    <cdr:to>
      <cdr:x>0.62971</cdr:x>
      <cdr:y>0.22916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3045982" y="1143000"/>
          <a:ext cx="2133918" cy="3693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chemeClr val="tx2"/>
              </a:solidFill>
            </a:rPr>
            <a:t>201 respondents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0.61891</cdr:x>
      <cdr:y>0.09091</cdr:y>
    </cdr:from>
    <cdr:to>
      <cdr:x>0.90019</cdr:x>
      <cdr:y>0.74242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97642" y="457200"/>
          <a:ext cx="2362200" cy="327660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noAutofit/>
        </a:bodyPr>
        <a:lstStyle xmlns:a="http://schemas.openxmlformats.org/drawingml/2006/main"/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R</a:t>
          </a:r>
          <a:r>
            <a:rPr lang="en-US" sz="1600" dirty="0">
              <a:solidFill>
                <a:schemeClr val="tx2"/>
              </a:solidFill>
            </a:rPr>
            <a:t> = running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G</a:t>
          </a:r>
          <a:r>
            <a:rPr lang="en-US" sz="1600" dirty="0">
              <a:solidFill>
                <a:schemeClr val="tx2"/>
              </a:solidFill>
            </a:rPr>
            <a:t> = golf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W</a:t>
          </a:r>
          <a:r>
            <a:rPr lang="en-US" sz="1600" dirty="0">
              <a:solidFill>
                <a:schemeClr val="tx2"/>
              </a:solidFill>
            </a:rPr>
            <a:t> = walking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DW</a:t>
          </a:r>
          <a:r>
            <a:rPr lang="en-US" sz="1600" dirty="0">
              <a:solidFill>
                <a:schemeClr val="tx2"/>
              </a:solidFill>
            </a:rPr>
            <a:t> = dog walking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B</a:t>
          </a:r>
          <a:r>
            <a:rPr lang="en-US" sz="1600" dirty="0">
              <a:solidFill>
                <a:schemeClr val="tx2"/>
              </a:solidFill>
            </a:rPr>
            <a:t> = buggy/pram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CY</a:t>
          </a:r>
          <a:r>
            <a:rPr lang="en-US" sz="1600" dirty="0">
              <a:solidFill>
                <a:schemeClr val="tx2"/>
              </a:solidFill>
            </a:rPr>
            <a:t> = cycling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PLAY</a:t>
          </a:r>
          <a:r>
            <a:rPr lang="en-US" sz="1600" dirty="0">
              <a:solidFill>
                <a:schemeClr val="tx2"/>
              </a:solidFill>
            </a:rPr>
            <a:t> = play areas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BMX</a:t>
          </a:r>
          <a:r>
            <a:rPr lang="en-US" sz="1600" dirty="0">
              <a:solidFill>
                <a:schemeClr val="tx2"/>
              </a:solidFill>
            </a:rPr>
            <a:t> = skate park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S CAFÉ </a:t>
          </a:r>
          <a:r>
            <a:rPr lang="en-US" sz="1600" dirty="0">
              <a:solidFill>
                <a:schemeClr val="tx2"/>
              </a:solidFill>
            </a:rPr>
            <a:t>= sitting around café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F</a:t>
          </a:r>
          <a:r>
            <a:rPr lang="en-US" sz="1600" dirty="0">
              <a:solidFill>
                <a:schemeClr val="tx2"/>
              </a:solidFill>
            </a:rPr>
            <a:t> = football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ST</a:t>
          </a:r>
          <a:r>
            <a:rPr lang="en-US" sz="1600" dirty="0">
              <a:solidFill>
                <a:schemeClr val="tx2"/>
              </a:solidFill>
            </a:rPr>
            <a:t> = standing</a:t>
          </a:r>
        </a:p>
        <a:p xmlns:a="http://schemas.openxmlformats.org/drawingml/2006/main">
          <a:pPr algn="l"/>
          <a:r>
            <a:rPr lang="en-US" sz="1600" b="1" dirty="0">
              <a:solidFill>
                <a:schemeClr val="tx2"/>
              </a:solidFill>
            </a:rPr>
            <a:t>SI</a:t>
          </a:r>
          <a:r>
            <a:rPr lang="en-US" sz="1600" dirty="0">
              <a:solidFill>
                <a:schemeClr val="tx2"/>
              </a:solidFill>
            </a:rPr>
            <a:t> = sitting</a:t>
          </a:r>
        </a:p>
        <a:p xmlns:a="http://schemas.openxmlformats.org/drawingml/2006/main">
          <a:pPr algn="l"/>
          <a:endParaRPr lang="en-US" sz="1600" dirty="0"/>
        </a:p>
        <a:p xmlns:a="http://schemas.openxmlformats.org/drawingml/2006/main">
          <a:pPr algn="ctr"/>
          <a:endParaRPr lang="en-US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D0369-D403-B748-A2C7-496FA1EF12C5}" type="datetime1">
              <a:rPr lang="en-US" smtClean="0"/>
              <a:t>4/27/16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7A2D6-6A74-4789-8A27-67CDFFE8E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79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A17425-344B-F042-834F-8D79E816DEE8}" type="datetime1">
              <a:rPr lang="en-US" smtClean="0"/>
              <a:t>4/27/16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A049-8685-4352-9DC2-828F08FD54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59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02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0F2CE-DAA7-4DEE-8EED-08DDA41E7B9E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45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7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59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0F2CE-DAA7-4DEE-8EED-08DDA41E7B9E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750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0F2CE-DAA7-4DEE-8EED-08DDA41E7B9E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80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0F2CE-DAA7-4DEE-8EED-08DDA41E7B9E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30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799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3213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685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248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9AEC2-619D-8540-A95E-7F564B9EAE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157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82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44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418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92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00F2CE-DAA7-4DEE-8EED-08DDA41E7B9E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602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2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524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654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829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24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651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31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625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16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405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987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41648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743200" cy="8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524000"/>
            <a:ext cx="5867400" cy="46482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0" y="1524000"/>
            <a:ext cx="21336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433513"/>
            <a:ext cx="40195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2">
    <p:bg>
      <p:bgPr>
        <a:solidFill>
          <a:srgbClr val="AB1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986500"/>
            <a:ext cx="2743200" cy="88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386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2980944"/>
            <a:ext cx="3959371" cy="38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6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7800"/>
            <a:ext cx="6858000" cy="1676400"/>
          </a:xfrm>
        </p:spPr>
        <p:txBody>
          <a:bodyPr anchor="b" anchorCtr="0"/>
          <a:lstStyle>
            <a:lvl1pPr algn="l"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1242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0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91656"/>
            <a:ext cx="4592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782" y="1524000"/>
            <a:ext cx="5294018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917" y="1524000"/>
            <a:ext cx="2673657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359110" y="35814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3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87664"/>
            <a:ext cx="457200" cy="394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57200" y="1234966"/>
            <a:ext cx="86868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86400" y="6400800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3" r:id="rId3"/>
    <p:sldLayoutId id="2147483695" r:id="rId4"/>
    <p:sldLayoutId id="2147483664" r:id="rId5"/>
    <p:sldLayoutId id="2147483665" r:id="rId6"/>
    <p:sldLayoutId id="2147483666" r:id="rId7"/>
    <p:sldLayoutId id="2147483667" r:id="rId8"/>
    <p:sldLayoutId id="2147483683" r:id="rId9"/>
    <p:sldLayoutId id="2147483696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chart" Target="../charts/chart10.xm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chart" Target="../charts/char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chart" Target="../charts/char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7.xml"/><Relationship Id="rId3" Type="http://schemas.openxmlformats.org/officeDocument/2006/relationships/chart" Target="../charts/char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chart" Target="../charts/chart19.xml"/><Relationship Id="rId3" Type="http://schemas.openxmlformats.org/officeDocument/2006/relationships/chart" Target="../charts/char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514600"/>
            <a:ext cx="6858000" cy="1524000"/>
          </a:xfrm>
        </p:spPr>
        <p:txBody>
          <a:bodyPr/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Regeneration of Beckenham Place Park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343400"/>
            <a:ext cx="6858000" cy="182575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April 2016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Alexandra Czamara, Andrew Dunne, Carl Pierce, Alexis Sturgis</a:t>
            </a:r>
          </a:p>
          <a:p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98602"/>
            <a:ext cx="1555750" cy="155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309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3664166"/>
              </p:ext>
            </p:extLst>
          </p:nvPr>
        </p:nvGraphicFramePr>
        <p:xfrm>
          <a:off x="-24063" y="1664922"/>
          <a:ext cx="9144000" cy="49198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90737" y="40105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IV. Park Visitation of </a:t>
            </a:r>
            <a:r>
              <a:rPr lang="en-US" sz="2800" b="1" dirty="0" err="1">
                <a:solidFill>
                  <a:schemeClr val="bg1"/>
                </a:solidFill>
              </a:rPr>
              <a:t>Beckenham</a:t>
            </a:r>
            <a:r>
              <a:rPr lang="en-US" sz="2800" b="1" dirty="0">
                <a:solidFill>
                  <a:schemeClr val="bg1"/>
                </a:solidFill>
              </a:rPr>
              <a:t> Place Park</a:t>
            </a:r>
          </a:p>
          <a:p>
            <a:pPr algn="ctr"/>
            <a:endParaRPr lang="en-US" sz="1600" dirty="0" err="1"/>
          </a:p>
        </p:txBody>
      </p:sp>
      <p:sp>
        <p:nvSpPr>
          <p:cNvPr id="4" name="Rectangle 3"/>
          <p:cNvSpPr/>
          <p:nvPr/>
        </p:nvSpPr>
        <p:spPr>
          <a:xfrm>
            <a:off x="3480978" y="122932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254 respondents</a:t>
            </a:r>
          </a:p>
        </p:txBody>
      </p:sp>
    </p:spTree>
    <p:extLst>
      <p:ext uri="{BB962C8B-B14F-4D97-AF65-F5344CB8AC3E}">
        <p14:creationId xmlns:p14="http://schemas.microsoft.com/office/powerpoint/2010/main" val="20053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0393" y="228600"/>
            <a:ext cx="8077200" cy="10667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IV. Frequency of Visits to the Park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Based on Age of Visitor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91440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28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90393" y="228600"/>
            <a:ext cx="8077200" cy="10667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IV. Frequency of Visits to the Park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Based on the Perceived Quality of the Park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8800"/>
            <a:ext cx="9144000" cy="4123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787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567756"/>
              </p:ext>
            </p:extLst>
          </p:nvPr>
        </p:nvGraphicFramePr>
        <p:xfrm>
          <a:off x="100658" y="228600"/>
          <a:ext cx="9043341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8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483544"/>
              </p:ext>
            </p:extLst>
          </p:nvPr>
        </p:nvGraphicFramePr>
        <p:xfrm>
          <a:off x="228601" y="1600200"/>
          <a:ext cx="8828048" cy="5019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85425" y="38459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IV. Interest in the park post-regeneration</a:t>
            </a:r>
          </a:p>
          <a:p>
            <a:pPr algn="ctr"/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3480978" y="1229320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243 respondents</a:t>
            </a:r>
          </a:p>
        </p:txBody>
      </p:sp>
    </p:spTree>
    <p:extLst>
      <p:ext uri="{BB962C8B-B14F-4D97-AF65-F5344CB8AC3E}">
        <p14:creationId xmlns:p14="http://schemas.microsoft.com/office/powerpoint/2010/main" val="21218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621124"/>
              </p:ext>
            </p:extLst>
          </p:nvPr>
        </p:nvGraphicFramePr>
        <p:xfrm>
          <a:off x="0" y="0"/>
          <a:ext cx="9144000" cy="5918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50143002"/>
              </p:ext>
            </p:extLst>
          </p:nvPr>
        </p:nvGraphicFramePr>
        <p:xfrm>
          <a:off x="457200" y="0"/>
          <a:ext cx="8225883" cy="659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6559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35236326"/>
              </p:ext>
            </p:extLst>
          </p:nvPr>
        </p:nvGraphicFramePr>
        <p:xfrm>
          <a:off x="212558" y="1219200"/>
          <a:ext cx="8398042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14800" y="304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IV. Observation Results</a:t>
            </a:r>
          </a:p>
        </p:txBody>
      </p:sp>
    </p:spTree>
    <p:extLst>
      <p:ext uri="{BB962C8B-B14F-4D97-AF65-F5344CB8AC3E}">
        <p14:creationId xmlns:p14="http://schemas.microsoft.com/office/powerpoint/2010/main" val="83343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304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IV. Observation Results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956587"/>
              </p:ext>
            </p:extLst>
          </p:nvPr>
        </p:nvGraphicFramePr>
        <p:xfrm>
          <a:off x="457201" y="1219200"/>
          <a:ext cx="8229599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14800" y="596365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507 observed visitors on the weekend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320 observed visitors during the week</a:t>
            </a:r>
          </a:p>
        </p:txBody>
      </p:sp>
    </p:spTree>
    <p:extLst>
      <p:ext uri="{BB962C8B-B14F-4D97-AF65-F5344CB8AC3E}">
        <p14:creationId xmlns:p14="http://schemas.microsoft.com/office/powerpoint/2010/main" val="48300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3048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IV. Observation Results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57201" y="1219200"/>
          <a:ext cx="8229599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951075"/>
              </p:ext>
            </p:extLst>
          </p:nvPr>
        </p:nvGraphicFramePr>
        <p:xfrm>
          <a:off x="457201" y="1295400"/>
          <a:ext cx="8229599" cy="509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37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Harnessing Volunteerism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 keywords found in interviews with Sydenham Garden volunteers:</a:t>
            </a:r>
          </a:p>
          <a:p>
            <a:pPr lvl="2">
              <a:buFont typeface="Arial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</a:t>
            </a:r>
          </a:p>
          <a:p>
            <a:pPr lvl="2">
              <a:buFont typeface="Arial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Ownership</a:t>
            </a:r>
          </a:p>
          <a:p>
            <a:pPr lvl="2">
              <a:buFont typeface="Arial"/>
              <a:buChar char="•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Organization</a:t>
            </a:r>
          </a:p>
          <a:p>
            <a:pPr lvl="1"/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IMG_70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71800"/>
            <a:ext cx="4800600" cy="2700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25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Value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8190122" cy="4800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2200" dirty="0">
                <a:latin typeface="Times New Roman"/>
                <a:cs typeface="Times New Roman"/>
              </a:rPr>
              <a:t>Park budgets are frequently facing budgetary cuts in the United Kingdom</a:t>
            </a:r>
          </a:p>
          <a:p>
            <a:pPr lvl="1"/>
            <a:r>
              <a:rPr lang="en-US" sz="2200" dirty="0">
                <a:latin typeface="Times New Roman"/>
                <a:cs typeface="Times New Roman"/>
              </a:rPr>
              <a:t>Poor quality </a:t>
            </a:r>
          </a:p>
          <a:p>
            <a:pPr lvl="1"/>
            <a:r>
              <a:rPr lang="en-US" sz="2200" dirty="0">
                <a:latin typeface="Times New Roman"/>
                <a:cs typeface="Times New Roman"/>
              </a:rPr>
              <a:t>Minimal amenities</a:t>
            </a:r>
          </a:p>
          <a:p>
            <a:r>
              <a:rPr lang="en-US" sz="2200" dirty="0">
                <a:latin typeface="Times New Roman"/>
                <a:cs typeface="Times New Roman"/>
              </a:rPr>
              <a:t>Investment in the park will add social value by:</a:t>
            </a:r>
          </a:p>
          <a:p>
            <a:pPr lvl="1"/>
            <a:r>
              <a:rPr lang="en-US" sz="2200" dirty="0">
                <a:latin typeface="Times New Roman"/>
                <a:cs typeface="Times New Roman"/>
              </a:rPr>
              <a:t>Engaging community members in new amenities</a:t>
            </a:r>
          </a:p>
          <a:p>
            <a:pPr lvl="1"/>
            <a:r>
              <a:rPr lang="en-US" sz="2200" dirty="0">
                <a:latin typeface="Times New Roman"/>
                <a:cs typeface="Times New Roman"/>
              </a:rPr>
              <a:t>Increasing volunteer efforts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419600"/>
            <a:ext cx="2438400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419600"/>
            <a:ext cx="2743200" cy="1830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419600"/>
            <a:ext cx="2720130" cy="177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9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Justifying Investment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890884"/>
              </p:ext>
            </p:extLst>
          </p:nvPr>
        </p:nvGraphicFramePr>
        <p:xfrm>
          <a:off x="457200" y="1524000"/>
          <a:ext cx="8382000" cy="4900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1382">
                  <a:extLst>
                    <a:ext uri="{9D8B030D-6E8A-4147-A177-3AD203B41FA5}">
                      <a16:colId xmlns:a16="http://schemas.microsoft.com/office/drawing/2014/main" xmlns="" val="1813146406"/>
                    </a:ext>
                  </a:extLst>
                </a:gridCol>
                <a:gridCol w="3553857">
                  <a:extLst>
                    <a:ext uri="{9D8B030D-6E8A-4147-A177-3AD203B41FA5}">
                      <a16:colId xmlns:a16="http://schemas.microsoft.com/office/drawing/2014/main" xmlns="" val="858185444"/>
                    </a:ext>
                  </a:extLst>
                </a:gridCol>
                <a:gridCol w="3366761">
                  <a:extLst>
                    <a:ext uri="{9D8B030D-6E8A-4147-A177-3AD203B41FA5}">
                      <a16:colId xmlns:a16="http://schemas.microsoft.com/office/drawing/2014/main" xmlns="" val="1803699024"/>
                    </a:ext>
                  </a:extLst>
                </a:gridCol>
              </a:tblGrid>
              <a:tr h="185335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POSITIVE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NEGATIVE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 anchor="ctr"/>
                </a:tc>
                <a:extLst>
                  <a:ext uri="{0D108BD9-81ED-4DB2-BD59-A6C34878D82A}">
                    <a16:rowId xmlns:a16="http://schemas.microsoft.com/office/drawing/2014/main" xmlns="" val="4176182471"/>
                  </a:ext>
                </a:extLst>
              </a:tr>
              <a:tr h="2320393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INTERNAL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Strengths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amount of capital (~8.8 million pounds)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Strategic relationships (Heritage Lottery Fund and stakeholders)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 recognition 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Historic aspects and heritage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Large amount of green space (267 acres)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Ancient woodland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Abundant wildlife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Weaknesses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Poor to average condition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Golf course affiliation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Limited resources (annual budget and management)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Locals</a:t>
                      </a:r>
                      <a:r>
                        <a:rPr lang="en-US" sz="12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opposed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regeneration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Muddy trails (limited during wet weather)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Limited access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Poor signage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Railroad divide (one bridge)</a:t>
                      </a:r>
                    </a:p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/>
                </a:tc>
                <a:extLst>
                  <a:ext uri="{0D108BD9-81ED-4DB2-BD59-A6C34878D82A}">
                    <a16:rowId xmlns:a16="http://schemas.microsoft.com/office/drawing/2014/main" xmlns="" val="3680101663"/>
                  </a:ext>
                </a:extLst>
              </a:tr>
              <a:tr h="2142472"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EXTERNAL</a:t>
                      </a:r>
                      <a:endParaRPr lang="en-US" sz="120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Opportunities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Grant funding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and improved amenities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Community interest and involvement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Regenerated wetlands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Improved trails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New café and toilets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Improved skate park and play areas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Increased volunteer efforts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Threats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Loss of golfing community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Rumors among the community (negative promotion)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loss of mansion bid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Safety risks (lake and lack of lighting)</a:t>
                      </a:r>
                    </a:p>
                    <a:p>
                      <a:pPr marL="342900" marR="0" lvl="0" indent="-342900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Divide in community between boroughs</a:t>
                      </a:r>
                      <a:endParaRPr lang="en-US" sz="1200" dirty="0">
                        <a:solidFill>
                          <a:srgbClr val="44546A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28171" marR="28171" marT="7413" marB="0"/>
                </a:tc>
                <a:extLst>
                  <a:ext uri="{0D108BD9-81ED-4DB2-BD59-A6C34878D82A}">
                    <a16:rowId xmlns:a16="http://schemas.microsoft.com/office/drawing/2014/main" xmlns="" val="1536185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96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Recommendations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57200" y="1295400"/>
            <a:ext cx="8534400" cy="5105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900" b="1" dirty="0"/>
          </a:p>
          <a:p>
            <a:pPr marL="0" indent="0">
              <a:buNone/>
            </a:pPr>
            <a:r>
              <a:rPr lang="en-US" sz="5100" b="1" dirty="0">
                <a:latin typeface="Times New Roman"/>
                <a:cs typeface="Times New Roman"/>
              </a:rPr>
              <a:t>Enhancing design stage III</a:t>
            </a:r>
            <a:endParaRPr lang="en-US" sz="4200" dirty="0"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US" sz="4200" dirty="0">
                <a:latin typeface="Times New Roman"/>
                <a:cs typeface="Times New Roman"/>
              </a:rPr>
              <a:t>Highlight access and signage in the park</a:t>
            </a:r>
          </a:p>
          <a:p>
            <a:pPr>
              <a:lnSpc>
                <a:spcPct val="120000"/>
              </a:lnSpc>
            </a:pPr>
            <a:r>
              <a:rPr lang="en-US" sz="4200" dirty="0">
                <a:latin typeface="Times New Roman"/>
                <a:cs typeface="Times New Roman"/>
              </a:rPr>
              <a:t>Recruit local organizations for small scale events</a:t>
            </a:r>
          </a:p>
          <a:p>
            <a:pPr>
              <a:lnSpc>
                <a:spcPct val="120000"/>
              </a:lnSpc>
            </a:pPr>
            <a:r>
              <a:rPr lang="en-US" sz="4200" dirty="0">
                <a:latin typeface="Times New Roman"/>
                <a:cs typeface="Times New Roman"/>
              </a:rPr>
              <a:t>Allot an area for a driving range (Foxgrove)</a:t>
            </a:r>
          </a:p>
          <a:p>
            <a:pPr>
              <a:lnSpc>
                <a:spcPct val="120000"/>
              </a:lnSpc>
            </a:pPr>
            <a:r>
              <a:rPr lang="en-US" sz="4200" dirty="0">
                <a:latin typeface="Times New Roman"/>
                <a:cs typeface="Times New Roman"/>
              </a:rPr>
              <a:t>Create play areas at both locations (Old Bromley Road and Homesteads)</a:t>
            </a:r>
          </a:p>
          <a:p>
            <a:pPr>
              <a:lnSpc>
                <a:spcPct val="120000"/>
              </a:lnSpc>
            </a:pPr>
            <a:r>
              <a:rPr lang="en-US" sz="4200" dirty="0">
                <a:latin typeface="Times New Roman"/>
                <a:cs typeface="Times New Roman"/>
              </a:rPr>
              <a:t>Renovate paths to accommodate walkers and cyclers</a:t>
            </a:r>
          </a:p>
          <a:p>
            <a:pPr>
              <a:lnSpc>
                <a:spcPct val="120000"/>
              </a:lnSpc>
            </a:pPr>
            <a:endParaRPr lang="en-US" sz="3600" dirty="0"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endParaRPr lang="en-US" sz="3600" dirty="0">
              <a:latin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endParaRPr lang="en-US" sz="4200" dirty="0">
              <a:latin typeface="Times New Roman"/>
              <a:cs typeface="Times New Roman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7924800" cy="4495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/>
                <a:cs typeface="Times New Roman"/>
              </a:rPr>
              <a:t>Harnessing volunteer efforts</a:t>
            </a:r>
            <a:endParaRPr lang="en-US"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en-US" sz="3200" dirty="0">
                <a:latin typeface="Times New Roman"/>
                <a:cs typeface="Times New Roman"/>
              </a:rPr>
              <a:t>Hire a qualified coordinator to manage volunteer work.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Times New Roman"/>
                <a:cs typeface="Times New Roman"/>
              </a:rPr>
              <a:t>Create </a:t>
            </a:r>
            <a:r>
              <a:rPr lang="en-US" sz="3200" dirty="0" smtClean="0">
                <a:latin typeface="Times New Roman"/>
                <a:cs typeface="Times New Roman"/>
              </a:rPr>
              <a:t>a mission </a:t>
            </a:r>
            <a:r>
              <a:rPr lang="en-US" sz="3200" dirty="0">
                <a:latin typeface="Times New Roman"/>
                <a:cs typeface="Times New Roman"/>
              </a:rPr>
              <a:t>statement.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Times New Roman"/>
                <a:cs typeface="Times New Roman"/>
              </a:rPr>
              <a:t>Determine a method to acknowledge volunteer work continuously.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latin typeface="Times New Roman"/>
                <a:cs typeface="Times New Roman"/>
              </a:rPr>
              <a:t>Develop a schedule for available volunteer work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1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81534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latin typeface="Times New Roman"/>
                <a:cs typeface="Times New Roman"/>
              </a:rPr>
              <a:t>Justifying funding for the park </a:t>
            </a:r>
            <a:endParaRPr lang="en-US" sz="3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lang="en-US" sz="3600" dirty="0">
                <a:latin typeface="Times New Roman"/>
                <a:cs typeface="Times New Roman"/>
              </a:rPr>
              <a:t>Advertise the improved park post-regeneration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latin typeface="Times New Roman"/>
                <a:cs typeface="Times New Roman"/>
              </a:rPr>
              <a:t>Communicate with stakeholders the social and economic value of the regeneration.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8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7" name="Rectangle 9"/>
          <p:cNvSpPr>
            <a:spLocks noGrp="1" noChangeArrowheads="1"/>
          </p:cNvSpPr>
          <p:nvPr>
            <p:ph type="title"/>
          </p:nvPr>
        </p:nvSpPr>
        <p:spPr>
          <a:xfrm>
            <a:off x="2190750" y="152400"/>
            <a:ext cx="4991100" cy="9144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Acknowledgements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28600" y="1447800"/>
            <a:ext cx="8915400" cy="4152900"/>
          </a:xfrm>
        </p:spPr>
        <p:txBody>
          <a:bodyPr>
            <a:noAutofit/>
          </a:bodyPr>
          <a:lstStyle/>
          <a:p>
            <a:r>
              <a:rPr lang="en-US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would like to thank: </a:t>
            </a:r>
          </a:p>
          <a:p>
            <a: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Alison Taylor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Laura Harper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Professor Joel J. Brattin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Professor Lauren Mathews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Professor Dominic Golding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Professor Sarah Crowne</a:t>
            </a: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The Lewisham Council</a:t>
            </a: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97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8390296"/>
              </p:ext>
            </p:extLst>
          </p:nvPr>
        </p:nvGraphicFramePr>
        <p:xfrm>
          <a:off x="1" y="0"/>
          <a:ext cx="9144000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92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7110499"/>
              </p:ext>
            </p:extLst>
          </p:nvPr>
        </p:nvGraphicFramePr>
        <p:xfrm>
          <a:off x="304801" y="1371600"/>
          <a:ext cx="8534400" cy="518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114801" y="4572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Events in </a:t>
            </a:r>
            <a:r>
              <a:rPr lang="en-US" sz="3200" b="1" dirty="0" err="1">
                <a:solidFill>
                  <a:schemeClr val="bg1"/>
                </a:solidFill>
              </a:rPr>
              <a:t>Beckenham</a:t>
            </a:r>
            <a:r>
              <a:rPr lang="en-US" sz="3200" b="1" dirty="0">
                <a:solidFill>
                  <a:schemeClr val="bg1"/>
                </a:solidFill>
              </a:rPr>
              <a:t> Place Park</a:t>
            </a:r>
          </a:p>
        </p:txBody>
      </p:sp>
    </p:spTree>
    <p:extLst>
      <p:ext uri="{BB962C8B-B14F-4D97-AF65-F5344CB8AC3E}">
        <p14:creationId xmlns:p14="http://schemas.microsoft.com/office/powerpoint/2010/main" val="19666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27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8208734"/>
              </p:ext>
            </p:extLst>
          </p:nvPr>
        </p:nvGraphicFramePr>
        <p:xfrm>
          <a:off x="152400" y="1143000"/>
          <a:ext cx="8991600" cy="5244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819400" y="291664"/>
            <a:ext cx="36576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Play Provisions</a:t>
            </a:r>
          </a:p>
        </p:txBody>
      </p:sp>
    </p:spTree>
    <p:extLst>
      <p:ext uri="{BB962C8B-B14F-4D97-AF65-F5344CB8AC3E}">
        <p14:creationId xmlns:p14="http://schemas.microsoft.com/office/powerpoint/2010/main" val="35594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 descr="C:\Users\Alexandra\Dropbox\IQP Lewisham '16\Data\Multi Dimensional Graphs\Reason for Visiting vs Perceived Condition (Histogram)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9143999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114799" y="43053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Reason for visitation based on perceived condition</a:t>
            </a:r>
          </a:p>
        </p:txBody>
      </p:sp>
    </p:spTree>
    <p:extLst>
      <p:ext uri="{BB962C8B-B14F-4D97-AF65-F5344CB8AC3E}">
        <p14:creationId xmlns:p14="http://schemas.microsoft.com/office/powerpoint/2010/main" val="30316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8412398"/>
              </p:ext>
            </p:extLst>
          </p:nvPr>
        </p:nvGraphicFramePr>
        <p:xfrm>
          <a:off x="173945" y="152400"/>
          <a:ext cx="8974066" cy="662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67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Beckenham Place Park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00260" y="231789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530" y="2775098"/>
            <a:ext cx="3556000" cy="236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image11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244643" y="1524000"/>
            <a:ext cx="50292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27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30</a:t>
            </a:fld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6226074"/>
              </p:ext>
            </p:extLst>
          </p:nvPr>
        </p:nvGraphicFramePr>
        <p:xfrm>
          <a:off x="133303" y="0"/>
          <a:ext cx="8877393" cy="6387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34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5" name="Picture 4" descr="C:\Users\Alexandra\Dropbox\IQP Lewisham '16\Data\Multi Dimensional Graphs\Frequency of Visits vs Gender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924799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 flipH="1">
            <a:off x="1905000" y="0"/>
            <a:ext cx="5486400" cy="15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Park Visitation based on Gender </a:t>
            </a:r>
          </a:p>
        </p:txBody>
      </p:sp>
    </p:spTree>
    <p:extLst>
      <p:ext uri="{BB962C8B-B14F-4D97-AF65-F5344CB8AC3E}">
        <p14:creationId xmlns:p14="http://schemas.microsoft.com/office/powerpoint/2010/main" val="369223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905000" y="0"/>
            <a:ext cx="5486400" cy="1524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Desired Events based on Age</a:t>
            </a: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227102118"/>
              </p:ext>
            </p:extLst>
          </p:nvPr>
        </p:nvGraphicFramePr>
        <p:xfrm>
          <a:off x="228600" y="1143000"/>
          <a:ext cx="88392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8165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3810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Observation of Park Demographics</a:t>
            </a: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166704"/>
              </p:ext>
            </p:extLst>
          </p:nvPr>
        </p:nvGraphicFramePr>
        <p:xfrm>
          <a:off x="208547" y="1676400"/>
          <a:ext cx="4572000" cy="440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6851793"/>
              </p:ext>
            </p:extLst>
          </p:nvPr>
        </p:nvGraphicFramePr>
        <p:xfrm>
          <a:off x="4551947" y="1676400"/>
          <a:ext cx="4572000" cy="440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3443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3810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Observation of Park Demographics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551947" y="1676400"/>
          <a:ext cx="4572000" cy="4403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0197179"/>
              </p:ext>
            </p:extLst>
          </p:nvPr>
        </p:nvGraphicFramePr>
        <p:xfrm>
          <a:off x="609600" y="1295400"/>
          <a:ext cx="7772400" cy="5092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3070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3810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Likelihood to Volunteer Based on Age</a:t>
            </a:r>
          </a:p>
        </p:txBody>
      </p:sp>
      <p:pic>
        <p:nvPicPr>
          <p:cNvPr id="3" name="Picture 2" descr="Average Number of Volunteer Options Ticked vs 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133600"/>
            <a:ext cx="7162800" cy="36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4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5334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300" b="1" dirty="0" smtClean="0">
                <a:solidFill>
                  <a:schemeClr val="bg1"/>
                </a:solidFill>
              </a:rPr>
              <a:t>Standard Deviation of Volunteer Options based on Age</a:t>
            </a:r>
          </a:p>
          <a:p>
            <a:pPr algn="ctr"/>
            <a:endParaRPr lang="en-US" sz="2400" b="1" dirty="0" err="1" smtClean="0">
              <a:solidFill>
                <a:schemeClr val="bg1"/>
              </a:solidFill>
            </a:endParaRPr>
          </a:p>
        </p:txBody>
      </p:sp>
      <p:pic>
        <p:nvPicPr>
          <p:cNvPr id="2" name="Picture 1" descr="Standard Deviation of Number of Volunteer Options Ticked Based on 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09800"/>
            <a:ext cx="7692159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4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14800" y="2286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</a:rPr>
              <a:t>Not Interested in Volunteering based on Age</a:t>
            </a:r>
          </a:p>
        </p:txBody>
      </p:sp>
      <p:pic>
        <p:nvPicPr>
          <p:cNvPr id="3" name="Picture 2" descr="Not Interested Volunteers vs 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57400"/>
            <a:ext cx="7095425" cy="376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8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31571"/>
            <a:ext cx="8229600" cy="46482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latin typeface="Times New Roman"/>
                <a:cs typeface="Times New Roman"/>
              </a:rPr>
              <a:t>Our goal was to propose a strategy for the Lewisham Council to evaluate how the public values Beckenham Place Park, with particular consideration to the issues of social value and volunteerism.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</a:t>
            </a:r>
          </a:p>
        </p:txBody>
      </p:sp>
      <p:sp>
        <p:nvSpPr>
          <p:cNvPr id="49971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533400" y="1600200"/>
            <a:ext cx="7010400" cy="44958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latin typeface="Times New Roman"/>
                <a:cs typeface="Times New Roman"/>
              </a:rPr>
              <a:t>Background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latin typeface="Times New Roman"/>
                <a:cs typeface="Times New Roman"/>
              </a:rPr>
              <a:t>Objectives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latin typeface="Times New Roman"/>
                <a:cs typeface="Times New Roman"/>
              </a:rPr>
              <a:t>Methodology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latin typeface="Times New Roman"/>
                <a:cs typeface="Times New Roman"/>
              </a:rPr>
              <a:t>Results</a:t>
            </a: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r>
              <a:rPr lang="en-US" sz="2800" dirty="0">
                <a:latin typeface="Times New Roman"/>
                <a:cs typeface="Times New Roman"/>
              </a:rPr>
              <a:t>Recommendations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dirty="0">
              <a:latin typeface="Times New Roman"/>
              <a:cs typeface="Times New Roman"/>
            </a:endParaRPr>
          </a:p>
          <a:p>
            <a:pPr marL="514350" indent="-514350">
              <a:lnSpc>
                <a:spcPct val="150000"/>
              </a:lnSpc>
              <a:buFont typeface="+mj-lt"/>
              <a:buAutoNum type="romanUcPeriod"/>
            </a:pP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Background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measure social value quantitatively and qualitatively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audit and accounting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Social return on investment (SROI)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Harnessing volunteer efforts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Involvement with the community</a:t>
            </a:r>
          </a:p>
          <a:p>
            <a:pPr lvl="1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Sense of ownership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24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Times New Roman"/>
                <a:cs typeface="Times New Roman"/>
              </a:rPr>
              <a:t>Established and implemented a method for assessing Beckenham Place Park’s evolving social value.</a:t>
            </a:r>
          </a:p>
          <a:p>
            <a:pPr marL="0" indent="0">
              <a:buNone/>
            </a:pP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	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Surveys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Observational Study</a:t>
            </a:r>
            <a:endParaRPr lang="en-US" sz="2800" dirty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en-US" sz="2800" dirty="0">
                <a:latin typeface="Times New Roman"/>
                <a:cs typeface="Times New Roman"/>
              </a:rPr>
              <a:t>Identified beneficial practices for harnessing     volunteerism in parks.</a:t>
            </a:r>
          </a:p>
          <a:p>
            <a:pPr marL="0" indent="0">
              <a:buNone/>
            </a:pP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	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Interviews</a:t>
            </a:r>
            <a:endParaRPr lang="en-US" sz="2800" dirty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 startAt="3"/>
            </a:pPr>
            <a:r>
              <a:rPr lang="en-US" sz="2800" dirty="0">
                <a:latin typeface="Times New Roman"/>
                <a:cs typeface="Times New Roman"/>
              </a:rPr>
              <a:t>Justified short-term and continual investment in the park by highlighting the park’s value for the community.</a:t>
            </a: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 </a:t>
            </a:r>
          </a:p>
          <a:p>
            <a:pPr marL="0" indent="0">
              <a:buNone/>
            </a:pP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	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latin typeface="Times New Roman"/>
                <a:ea typeface="Wingdings"/>
                <a:cs typeface="Times New Roman"/>
                <a:sym typeface="Wingdings"/>
              </a:rPr>
              <a:t> Situational Analysis </a:t>
            </a:r>
            <a:endParaRPr lang="en-US" sz="2800" dirty="0">
              <a:latin typeface="Times New Roman"/>
              <a:cs typeface="Times New Roman"/>
            </a:endParaRP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61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Methodology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4820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sz="2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5500" b="1" dirty="0">
                <a:latin typeface="Times New Roman"/>
                <a:cs typeface="Times New Roman"/>
              </a:rPr>
              <a:t>Surveys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Times New Roman"/>
                <a:cs typeface="Times New Roman"/>
              </a:rPr>
              <a:t>261 Survey responses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Times New Roman"/>
                <a:cs typeface="Times New Roman"/>
              </a:rPr>
              <a:t>12 Consultation </a:t>
            </a:r>
            <a:r>
              <a:rPr lang="en-US" sz="3500" dirty="0" smtClean="0">
                <a:latin typeface="Times New Roman"/>
                <a:cs typeface="Times New Roman"/>
              </a:rPr>
              <a:t>events</a:t>
            </a:r>
          </a:p>
          <a:p>
            <a:pPr marL="0" indent="0">
              <a:buNone/>
            </a:pPr>
            <a:r>
              <a:rPr lang="en-US" sz="5500" b="1" dirty="0">
                <a:latin typeface="Times New Roman"/>
                <a:cs typeface="Times New Roman"/>
              </a:rPr>
              <a:t>Observational study 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3500" dirty="0">
                <a:latin typeface="Times New Roman"/>
                <a:cs typeface="Times New Roman"/>
              </a:rPr>
              <a:t>Observe park activity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3500" dirty="0">
                <a:latin typeface="Times New Roman"/>
                <a:cs typeface="Times New Roman"/>
              </a:rPr>
              <a:t>Record visitor </a:t>
            </a:r>
            <a:r>
              <a:rPr lang="en-US" sz="3500" dirty="0" smtClean="0">
                <a:latin typeface="Times New Roman"/>
                <a:cs typeface="Times New Roman"/>
              </a:rPr>
              <a:t>demographics</a:t>
            </a:r>
            <a:endParaRPr lang="en-US" sz="35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5500" b="1" dirty="0">
                <a:latin typeface="Times New Roman"/>
                <a:cs typeface="Times New Roman"/>
              </a:rPr>
              <a:t>Interviews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Times New Roman"/>
                <a:cs typeface="Times New Roman"/>
              </a:rPr>
              <a:t>Management</a:t>
            </a:r>
          </a:p>
          <a:p>
            <a:pPr>
              <a:lnSpc>
                <a:spcPct val="90000"/>
              </a:lnSpc>
            </a:pPr>
            <a:r>
              <a:rPr lang="en-US" sz="3500" dirty="0">
                <a:latin typeface="Times New Roman"/>
                <a:cs typeface="Times New Roman"/>
              </a:rPr>
              <a:t>Field </a:t>
            </a:r>
            <a:r>
              <a:rPr lang="en-US" sz="3500" dirty="0" smtClean="0">
                <a:latin typeface="Times New Roman"/>
                <a:cs typeface="Times New Roman"/>
              </a:rPr>
              <a:t>volunteers</a:t>
            </a:r>
          </a:p>
          <a:p>
            <a:pPr marL="0" indent="0">
              <a:buNone/>
            </a:pPr>
            <a:r>
              <a:rPr lang="en-US" sz="5500" b="1" dirty="0" smtClean="0">
                <a:latin typeface="Times New Roman"/>
                <a:cs typeface="Times New Roman"/>
              </a:rPr>
              <a:t>Situational </a:t>
            </a:r>
            <a:r>
              <a:rPr lang="en-US" sz="5500" b="1" dirty="0">
                <a:latin typeface="Times New Roman"/>
                <a:cs typeface="Times New Roman"/>
              </a:rPr>
              <a:t>Analysis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3500" dirty="0" err="1">
                <a:latin typeface="Times New Roman"/>
                <a:cs typeface="Times New Roman"/>
              </a:rPr>
              <a:t>Analyse</a:t>
            </a:r>
            <a:r>
              <a:rPr lang="en-US" sz="3500" dirty="0">
                <a:latin typeface="Times New Roman"/>
                <a:cs typeface="Times New Roman"/>
              </a:rPr>
              <a:t> </a:t>
            </a:r>
            <a:r>
              <a:rPr lang="en-US" sz="3500" b="1" dirty="0">
                <a:latin typeface="Times New Roman"/>
                <a:cs typeface="Times New Roman"/>
              </a:rPr>
              <a:t>S</a:t>
            </a:r>
            <a:r>
              <a:rPr lang="en-US" sz="3500" dirty="0">
                <a:latin typeface="Times New Roman"/>
                <a:cs typeface="Times New Roman"/>
              </a:rPr>
              <a:t>trengths, </a:t>
            </a:r>
            <a:r>
              <a:rPr lang="en-US" sz="3500" b="1" dirty="0">
                <a:latin typeface="Times New Roman"/>
                <a:cs typeface="Times New Roman"/>
              </a:rPr>
              <a:t>W</a:t>
            </a:r>
            <a:r>
              <a:rPr lang="en-US" sz="3500" dirty="0">
                <a:latin typeface="Times New Roman"/>
                <a:cs typeface="Times New Roman"/>
              </a:rPr>
              <a:t>eaknesses, </a:t>
            </a:r>
            <a:r>
              <a:rPr lang="en-US" sz="3500" b="1" dirty="0">
                <a:latin typeface="Times New Roman"/>
                <a:cs typeface="Times New Roman"/>
              </a:rPr>
              <a:t>O</a:t>
            </a:r>
            <a:r>
              <a:rPr lang="en-US" sz="3500" dirty="0">
                <a:latin typeface="Times New Roman"/>
                <a:cs typeface="Times New Roman"/>
              </a:rPr>
              <a:t>pportunities, </a:t>
            </a:r>
            <a:r>
              <a:rPr lang="en-US" sz="3500" b="1" dirty="0">
                <a:latin typeface="Times New Roman"/>
                <a:cs typeface="Times New Roman"/>
              </a:rPr>
              <a:t>T</a:t>
            </a:r>
            <a:r>
              <a:rPr lang="en-US" sz="3500" dirty="0">
                <a:latin typeface="Times New Roman"/>
                <a:cs typeface="Times New Roman"/>
              </a:rPr>
              <a:t>hreats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en-US" sz="3500" dirty="0">
                <a:latin typeface="Times New Roman"/>
                <a:cs typeface="Times New Roman"/>
              </a:rPr>
              <a:t>Relate </a:t>
            </a:r>
            <a:r>
              <a:rPr lang="en-US" sz="3500" dirty="0" err="1">
                <a:latin typeface="Times New Roman"/>
                <a:cs typeface="Times New Roman"/>
              </a:rPr>
              <a:t>Beckenham</a:t>
            </a:r>
            <a:r>
              <a:rPr lang="en-US" sz="3500" dirty="0">
                <a:latin typeface="Times New Roman"/>
                <a:cs typeface="Times New Roman"/>
              </a:rPr>
              <a:t> Place Park to similar park regenerations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2600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  <a:p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1944" y="1447800"/>
            <a:ext cx="3519311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IMG_612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733800"/>
            <a:ext cx="3403600" cy="255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60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9</a:t>
            </a:fld>
            <a:endParaRPr lang="en-US" dirty="0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361522"/>
              </p:ext>
            </p:extLst>
          </p:nvPr>
        </p:nvGraphicFramePr>
        <p:xfrm>
          <a:off x="381000" y="1828800"/>
          <a:ext cx="81534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2133600" y="152400"/>
            <a:ext cx="46609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600" b="1" dirty="0">
                <a:solidFill>
                  <a:prstClr val="white"/>
                </a:solidFill>
              </a:rPr>
              <a:t>IV. Condition of Beckenham Place Park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0500" y="121920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246 respondents</a:t>
            </a:r>
          </a:p>
        </p:txBody>
      </p:sp>
    </p:spTree>
    <p:extLst>
      <p:ext uri="{BB962C8B-B14F-4D97-AF65-F5344CB8AC3E}">
        <p14:creationId xmlns:p14="http://schemas.microsoft.com/office/powerpoint/2010/main" val="1473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9083da47ed50cf307069546a324011c47d9b3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-White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WPI_2012White</Template>
  <TotalTime>4319</TotalTime>
  <Words>857</Words>
  <Application>Microsoft Macintosh PowerPoint</Application>
  <PresentationFormat>On-screen Show (4:3)</PresentationFormat>
  <Paragraphs>264</Paragraphs>
  <Slides>37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WPI-White</vt:lpstr>
      <vt:lpstr>Regeneration of Beckenham Place Park</vt:lpstr>
      <vt:lpstr>Social Value </vt:lpstr>
      <vt:lpstr>Beckenham Place Park</vt:lpstr>
      <vt:lpstr>Project Goal</vt:lpstr>
      <vt:lpstr>Content</vt:lpstr>
      <vt:lpstr>I. Background</vt:lpstr>
      <vt:lpstr>II. Objectives</vt:lpstr>
      <vt:lpstr>III. Methodology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Harnessing Volunteerism </vt:lpstr>
      <vt:lpstr>IV. Justifying Investment</vt:lpstr>
      <vt:lpstr>V. Recommendations</vt:lpstr>
      <vt:lpstr>V. Recommendations</vt:lpstr>
      <vt:lpstr>V. Recommendations</vt:lpstr>
      <vt:lpstr>Acknowledgements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Regeneration of Beckenham Place Park</dc:title>
  <dc:creator>Carl Pierce</dc:creator>
  <cp:lastModifiedBy>Alexis Sturgis</cp:lastModifiedBy>
  <cp:revision>158</cp:revision>
  <cp:lastPrinted>2016-04-22T17:39:12Z</cp:lastPrinted>
  <dcterms:created xsi:type="dcterms:W3CDTF">2016-02-29T05:42:13Z</dcterms:created>
  <dcterms:modified xsi:type="dcterms:W3CDTF">2016-04-27T23:37:57Z</dcterms:modified>
</cp:coreProperties>
</file>