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Nuni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Playfair Display" panose="020B0604020202020204" charset="0"/>
      <p:regular r:id="rId30"/>
      <p:bold r:id="rId31"/>
      <p:italic r:id="rId32"/>
      <p:boldItalic r:id="rId33"/>
    </p:embeddedFont>
    <p:embeddedFont>
      <p:font typeface="Raleway" panose="020B0604020202020204" charset="0"/>
      <p:regular r:id="rId34"/>
      <p:bold r:id="rId35"/>
      <p:italic r:id="rId36"/>
      <p:boldItalic r:id="rId37"/>
    </p:embeddedFont>
    <p:embeddedFont>
      <p:font typeface="Raleway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17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8F8B57-588C-42A3-837C-F840921BCE72}">
  <a:tblStyle styleId="{238F8B57-588C-42A3-837C-F840921BCE7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pos="2880"/>
        <p:guide orient="horz" pos="17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Hello! Thank you so much for attending our final presentation.</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We will be presenting recommendations for demonstrating the value for Commonside’s organization which will hopefully aid them in getting more funding.</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rgbClr val="1B243B"/>
              </a:solidFill>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Emily </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Client feedback is a prominent aspect of the AQS requirements. Simultaneously, it is a quick and easy way for Commonside to evidence very basic outcomes of their events and services and present them to funders or the general community. </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Survey is part AQS requirement to have feedback opportunities</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80c6f939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80c6f939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Maggie</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To supplement our surveys as well as bring in that “human” side of the organization, we interviewed 3 clients of commonside to find out how it had made a difference in their lives</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We interviewed:</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	Yosief, a man who lost his memory in an accident who commonside helped to tell his story, and socialize with the community</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	Bill, a 95 year old man who stays sharp and social by attending lunch club almost every day</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	And peter, one of Commonside’s greatest success stories, who was able to receive PIP with step forward’s help and now gives back to the community by volunteering at Commonside whenever they need him</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These case studies are included in one of our deliverables to commonside in a presentation to demonstrate outcomes to funders and can be built upon even further</a:t>
            </a:r>
            <a:endParaRPr sz="1200">
              <a:solidFill>
                <a:srgbClr val="1B243B"/>
              </a:solidFill>
              <a:latin typeface="Nunito"/>
              <a:ea typeface="Nunito"/>
              <a:cs typeface="Nunito"/>
              <a:sym typeface="Nuni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0c6f939c_2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0c6f939c_2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Maggie</a:t>
            </a:r>
            <a:endParaRPr>
              <a:solidFill>
                <a:schemeClr val="dk1"/>
              </a:solidFill>
            </a:endParaRPr>
          </a:p>
          <a:p>
            <a:pPr marL="0" lvl="0" indent="0" algn="l" rtl="0">
              <a:spcBef>
                <a:spcPts val="0"/>
              </a:spcBef>
              <a:spcAft>
                <a:spcPts val="0"/>
              </a:spcAft>
              <a:buNone/>
            </a:pPr>
            <a:r>
              <a:rPr lang="en">
                <a:solidFill>
                  <a:schemeClr val="dk1"/>
                </a:solidFill>
              </a:rPr>
              <a:t>Even tho AQS is not directly linked to funding, We still want to recommend AQS to commonside for its structural benefits, so we’ve divided them up into low hanging fruit and bang for the buck (low impact, easy to implement vs high impact, difficult to implement)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80c6f939c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80c6f939c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1B243B"/>
                </a:solidFill>
                <a:latin typeface="Nunito"/>
                <a:ea typeface="Nunito"/>
                <a:cs typeface="Nunito"/>
                <a:sym typeface="Nunito"/>
              </a:rPr>
              <a:t>Humberto</a:t>
            </a:r>
            <a:endParaRPr sz="1200">
              <a:solidFill>
                <a:srgbClr val="1B243B"/>
              </a:solidFill>
              <a:latin typeface="Nunito"/>
              <a:ea typeface="Nunito"/>
              <a:cs typeface="Nunito"/>
              <a:sym typeface="Nunito"/>
            </a:endParaRPr>
          </a:p>
          <a:p>
            <a:pPr marL="0" lvl="0" indent="0" algn="l" rtl="0">
              <a:spcBef>
                <a:spcPts val="0"/>
              </a:spcBef>
              <a:spcAft>
                <a:spcPts val="0"/>
              </a:spcAft>
              <a:buNone/>
            </a:pPr>
            <a:r>
              <a:rPr lang="en" sz="1200">
                <a:solidFill>
                  <a:srgbClr val="1B243B"/>
                </a:solidFill>
                <a:latin typeface="Nunito"/>
                <a:ea typeface="Nunito"/>
                <a:cs typeface="Nunito"/>
                <a:sym typeface="Nunito"/>
              </a:rPr>
              <a:t>Quick explanation of AQS</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requirements</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within 3 months - 60%</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As you can see about 60% of the requirements are easily implementable which we deemed as able to be done within three months each of the requirements independently, which matches one quarterly review. </a:t>
            </a:r>
            <a:endParaRPr sz="1200">
              <a:solidFill>
                <a:srgbClr val="1B243B"/>
              </a:solidFill>
              <a:latin typeface="Nunito"/>
              <a:ea typeface="Nunito"/>
              <a:cs typeface="Nunito"/>
              <a:sym typeface="Nuni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80c6f939c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80c6f939c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Humberto</a:t>
            </a:r>
            <a:endParaRPr/>
          </a:p>
          <a:p>
            <a:pPr marL="0" lvl="0" indent="0" algn="l" rtl="0">
              <a:spcBef>
                <a:spcPts val="0"/>
              </a:spcBef>
              <a:spcAft>
                <a:spcPts val="0"/>
              </a:spcAft>
              <a:buNone/>
            </a:pPr>
            <a:r>
              <a:rPr lang="en"/>
              <a:t>Of the 94 requirements, 25% of them require some kind of data management system. Commonside currently does not have a good database and so that helped form our team’s recommendations for their future.</a:t>
            </a:r>
            <a:endParaRPr/>
          </a:p>
          <a:p>
            <a:pPr marL="0" lvl="0" indent="0" algn="l" rtl="0">
              <a:spcBef>
                <a:spcPts val="0"/>
              </a:spcBef>
              <a:spcAft>
                <a:spcPts val="0"/>
              </a:spcAft>
              <a:buNone/>
            </a:pPr>
            <a:endParaRPr/>
          </a:p>
          <a:p>
            <a:pPr marL="0" lvl="0" indent="0" algn="l" rtl="0">
              <a:spcBef>
                <a:spcPts val="0"/>
              </a:spcBef>
              <a:spcAft>
                <a:spcPts val="0"/>
              </a:spcAft>
              <a:buNone/>
            </a:pPr>
            <a:r>
              <a:rPr lang="en"/>
              <a:t>Most of them fall under policy and procedure and fall in the easy to implement within three months. However, a big part still falls under and is a big category of concern.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80c6f939c_2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80c6f939c_2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Humberto</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Here are some of the policies and procedures that we recommend commonside have if they want to put resources both into boths acquiring AQS and demonstrating outcomes to get more funding. </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we linked current policies they have to AQS (low hanging fruit!) to give them head start on where they are in the process and will give that to them as one of our deliverables</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examples of low hanging fruit we encountered shown on slide</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AutoNum type="arabicPeriod"/>
            </a:pPr>
            <a:r>
              <a:rPr lang="en" sz="1200">
                <a:solidFill>
                  <a:srgbClr val="1B243B"/>
                </a:solidFill>
                <a:latin typeface="Nunito"/>
                <a:ea typeface="Nunito"/>
                <a:cs typeface="Nunito"/>
                <a:sym typeface="Nunito"/>
              </a:rPr>
              <a:t>simply someone qualified needs to be chosen to be responsible for this</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AutoNum type="arabicPeriod"/>
            </a:pPr>
            <a:r>
              <a:rPr lang="en" sz="1200">
                <a:solidFill>
                  <a:srgbClr val="1B243B"/>
                </a:solidFill>
                <a:latin typeface="Nunito"/>
                <a:ea typeface="Nunito"/>
                <a:cs typeface="Nunito"/>
                <a:sym typeface="Nunito"/>
              </a:rPr>
              <a:t>since this may be common sense or less formal already, just need to formalize process on “paper”</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AutoNum type="arabicPeriod"/>
            </a:pPr>
            <a:r>
              <a:rPr lang="en" sz="1200">
                <a:solidFill>
                  <a:srgbClr val="1B243B"/>
                </a:solidFill>
                <a:latin typeface="Nunito"/>
                <a:ea typeface="Nunito"/>
                <a:cs typeface="Nunito"/>
                <a:sym typeface="Nunito"/>
              </a:rPr>
              <a:t>same as above</a:t>
            </a:r>
            <a:endParaRPr sz="1200">
              <a:solidFill>
                <a:srgbClr val="1B243B"/>
              </a:solidFill>
              <a:latin typeface="Nunito"/>
              <a:ea typeface="Nunito"/>
              <a:cs typeface="Nunito"/>
              <a:sym typeface="Nunito"/>
            </a:endParaRPr>
          </a:p>
          <a:p>
            <a:pPr marL="0" lvl="0" indent="0" algn="l" rtl="0">
              <a:spcBef>
                <a:spcPts val="0"/>
              </a:spcBef>
              <a:spcAft>
                <a:spcPts val="0"/>
              </a:spcAft>
              <a:buNone/>
            </a:pPr>
            <a:r>
              <a:rPr lang="en" sz="1200">
                <a:solidFill>
                  <a:srgbClr val="1B243B"/>
                </a:solidFill>
                <a:latin typeface="Nunito"/>
                <a:ea typeface="Nunito"/>
                <a:cs typeface="Nunito"/>
                <a:sym typeface="Nunito"/>
              </a:rPr>
              <a:t>Easier policies and proceduress that might be spoken already within the organization but might still need to be written down as they progress towards AQS. </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b="1">
                <a:solidFill>
                  <a:srgbClr val="1B243B"/>
                </a:solidFill>
                <a:latin typeface="Nunito"/>
                <a:ea typeface="Nunito"/>
                <a:cs typeface="Nunito"/>
                <a:sym typeface="Nunito"/>
              </a:rPr>
              <a:t>again, many stuff is a verbal understanding/institutional knowledge, could be written down and solidified</a:t>
            </a:r>
            <a:endParaRPr sz="1200" b="1">
              <a:solidFill>
                <a:srgbClr val="1B243B"/>
              </a:solidFill>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12bec1d4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12bec1d4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Humberto</a:t>
            </a:r>
            <a:endParaRPr/>
          </a:p>
          <a:p>
            <a:pPr marL="0" lvl="0" indent="0" algn="l" rtl="0">
              <a:spcBef>
                <a:spcPts val="0"/>
              </a:spcBef>
              <a:spcAft>
                <a:spcPts val="0"/>
              </a:spcAft>
              <a:buNone/>
            </a:pPr>
            <a:r>
              <a:rPr lang="en"/>
              <a:t>Of the 94 requirements, 25% of them require some kind of data management system. Commonside currently does not have a good database and so that helped form our team’s recommendations for their future.</a:t>
            </a:r>
            <a:endParaRPr/>
          </a:p>
          <a:p>
            <a:pPr marL="0" lvl="0" indent="0" algn="l" rtl="0">
              <a:spcBef>
                <a:spcPts val="0"/>
              </a:spcBef>
              <a:spcAft>
                <a:spcPts val="0"/>
              </a:spcAft>
              <a:buNone/>
            </a:pPr>
            <a:endParaRPr/>
          </a:p>
          <a:p>
            <a:pPr marL="0" lvl="0" indent="0" algn="l" rtl="0">
              <a:spcBef>
                <a:spcPts val="0"/>
              </a:spcBef>
              <a:spcAft>
                <a:spcPts val="0"/>
              </a:spcAft>
              <a:buNone/>
            </a:pPr>
            <a:r>
              <a:rPr lang="en"/>
              <a:t>Most of them fall under policy and procedure and fall in the easy to implement within three months. However, a big part still falls under and is a big category of concern.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80c6f939c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80c6f939c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Noel</a:t>
            </a:r>
            <a:endParaRPr/>
          </a:p>
          <a:p>
            <a:pPr marL="0" lvl="0" indent="0" algn="l" rtl="0">
              <a:spcBef>
                <a:spcPts val="0"/>
              </a:spcBef>
              <a:spcAft>
                <a:spcPts val="0"/>
              </a:spcAft>
              <a:buNone/>
            </a:pPr>
            <a:r>
              <a:rPr lang="en"/>
              <a:t>-Database is a versatile all encompassing recording keeping system</a:t>
            </a:r>
            <a:endParaRPr/>
          </a:p>
          <a:p>
            <a:pPr marL="0" lvl="0" indent="0" algn="l" rtl="0">
              <a:spcBef>
                <a:spcPts val="0"/>
              </a:spcBef>
              <a:spcAft>
                <a:spcPts val="0"/>
              </a:spcAft>
              <a:buNone/>
            </a:pPr>
            <a:r>
              <a:rPr lang="en"/>
              <a:t>-Current system is a record keeping system</a:t>
            </a:r>
            <a:endParaRPr/>
          </a:p>
          <a:p>
            <a:pPr marL="0" lvl="0" indent="0" algn="l" rtl="0">
              <a:spcBef>
                <a:spcPts val="0"/>
              </a:spcBef>
              <a:spcAft>
                <a:spcPts val="0"/>
              </a:spcAft>
              <a:buNone/>
            </a:pPr>
            <a:r>
              <a:rPr lang="en"/>
              <a:t>-Database is 2 for 1 in that it helps with AQS requirments and can help with demonstrated outcomes</a:t>
            </a:r>
            <a:endParaRPr/>
          </a:p>
          <a:p>
            <a:pPr marL="0" lvl="0" indent="0" algn="l" rtl="0">
              <a:spcBef>
                <a:spcPts val="0"/>
              </a:spcBef>
              <a:spcAft>
                <a:spcPts val="0"/>
              </a:spcAft>
              <a:buNone/>
            </a:pPr>
            <a:r>
              <a:rPr lang="en"/>
              <a:t>Mention Image Integral!!!</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685c62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685c62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a:t>
            </a:r>
            <a:endParaRPr/>
          </a:p>
          <a:p>
            <a:pPr marL="0" lvl="0" indent="0" algn="l" rtl="0">
              <a:spcBef>
                <a:spcPts val="0"/>
              </a:spcBef>
              <a:spcAft>
                <a:spcPts val="0"/>
              </a:spcAft>
              <a:buNone/>
            </a:pPr>
            <a:endParaRPr/>
          </a:p>
          <a:p>
            <a:pPr marL="0" lvl="0" indent="0" algn="l" rtl="0">
              <a:spcBef>
                <a:spcPts val="0"/>
              </a:spcBef>
              <a:spcAft>
                <a:spcPts val="0"/>
              </a:spcAft>
              <a:buNone/>
            </a:pPr>
            <a:r>
              <a:rPr lang="en"/>
              <a:t>We’ve had such a great time getting to know everyone here at Commonside. We hope we have presented some of the best possible recommendations and that we have contributed to the longevity of the organization. Thank you so much for coming, we’d like to open the floor for questions or comments.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80c6f939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80c6f939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We’re a group of students from Worcester Polytechnic Institute in Massachusetts. Introductions.</a:t>
            </a:r>
            <a:endParaRPr sz="1200">
              <a:solidFill>
                <a:srgbClr val="1B243B"/>
              </a:solidFill>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80c6f939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80c6f939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As you know, this is Commonside at the New Horizon Community Centre, servicing the residents of Merton. Commonside provides events for the community, as well as services through the Step Forward and Lunch Club programs. Ultimately, our project goal was to provide recommendations that will lead Commonside towards more funding, whether that be with or without accreditation.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80c6f939c_1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80c6f939c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Noel At the beginning of our project, our team believed that the relation between funding and accreditation was direct. However, we found that accreditation and funding have to be pursued separately. We will focus first on our findings regarding accreditation.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80c6f939c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80c6f939c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Maggie</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So one of the first things we did to explore advice quality standard (gold standard accreditation for advice services!) was talk to Lyla, CEO of Merton CIL (advice services by and for deaf and disabled people)</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1B243B"/>
                </a:solidFill>
                <a:latin typeface="Nunito"/>
                <a:ea typeface="Nunito"/>
                <a:cs typeface="Nunito"/>
                <a:sym typeface="Nunito"/>
              </a:rPr>
              <a:t>We talked to Lyla about her experience with AQS and how the process was for a small organization like MCIL</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Through this interview, we found that while AQS is an involved and challenging process and did not directly help them attain funding, it was ultimately a useful guide for developing a well-structured, safe and ethical advice service</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rgbClr val="38761D"/>
                </a:solidFill>
                <a:latin typeface="Nunito"/>
                <a:ea typeface="Nunito"/>
                <a:cs typeface="Nunito"/>
                <a:sym typeface="Nunito"/>
              </a:rPr>
              <a:t>To expand our knowledge about </a:t>
            </a:r>
            <a:r>
              <a:rPr lang="en" sz="1200">
                <a:solidFill>
                  <a:srgbClr val="1B243B"/>
                </a:solidFill>
                <a:latin typeface="Nunito"/>
                <a:ea typeface="Nunito"/>
                <a:cs typeface="Nunito"/>
                <a:sym typeface="Nunito"/>
              </a:rPr>
              <a:t>the advice quality standard, the gold standard in accreditation for advice services </a:t>
            </a:r>
            <a:r>
              <a:rPr lang="en" sz="1200">
                <a:solidFill>
                  <a:srgbClr val="38761D"/>
                </a:solidFill>
                <a:latin typeface="Nunito"/>
                <a:ea typeface="Nunito"/>
                <a:cs typeface="Nunito"/>
                <a:sym typeface="Nunito"/>
              </a:rPr>
              <a:t>and gain some context for our project, </a:t>
            </a:r>
            <a:r>
              <a:rPr lang="en" sz="1200">
                <a:solidFill>
                  <a:srgbClr val="1B243B"/>
                </a:solidFill>
                <a:latin typeface="Nunito"/>
                <a:ea typeface="Nunito"/>
                <a:cs typeface="Nunito"/>
                <a:sym typeface="Nunito"/>
              </a:rPr>
              <a:t>We spoke to Lyla, CEO of Merton CIL an advice org by and for the deaf and disabled, about her experience with AQS, to gain insight into what the process is like for smaller organizations and what challenges come with it</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Through talking with Lyla, we found that while AQS is an involved and challenging process and did not directly help them attain funding, it was ultimately a useful guide for developing a well-structured, safe and ethical advice service</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sz="1200">
              <a:solidFill>
                <a:srgbClr val="1B243B"/>
              </a:solidFill>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80c6f939c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80c6f939c_2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Humberto</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a:solidFill>
                  <a:schemeClr val="dk1"/>
                </a:solidFill>
              </a:rPr>
              <a:t>We also received their (Merton CIL)’s financial history before and after attaining AQS</a:t>
            </a:r>
            <a:endParaRPr sz="1200">
              <a:solidFill>
                <a:srgbClr val="1B243B"/>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Here, you can see a comparison of Commonside’s revenue in green and MertonCILs revenue in light blue. However</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Char char="-"/>
            </a:pPr>
            <a:r>
              <a:rPr lang="en" sz="1200">
                <a:solidFill>
                  <a:srgbClr val="1B243B"/>
                </a:solidFill>
                <a:latin typeface="Nunito"/>
                <a:ea typeface="Nunito"/>
                <a:cs typeface="Nunito"/>
                <a:sym typeface="Nunito"/>
              </a:rPr>
              <a:t>in 2015, Merton CIL began the application for accreditation</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Char char="-"/>
            </a:pPr>
            <a:r>
              <a:rPr lang="en" sz="1200">
                <a:solidFill>
                  <a:srgbClr val="1B243B"/>
                </a:solidFill>
                <a:latin typeface="Nunito"/>
                <a:ea typeface="Nunito"/>
                <a:cs typeface="Nunito"/>
                <a:sym typeface="Nunito"/>
              </a:rPr>
              <a:t>in Jan 2016, Merton CIL received the accreditation, 16/17 financial year is when we would have first seen a change in funding</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Char char="-"/>
            </a:pPr>
            <a:r>
              <a:rPr lang="en" sz="1200">
                <a:solidFill>
                  <a:srgbClr val="1B243B"/>
                </a:solidFill>
                <a:latin typeface="Nunito"/>
                <a:ea typeface="Nunito"/>
                <a:cs typeface="Nunito"/>
                <a:sym typeface="Nunito"/>
              </a:rPr>
              <a:t>HOWEVER, they also re-received funding from Big Lottery in 2015, causing the spike in donation amounts</a:t>
            </a:r>
            <a:endParaRPr sz="1200">
              <a:solidFill>
                <a:srgbClr val="1B243B"/>
              </a:solidFill>
              <a:latin typeface="Nunito"/>
              <a:ea typeface="Nunito"/>
              <a:cs typeface="Nunito"/>
              <a:sym typeface="Nunito"/>
            </a:endParaRPr>
          </a:p>
          <a:p>
            <a:pPr marL="914400" lvl="1" indent="-304800" algn="l" rtl="0">
              <a:spcBef>
                <a:spcPts val="0"/>
              </a:spcBef>
              <a:spcAft>
                <a:spcPts val="0"/>
              </a:spcAft>
              <a:buClr>
                <a:schemeClr val="dk1"/>
              </a:buClr>
              <a:buSzPts val="1200"/>
              <a:buChar char="-"/>
            </a:pPr>
            <a:r>
              <a:rPr lang="en" sz="1200">
                <a:solidFill>
                  <a:srgbClr val="1B243B"/>
                </a:solidFill>
                <a:latin typeface="Nunito"/>
                <a:ea typeface="Nunito"/>
                <a:cs typeface="Nunito"/>
                <a:sym typeface="Nunito"/>
              </a:rPr>
              <a:t>not correlated</a:t>
            </a:r>
            <a:endParaRPr sz="1200">
              <a:solidFill>
                <a:srgbClr val="1B243B"/>
              </a:solidFill>
              <a:latin typeface="Nunito"/>
              <a:ea typeface="Nunito"/>
              <a:cs typeface="Nunito"/>
              <a:sym typeface="Nunito"/>
            </a:endParaRPr>
          </a:p>
          <a:p>
            <a:pPr marL="457200" lvl="0" indent="-304800" algn="l" rtl="0">
              <a:spcBef>
                <a:spcPts val="0"/>
              </a:spcBef>
              <a:spcAft>
                <a:spcPts val="0"/>
              </a:spcAft>
              <a:buClr>
                <a:srgbClr val="1B243B"/>
              </a:buClr>
              <a:buSzPts val="1200"/>
              <a:buFont typeface="Nunito"/>
              <a:buChar char="-"/>
            </a:pPr>
            <a:r>
              <a:rPr lang="en" sz="1200">
                <a:solidFill>
                  <a:srgbClr val="1B243B"/>
                </a:solidFill>
                <a:latin typeface="Nunito"/>
                <a:ea typeface="Nunito"/>
                <a:cs typeface="Nunito"/>
                <a:sym typeface="Nunito"/>
              </a:rPr>
              <a:t>We can’t confidently say correlation between accreditation and funding </a:t>
            </a:r>
            <a:endParaRPr sz="1200">
              <a:solidFill>
                <a:srgbClr val="1B243B"/>
              </a:solidFill>
              <a:latin typeface="Nunito"/>
              <a:ea typeface="Nunito"/>
              <a:cs typeface="Nunito"/>
              <a:sym typeface="Nunito"/>
            </a:endParaRPr>
          </a:p>
          <a:p>
            <a:pPr marL="457200" lvl="0" indent="-304800" algn="l" rtl="0">
              <a:spcBef>
                <a:spcPts val="0"/>
              </a:spcBef>
              <a:spcAft>
                <a:spcPts val="0"/>
              </a:spcAft>
              <a:buClr>
                <a:srgbClr val="1B243B"/>
              </a:buClr>
              <a:buSzPts val="1200"/>
              <a:buFont typeface="Nunito"/>
              <a:buChar char="-"/>
            </a:pPr>
            <a:r>
              <a:rPr lang="en" sz="1200">
                <a:solidFill>
                  <a:srgbClr val="1B243B"/>
                </a:solidFill>
                <a:latin typeface="Nunito"/>
                <a:ea typeface="Nunito"/>
                <a:cs typeface="Nunito"/>
                <a:sym typeface="Nunito"/>
              </a:rPr>
              <a:t>Because it funds all sorts of areas, they don’t have a strict accreditation requirement. It is not tied to any accreditation.</a:t>
            </a:r>
            <a:endParaRPr sz="1200">
              <a:solidFill>
                <a:srgbClr val="1B243B"/>
              </a:solidFill>
              <a:latin typeface="Nunito"/>
              <a:ea typeface="Nunito"/>
              <a:cs typeface="Nunito"/>
              <a:sym typeface="Nunito"/>
            </a:endParaRPr>
          </a:p>
          <a:p>
            <a:pPr marL="457200" lvl="0" indent="-304800" algn="l" rtl="0">
              <a:spcBef>
                <a:spcPts val="0"/>
              </a:spcBef>
              <a:spcAft>
                <a:spcPts val="0"/>
              </a:spcAft>
              <a:buClr>
                <a:schemeClr val="dk1"/>
              </a:buClr>
              <a:buSzPts val="1200"/>
              <a:buChar char="-"/>
            </a:pPr>
            <a:r>
              <a:rPr lang="en" sz="1200">
                <a:solidFill>
                  <a:srgbClr val="1B243B"/>
                </a:solidFill>
                <a:latin typeface="Nunito"/>
                <a:ea typeface="Nunito"/>
                <a:cs typeface="Nunito"/>
                <a:sym typeface="Nunito"/>
              </a:rPr>
              <a:t>If you take big loterru away which is not tied to accreditation, you can see that the jump is not that big meaning that there is no correlation between accreditation and getting more money. </a:t>
            </a:r>
            <a:endParaRPr sz="1200">
              <a:solidFill>
                <a:srgbClr val="1B243B"/>
              </a:solidFill>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80c6f939c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80c6f939c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Humberto</a:t>
            </a:r>
            <a:endParaRPr/>
          </a:p>
          <a:p>
            <a:pPr marL="0" lvl="0" indent="0" algn="l" rtl="0">
              <a:spcBef>
                <a:spcPts val="0"/>
              </a:spcBef>
              <a:spcAft>
                <a:spcPts val="0"/>
              </a:spcAft>
              <a:buNone/>
            </a:pPr>
            <a:r>
              <a:rPr lang="en"/>
              <a:t>From finding that accreditation is not directly linked to more funding we decided to interview funders and proxys.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80c6f939c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80c6f939c_2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1B243B"/>
                </a:solidFill>
                <a:latin typeface="Nunito"/>
                <a:ea typeface="Nunito"/>
                <a:cs typeface="Nunito"/>
                <a:sym typeface="Nunito"/>
              </a:rPr>
              <a:t>Noel</a:t>
            </a:r>
            <a:endParaRPr sz="1200">
              <a:solidFill>
                <a:srgbClr val="1B243B"/>
              </a:solidFill>
              <a:latin typeface="Nunito"/>
              <a:ea typeface="Nunito"/>
              <a:cs typeface="Nunito"/>
              <a:sym typeface="Nunito"/>
            </a:endParaRPr>
          </a:p>
          <a:p>
            <a:pPr marL="457200" lvl="0" indent="-304800" algn="l" rtl="0">
              <a:spcBef>
                <a:spcPts val="0"/>
              </a:spcBef>
              <a:spcAft>
                <a:spcPts val="0"/>
              </a:spcAft>
              <a:buClr>
                <a:srgbClr val="1B243B"/>
              </a:buClr>
              <a:buSzPts val="1200"/>
              <a:buFont typeface="Nunito"/>
              <a:buChar char="-"/>
            </a:pPr>
            <a:r>
              <a:rPr lang="en" sz="1200">
                <a:solidFill>
                  <a:srgbClr val="1B243B"/>
                </a:solidFill>
                <a:latin typeface="Nunito"/>
                <a:ea typeface="Nunito"/>
                <a:cs typeface="Nunito"/>
                <a:sym typeface="Nunito"/>
              </a:rPr>
              <a:t>findings regarding 94 points and our recommendations</a:t>
            </a:r>
            <a:endParaRPr sz="1200">
              <a:solidFill>
                <a:srgbClr val="1B243B"/>
              </a:solidFill>
              <a:latin typeface="Nunito"/>
              <a:ea typeface="Nunito"/>
              <a:cs typeface="Nunito"/>
              <a:sym typeface="Nunito"/>
            </a:endParaRPr>
          </a:p>
          <a:p>
            <a:pPr marL="457200" lvl="0" indent="-304800" algn="l" rtl="0">
              <a:spcBef>
                <a:spcPts val="0"/>
              </a:spcBef>
              <a:spcAft>
                <a:spcPts val="0"/>
              </a:spcAft>
              <a:buClr>
                <a:srgbClr val="1B243B"/>
              </a:buClr>
              <a:buSzPts val="1200"/>
              <a:buFont typeface="Nunito"/>
              <a:buChar char="-"/>
            </a:pPr>
            <a:r>
              <a:rPr lang="en" sz="1200">
                <a:solidFill>
                  <a:srgbClr val="1B243B"/>
                </a:solidFill>
                <a:latin typeface="Nunito"/>
                <a:ea typeface="Nunito"/>
                <a:cs typeface="Nunito"/>
                <a:sym typeface="Nunito"/>
              </a:rPr>
              <a:t>Of course funders want safe work, but being able to prove impact through demonstrated outcomes might be equally important or more important than having an accreditation. </a:t>
            </a:r>
            <a:endParaRPr sz="1200">
              <a:solidFill>
                <a:srgbClr val="1B243B"/>
              </a:solidFill>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80c6f939c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80c6f939c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a:t>
            </a:r>
            <a:endParaRPr/>
          </a:p>
          <a:p>
            <a:pPr marL="0" lvl="0" indent="0" algn="l" rtl="0">
              <a:spcBef>
                <a:spcPts val="0"/>
              </a:spcBef>
              <a:spcAft>
                <a:spcPts val="0"/>
              </a:spcAft>
              <a:buNone/>
            </a:pPr>
            <a:r>
              <a:rPr lang="en"/>
              <a:t>If an organization can effectively demonstrate their outcomes, it will lead to more funding. This is the additional focus of our project.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15625"/>
            <a:ext cx="5727000" cy="1159800"/>
          </a:xfrm>
          <a:prstGeom prst="rect">
            <a:avLst/>
          </a:prstGeom>
        </p:spPr>
        <p:txBody>
          <a:bodyPr spcFirstLastPara="1" wrap="square" lIns="91425" tIns="91425" rIns="91425" bIns="91425" anchor="b" anchorCtr="0"/>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a:endParaRPr/>
          </a:p>
        </p:txBody>
      </p:sp>
      <p:sp>
        <p:nvSpPr>
          <p:cNvPr id="11" name="Google Shape;11;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10800000" flipH="1">
            <a:off x="0" y="3420048"/>
            <a:ext cx="9144000" cy="173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rot="-5400000" flipH="1">
            <a:off x="4497775" y="-1112255"/>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20;p4"/>
          <p:cNvSpPr/>
          <p:nvPr/>
        </p:nvSpPr>
        <p:spPr>
          <a:xfrm>
            <a:off x="0" y="-25"/>
            <a:ext cx="9144000" cy="3418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649050" y="503675"/>
            <a:ext cx="5845800" cy="2914800"/>
          </a:xfrm>
          <a:prstGeom prst="rect">
            <a:avLst/>
          </a:prstGeom>
        </p:spPr>
        <p:txBody>
          <a:bodyPr spcFirstLastPara="1" wrap="square" lIns="91425" tIns="91425" rIns="91425" bIns="91425" anchor="ctr" anchorCtr="0"/>
          <a:lstStyle>
            <a:lvl1pPr marL="457200" lvl="0" indent="-355600" algn="ctr" rtl="0">
              <a:lnSpc>
                <a:spcPct val="150000"/>
              </a:lnSpc>
              <a:spcBef>
                <a:spcPts val="600"/>
              </a:spcBef>
              <a:spcAft>
                <a:spcPts val="0"/>
              </a:spcAft>
              <a:buSzPts val="2000"/>
              <a:buFont typeface="Playfair Display"/>
              <a:buChar char="∙"/>
              <a:defRPr sz="2000" i="1">
                <a:latin typeface="Playfair Display"/>
                <a:ea typeface="Playfair Display"/>
                <a:cs typeface="Playfair Display"/>
                <a:sym typeface="Playfair Display"/>
              </a:defRPr>
            </a:lvl1pPr>
            <a:lvl2pPr marL="914400" lvl="1"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2pPr>
            <a:lvl3pPr marL="1371600" lvl="2"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3pPr>
            <a:lvl4pPr marL="1828800" lvl="3"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4pPr>
            <a:lvl5pPr marL="2286000" lvl="4"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5pPr>
            <a:lvl6pPr marL="2743200" lvl="5"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6pPr>
            <a:lvl7pPr marL="3200400" lvl="6"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7pPr>
            <a:lvl8pPr marL="3657600" lvl="7" indent="-355600" algn="ctr" rtl="0">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8pPr>
            <a:lvl9pPr marL="4114800" lvl="8" indent="-355600" algn="ctr">
              <a:lnSpc>
                <a:spcPct val="150000"/>
              </a:lnSpc>
              <a:spcBef>
                <a:spcPts val="0"/>
              </a:spcBef>
              <a:spcAft>
                <a:spcPts val="0"/>
              </a:spcAft>
              <a:buSzPts val="2000"/>
              <a:buFont typeface="Playfair Display"/>
              <a:buChar char="∙"/>
              <a:defRPr sz="2000" i="1">
                <a:latin typeface="Playfair Display"/>
                <a:ea typeface="Playfair Display"/>
                <a:cs typeface="Playfair Display"/>
                <a:sym typeface="Playfair Display"/>
              </a:defRPr>
            </a:lvl9pPr>
          </a:lstStyle>
          <a:p>
            <a:endParaRPr/>
          </a:p>
        </p:txBody>
      </p:sp>
      <p:sp>
        <p:nvSpPr>
          <p:cNvPr id="22" name="Google Shape;22;p4"/>
          <p:cNvSpPr txBox="1"/>
          <p:nvPr/>
        </p:nvSpPr>
        <p:spPr>
          <a:xfrm>
            <a:off x="3593400" y="19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14"/>
                </a:solidFill>
                <a:latin typeface="Playfair Display"/>
                <a:ea typeface="Playfair Display"/>
                <a:cs typeface="Playfair Display"/>
                <a:sym typeface="Playfair Display"/>
              </a:rPr>
              <a:t>“</a:t>
            </a:r>
            <a:endParaRPr sz="4800">
              <a:solidFill>
                <a:srgbClr val="000014"/>
              </a:solidFill>
              <a:latin typeface="Playfair Display"/>
              <a:ea typeface="Playfair Display"/>
              <a:cs typeface="Playfair Display"/>
              <a:sym typeface="Playfair Display"/>
            </a:endParaRPr>
          </a:p>
        </p:txBody>
      </p:sp>
      <p:sp>
        <p:nvSpPr>
          <p:cNvPr id="23" name="Google Shape;23;p4"/>
          <p:cNvSpPr txBox="1">
            <a:spLocks noGrp="1"/>
          </p:cNvSpPr>
          <p:nvPr>
            <p:ph type="sldNum" idx="12"/>
          </p:nvPr>
        </p:nvSpPr>
        <p:spPr>
          <a:xfrm>
            <a:off x="593575" y="4813750"/>
            <a:ext cx="7956600" cy="329700"/>
          </a:xfrm>
          <a:prstGeom prst="rect">
            <a:avLst/>
          </a:prstGeom>
          <a:ln>
            <a:noFill/>
          </a:ln>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6;p5"/>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 name="Google Shape;27;p5"/>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1352400"/>
            <a:ext cx="9144000" cy="37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5"/>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30" name="Google Shape;30;p5"/>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1" name="Google Shape;31;p5"/>
          <p:cNvSpPr txBox="1">
            <a:spLocks noGrp="1"/>
          </p:cNvSpPr>
          <p:nvPr>
            <p:ph type="body" idx="1"/>
          </p:nvPr>
        </p:nvSpPr>
        <p:spPr>
          <a:xfrm>
            <a:off x="593575" y="1823700"/>
            <a:ext cx="7956600" cy="26517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2" name="Google Shape;32;p5"/>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33"/>
        <p:cNvGrpSpPr/>
        <p:nvPr/>
      </p:nvGrpSpPr>
      <p:grpSpPr>
        <a:xfrm>
          <a:off x="0" y="0"/>
          <a:ext cx="0" cy="0"/>
          <a:chOff x="0" y="0"/>
          <a:chExt cx="0" cy="0"/>
        </a:xfrm>
      </p:grpSpPr>
      <p:sp>
        <p:nvSpPr>
          <p:cNvPr id="34" name="Google Shape;34;p6"/>
          <p:cNvSpPr/>
          <p:nvPr/>
        </p:nvSpPr>
        <p:spPr>
          <a:xfrm rot="10800000" flipH="1">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5;p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6"/>
          <p:cNvCxnSpPr/>
          <p:nvPr/>
        </p:nvCxnSpPr>
        <p:spPr>
          <a:xfrm>
            <a:off x="365850" y="4813675"/>
            <a:ext cx="3840300" cy="0"/>
          </a:xfrm>
          <a:prstGeom prst="straightConnector1">
            <a:avLst/>
          </a:prstGeom>
          <a:noFill/>
          <a:ln w="9525" cap="flat" cmpd="sng">
            <a:solidFill>
              <a:srgbClr val="D9D9D9"/>
            </a:solidFill>
            <a:prstDash val="solid"/>
            <a:round/>
            <a:headEnd type="none" w="med" len="med"/>
            <a:tailEnd type="none" w="med" len="med"/>
          </a:ln>
        </p:spPr>
      </p:cxnSp>
      <p:sp>
        <p:nvSpPr>
          <p:cNvPr id="37" name="Google Shape;37;p6"/>
          <p:cNvSpPr txBox="1">
            <a:spLocks noGrp="1"/>
          </p:cNvSpPr>
          <p:nvPr>
            <p:ph type="title"/>
          </p:nvPr>
        </p:nvSpPr>
        <p:spPr>
          <a:xfrm>
            <a:off x="589350" y="819475"/>
            <a:ext cx="3393300" cy="676200"/>
          </a:xfrm>
          <a:prstGeom prst="rect">
            <a:avLst/>
          </a:prstGeom>
        </p:spPr>
        <p:txBody>
          <a:bodyPr spcFirstLastPara="1" wrap="square" lIns="91425" tIns="91425" rIns="91425" bIns="91425"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38" name="Google Shape;38;p6"/>
          <p:cNvSpPr txBox="1">
            <a:spLocks noGrp="1"/>
          </p:cNvSpPr>
          <p:nvPr>
            <p:ph type="body" idx="1"/>
          </p:nvPr>
        </p:nvSpPr>
        <p:spPr>
          <a:xfrm>
            <a:off x="593575" y="1518900"/>
            <a:ext cx="3393300" cy="26517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39" name="Google Shape;39;p6"/>
          <p:cNvSpPr txBox="1">
            <a:spLocks noGrp="1"/>
          </p:cNvSpPr>
          <p:nvPr>
            <p:ph type="sldNum" idx="12"/>
          </p:nvPr>
        </p:nvSpPr>
        <p:spPr>
          <a:xfrm>
            <a:off x="595675" y="4813750"/>
            <a:ext cx="33891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Google Shape;70;p10"/>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10"/>
          <p:cNvSpPr/>
          <p:nvPr/>
        </p:nvSpPr>
        <p:spPr>
          <a:xfrm>
            <a:off x="0" y="709150"/>
            <a:ext cx="9144000" cy="443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0"/>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73" name="Google Shape;73;p10"/>
          <p:cNvSpPr txBox="1">
            <a:spLocks noGrp="1"/>
          </p:cNvSpPr>
          <p:nvPr>
            <p:ph type="body" idx="1"/>
          </p:nvPr>
        </p:nvSpPr>
        <p:spPr>
          <a:xfrm>
            <a:off x="593575" y="4253900"/>
            <a:ext cx="79569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200"/>
              <a:buNone/>
              <a:defRPr sz="1200"/>
            </a:lvl1pPr>
          </a:lstStyle>
          <a:p>
            <a:endParaRPr/>
          </a:p>
        </p:txBody>
      </p:sp>
      <p:sp>
        <p:nvSpPr>
          <p:cNvPr id="74" name="Google Shape;74;p10"/>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1"/>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11"/>
          <p:cNvSpPr/>
          <p:nvPr/>
        </p:nvSpPr>
        <p:spPr>
          <a:xfrm>
            <a:off x="0" y="709150"/>
            <a:ext cx="9144000" cy="443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1"/>
          <p:cNvCxnSpPr/>
          <p:nvPr/>
        </p:nvCxnSpPr>
        <p:spPr>
          <a:xfrm>
            <a:off x="338100" y="4813675"/>
            <a:ext cx="8467800" cy="0"/>
          </a:xfrm>
          <a:prstGeom prst="straightConnector1">
            <a:avLst/>
          </a:prstGeom>
          <a:noFill/>
          <a:ln w="9525" cap="flat" cmpd="sng">
            <a:solidFill>
              <a:srgbClr val="D9D9D9"/>
            </a:solidFill>
            <a:prstDash val="solid"/>
            <a:round/>
            <a:headEnd type="none" w="med" len="med"/>
            <a:tailEnd type="none" w="med" len="med"/>
          </a:ln>
        </p:spPr>
      </p:cxnSp>
      <p:sp>
        <p:nvSpPr>
          <p:cNvPr id="79" name="Google Shape;79;p11"/>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mplete image">
  <p:cSld name="BLANK_1">
    <p:spTree>
      <p:nvGrpSpPr>
        <p:cNvPr id="1" name="Shape 80"/>
        <p:cNvGrpSpPr/>
        <p:nvPr/>
      </p:nvGrpSpPr>
      <p:grpSpPr>
        <a:xfrm>
          <a:off x="0" y="0"/>
          <a:ext cx="0" cy="0"/>
          <a:chOff x="0" y="0"/>
          <a:chExt cx="0" cy="0"/>
        </a:xfrm>
      </p:grpSpPr>
      <p:sp>
        <p:nvSpPr>
          <p:cNvPr id="81" name="Google Shape;81;p12"/>
          <p:cNvSpPr/>
          <p:nvPr/>
        </p:nvSpPr>
        <p:spPr>
          <a:xfrm rot="-5400000" flipH="1">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2"/>
          <p:cNvSpPr/>
          <p:nvPr/>
        </p:nvSpPr>
        <p:spPr>
          <a:xfrm>
            <a:off x="0" y="0"/>
            <a:ext cx="9144000" cy="67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2"/>
          <p:cNvSpPr/>
          <p:nvPr/>
        </p:nvSpPr>
        <p:spPr>
          <a:xfrm rot="-5400000">
            <a:off x="4497713" y="243900"/>
            <a:ext cx="148200" cy="9144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12"/>
          <p:cNvSpPr/>
          <p:nvPr/>
        </p:nvSpPr>
        <p:spPr>
          <a:xfrm rot="10800000" flipH="1">
            <a:off x="-50" y="4813802"/>
            <a:ext cx="9144000" cy="32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sldNum" idx="12"/>
          </p:nvPr>
        </p:nvSpPr>
        <p:spPr>
          <a:xfrm>
            <a:off x="593575" y="4813750"/>
            <a:ext cx="7956600" cy="329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76A87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593575" y="4813750"/>
            <a:ext cx="7956600" cy="329700"/>
          </a:xfrm>
          <a:prstGeom prst="rect">
            <a:avLst/>
          </a:prstGeom>
          <a:noFill/>
          <a:ln>
            <a:noFill/>
          </a:ln>
        </p:spPr>
        <p:txBody>
          <a:bodyPr spcFirstLastPara="1" wrap="square" lIns="91425" tIns="91425" rIns="91425" bIns="91425" anchor="ctr" anchorCtr="0">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593575" y="0"/>
            <a:ext cx="7956600" cy="6762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body" idx="1"/>
          </p:nvPr>
        </p:nvSpPr>
        <p:spPr>
          <a:xfrm>
            <a:off x="593575" y="1823700"/>
            <a:ext cx="7956600" cy="2651700"/>
          </a:xfrm>
          <a:prstGeom prst="rect">
            <a:avLst/>
          </a:prstGeom>
          <a:noFill/>
          <a:ln>
            <a:noFill/>
          </a:ln>
        </p:spPr>
        <p:txBody>
          <a:bodyPr spcFirstLastPara="1" wrap="square" lIns="91425" tIns="91425" rIns="91425" bIns="91425" anchor="t" anchorCtr="0"/>
          <a:lstStyle>
            <a:lvl1pPr marL="457200" lvl="0" indent="-330200">
              <a:lnSpc>
                <a:spcPct val="150000"/>
              </a:lnSpc>
              <a:spcBef>
                <a:spcPts val="60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1pPr>
            <a:lvl2pPr marL="914400" lvl="1"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2pPr>
            <a:lvl3pPr marL="1371600" lvl="2"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3pPr>
            <a:lvl4pPr marL="1828800" lvl="3"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4pPr>
            <a:lvl5pPr marL="2286000" lvl="4"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5pPr>
            <a:lvl6pPr marL="2743200" lvl="5"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6pPr>
            <a:lvl7pPr marL="3200400" lvl="6"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7pPr>
            <a:lvl8pPr marL="3657600" lvl="7"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8pPr>
            <a:lvl9pPr marL="4114800" lvl="8" indent="-330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297275" y="2192400"/>
            <a:ext cx="7464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Demonstrating the Value of Commonside’s Services</a:t>
            </a:r>
            <a:endParaRPr/>
          </a:p>
        </p:txBody>
      </p:sp>
      <p:sp>
        <p:nvSpPr>
          <p:cNvPr id="91" name="Google Shape;91;p13"/>
          <p:cNvSpPr txBox="1">
            <a:spLocks noGrp="1"/>
          </p:cNvSpPr>
          <p:nvPr>
            <p:ph type="ctrTitle"/>
          </p:nvPr>
        </p:nvSpPr>
        <p:spPr>
          <a:xfrm>
            <a:off x="297275" y="3545475"/>
            <a:ext cx="7916700" cy="5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Maggie Goodwin, Humberto Leon, Noel Qiao, Emily Thayer</a:t>
            </a:r>
            <a:endParaRPr sz="2000">
              <a:solidFill>
                <a:srgbClr val="000000"/>
              </a:solidFill>
            </a:endParaRPr>
          </a:p>
        </p:txBody>
      </p:sp>
      <p:pic>
        <p:nvPicPr>
          <p:cNvPr id="92" name="Google Shape;92;p13"/>
          <p:cNvPicPr preferRelativeResize="0"/>
          <p:nvPr/>
        </p:nvPicPr>
        <p:blipFill>
          <a:blip r:embed="rId3">
            <a:alphaModFix/>
          </a:blip>
          <a:stretch>
            <a:fillRect/>
          </a:stretch>
        </p:blipFill>
        <p:spPr>
          <a:xfrm>
            <a:off x="7230900" y="3871100"/>
            <a:ext cx="1645550" cy="1272400"/>
          </a:xfrm>
          <a:prstGeom prst="rect">
            <a:avLst/>
          </a:prstGeom>
          <a:noFill/>
          <a:ln>
            <a:noFill/>
          </a:ln>
        </p:spPr>
      </p:pic>
      <p:pic>
        <p:nvPicPr>
          <p:cNvPr id="93" name="Google Shape;93;p13"/>
          <p:cNvPicPr preferRelativeResize="0"/>
          <p:nvPr/>
        </p:nvPicPr>
        <p:blipFill>
          <a:blip r:embed="rId4">
            <a:alphaModFix/>
          </a:blip>
          <a:stretch>
            <a:fillRect/>
          </a:stretch>
        </p:blipFill>
        <p:spPr>
          <a:xfrm>
            <a:off x="7263300" y="178225"/>
            <a:ext cx="1723449" cy="2086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2" title="Chart"/>
          <p:cNvPicPr preferRelativeResize="0"/>
          <p:nvPr/>
        </p:nvPicPr>
        <p:blipFill rotWithShape="1">
          <a:blip r:embed="rId3">
            <a:alphaModFix/>
          </a:blip>
          <a:srcRect b="3138"/>
          <a:stretch/>
        </p:blipFill>
        <p:spPr>
          <a:xfrm>
            <a:off x="4616525" y="795528"/>
            <a:ext cx="4441824" cy="3922025"/>
          </a:xfrm>
          <a:prstGeom prst="rect">
            <a:avLst/>
          </a:prstGeom>
          <a:noFill/>
          <a:ln>
            <a:noFill/>
          </a:ln>
        </p:spPr>
      </p:pic>
      <p:sp>
        <p:nvSpPr>
          <p:cNvPr id="237" name="Google Shape;237;p22"/>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10</a:t>
            </a:fld>
            <a:endParaRPr sz="2000"/>
          </a:p>
        </p:txBody>
      </p:sp>
      <p:sp>
        <p:nvSpPr>
          <p:cNvPr id="238" name="Google Shape;238;p22"/>
          <p:cNvSpPr txBox="1"/>
          <p:nvPr/>
        </p:nvSpPr>
        <p:spPr>
          <a:xfrm>
            <a:off x="168450" y="130600"/>
            <a:ext cx="88068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latin typeface="Playfair Display"/>
                <a:ea typeface="Playfair Display"/>
                <a:cs typeface="Playfair Display"/>
                <a:sym typeface="Playfair Display"/>
              </a:rPr>
              <a:t>Commonside is an important part of the community</a:t>
            </a:r>
            <a:endParaRPr sz="2000">
              <a:solidFill>
                <a:srgbClr val="F3F3F3"/>
              </a:solidFill>
              <a:latin typeface="Playfair Display"/>
              <a:ea typeface="Playfair Display"/>
              <a:cs typeface="Playfair Display"/>
              <a:sym typeface="Playfair Display"/>
            </a:endParaRPr>
          </a:p>
        </p:txBody>
      </p:sp>
      <p:pic>
        <p:nvPicPr>
          <p:cNvPr id="239" name="Google Shape;239;p22" title="Chart"/>
          <p:cNvPicPr preferRelativeResize="0"/>
          <p:nvPr/>
        </p:nvPicPr>
        <p:blipFill>
          <a:blip r:embed="rId4">
            <a:alphaModFix/>
          </a:blip>
          <a:stretch>
            <a:fillRect/>
          </a:stretch>
        </p:blipFill>
        <p:spPr>
          <a:xfrm>
            <a:off x="55000" y="811288"/>
            <a:ext cx="4669398" cy="3922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p:nvPr/>
        </p:nvSpPr>
        <p:spPr>
          <a:xfrm rot="2040573">
            <a:off x="1802861" y="2693327"/>
            <a:ext cx="2327780" cy="146277"/>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Raleway"/>
              <a:ea typeface="Raleway"/>
              <a:cs typeface="Raleway"/>
              <a:sym typeface="Raleway"/>
            </a:endParaRPr>
          </a:p>
        </p:txBody>
      </p:sp>
      <p:sp>
        <p:nvSpPr>
          <p:cNvPr id="245" name="Google Shape;245;p23"/>
          <p:cNvSpPr txBox="1"/>
          <p:nvPr/>
        </p:nvSpPr>
        <p:spPr>
          <a:xfrm>
            <a:off x="6748698" y="3330915"/>
            <a:ext cx="21387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31250"/>
              </a:lnSpc>
              <a:spcBef>
                <a:spcPts val="0"/>
              </a:spcBef>
              <a:spcAft>
                <a:spcPts val="0"/>
              </a:spcAft>
              <a:buNone/>
            </a:pPr>
            <a:r>
              <a:rPr lang="en" sz="1500" b="1">
                <a:solidFill>
                  <a:srgbClr val="1B243B"/>
                </a:solidFill>
                <a:latin typeface="Raleway"/>
                <a:ea typeface="Raleway"/>
                <a:cs typeface="Raleway"/>
                <a:sym typeface="Raleway"/>
              </a:rPr>
              <a:t>“</a:t>
            </a:r>
            <a:r>
              <a:rPr lang="en" sz="1500">
                <a:solidFill>
                  <a:srgbClr val="1B243B"/>
                </a:solidFill>
                <a:latin typeface="Raleway"/>
                <a:ea typeface="Raleway"/>
                <a:cs typeface="Raleway"/>
                <a:sym typeface="Raleway"/>
              </a:rPr>
              <a:t>You won’t find better people than these.</a:t>
            </a:r>
            <a:r>
              <a:rPr lang="en" sz="1500" b="1">
                <a:solidFill>
                  <a:srgbClr val="1B243B"/>
                </a:solidFill>
                <a:latin typeface="Raleway"/>
                <a:ea typeface="Raleway"/>
                <a:cs typeface="Raleway"/>
                <a:sym typeface="Raleway"/>
              </a:rPr>
              <a:t>”</a:t>
            </a:r>
            <a:endParaRPr sz="1500" b="1">
              <a:solidFill>
                <a:srgbClr val="1B243B"/>
              </a:solidFill>
              <a:latin typeface="Raleway"/>
              <a:ea typeface="Raleway"/>
              <a:cs typeface="Raleway"/>
              <a:sym typeface="Raleway"/>
            </a:endParaRPr>
          </a:p>
        </p:txBody>
      </p:sp>
      <p:sp>
        <p:nvSpPr>
          <p:cNvPr id="246" name="Google Shape;246;p23"/>
          <p:cNvSpPr txBox="1"/>
          <p:nvPr/>
        </p:nvSpPr>
        <p:spPr>
          <a:xfrm>
            <a:off x="3161646" y="1200089"/>
            <a:ext cx="28344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31250"/>
              </a:lnSpc>
              <a:spcBef>
                <a:spcPts val="0"/>
              </a:spcBef>
              <a:spcAft>
                <a:spcPts val="0"/>
              </a:spcAft>
              <a:buNone/>
            </a:pPr>
            <a:r>
              <a:rPr lang="en" sz="1500" b="1">
                <a:solidFill>
                  <a:srgbClr val="1B243B"/>
                </a:solidFill>
                <a:latin typeface="Raleway"/>
                <a:ea typeface="Raleway"/>
                <a:cs typeface="Raleway"/>
                <a:sym typeface="Raleway"/>
              </a:rPr>
              <a:t>“</a:t>
            </a:r>
            <a:r>
              <a:rPr lang="en" sz="1500">
                <a:latin typeface="Raleway"/>
                <a:ea typeface="Raleway"/>
                <a:cs typeface="Raleway"/>
                <a:sym typeface="Raleway"/>
              </a:rPr>
              <a:t> People of our age need to come out when you’ve been living alone to meet and share things with each other.</a:t>
            </a:r>
            <a:r>
              <a:rPr lang="en" sz="1500" b="1">
                <a:solidFill>
                  <a:srgbClr val="1B243B"/>
                </a:solidFill>
                <a:latin typeface="Raleway"/>
                <a:ea typeface="Raleway"/>
                <a:cs typeface="Raleway"/>
                <a:sym typeface="Raleway"/>
              </a:rPr>
              <a:t>”</a:t>
            </a:r>
            <a:endParaRPr sz="1500" b="1">
              <a:solidFill>
                <a:srgbClr val="1B243B"/>
              </a:solidFill>
              <a:latin typeface="Raleway"/>
              <a:ea typeface="Raleway"/>
              <a:cs typeface="Raleway"/>
              <a:sym typeface="Raleway"/>
            </a:endParaRPr>
          </a:p>
        </p:txBody>
      </p:sp>
      <p:sp>
        <p:nvSpPr>
          <p:cNvPr id="247" name="Google Shape;247;p23"/>
          <p:cNvSpPr/>
          <p:nvPr/>
        </p:nvSpPr>
        <p:spPr>
          <a:xfrm rot="-1674550" flipH="1">
            <a:off x="5058837" y="3006814"/>
            <a:ext cx="2327851" cy="146277"/>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Raleway"/>
              <a:ea typeface="Raleway"/>
              <a:cs typeface="Raleway"/>
              <a:sym typeface="Raleway"/>
            </a:endParaRPr>
          </a:p>
        </p:txBody>
      </p:sp>
      <p:sp>
        <p:nvSpPr>
          <p:cNvPr id="248" name="Google Shape;248;p23"/>
          <p:cNvSpPr txBox="1"/>
          <p:nvPr/>
        </p:nvSpPr>
        <p:spPr>
          <a:xfrm>
            <a:off x="256649" y="2956415"/>
            <a:ext cx="24255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31250"/>
              </a:lnSpc>
              <a:spcBef>
                <a:spcPts val="0"/>
              </a:spcBef>
              <a:spcAft>
                <a:spcPts val="0"/>
              </a:spcAft>
              <a:buNone/>
            </a:pPr>
            <a:r>
              <a:rPr lang="en" sz="1500" b="1">
                <a:solidFill>
                  <a:srgbClr val="1B243B"/>
                </a:solidFill>
                <a:latin typeface="Raleway"/>
                <a:ea typeface="Raleway"/>
                <a:cs typeface="Raleway"/>
                <a:sym typeface="Raleway"/>
              </a:rPr>
              <a:t>“</a:t>
            </a:r>
            <a:r>
              <a:rPr lang="en" sz="1500">
                <a:solidFill>
                  <a:srgbClr val="1B243B"/>
                </a:solidFill>
                <a:latin typeface="Raleway"/>
                <a:ea typeface="Raleway"/>
                <a:cs typeface="Raleway"/>
                <a:sym typeface="Raleway"/>
              </a:rPr>
              <a:t>There’s nowhere else to go that matches the benefits of Commonside.</a:t>
            </a:r>
            <a:r>
              <a:rPr lang="en" sz="1500" b="1">
                <a:solidFill>
                  <a:srgbClr val="1B243B"/>
                </a:solidFill>
                <a:latin typeface="Raleway"/>
                <a:ea typeface="Raleway"/>
                <a:cs typeface="Raleway"/>
                <a:sym typeface="Raleway"/>
              </a:rPr>
              <a:t>”</a:t>
            </a:r>
            <a:endParaRPr sz="1500" b="1">
              <a:solidFill>
                <a:srgbClr val="1B243B"/>
              </a:solidFill>
              <a:latin typeface="Raleway"/>
              <a:ea typeface="Raleway"/>
              <a:cs typeface="Raleway"/>
              <a:sym typeface="Raleway"/>
            </a:endParaRPr>
          </a:p>
        </p:txBody>
      </p:sp>
      <p:grpSp>
        <p:nvGrpSpPr>
          <p:cNvPr id="249" name="Google Shape;249;p23"/>
          <p:cNvGrpSpPr/>
          <p:nvPr/>
        </p:nvGrpSpPr>
        <p:grpSpPr>
          <a:xfrm>
            <a:off x="665292" y="947665"/>
            <a:ext cx="1608210" cy="1611263"/>
            <a:chOff x="930125" y="1119362"/>
            <a:chExt cx="4583100" cy="4591800"/>
          </a:xfrm>
        </p:grpSpPr>
        <p:sp>
          <p:nvSpPr>
            <p:cNvPr id="250" name="Google Shape;250;p23"/>
            <p:cNvSpPr/>
            <p:nvPr/>
          </p:nvSpPr>
          <p:spPr>
            <a:xfrm>
              <a:off x="930125" y="1119362"/>
              <a:ext cx="4583100" cy="4591800"/>
            </a:xfrm>
            <a:custGeom>
              <a:avLst/>
              <a:gdLst/>
              <a:ahLst/>
              <a:cxnLst/>
              <a:rect l="l" t="t" r="r" b="b"/>
              <a:pathLst>
                <a:path w="120000" h="120000" extrusionOk="0">
                  <a:moveTo>
                    <a:pt x="119951" y="60048"/>
                  </a:moveTo>
                  <a:lnTo>
                    <a:pt x="119951" y="60048"/>
                  </a:lnTo>
                  <a:cubicBezTo>
                    <a:pt x="119951" y="93257"/>
                    <a:pt x="93099" y="119951"/>
                    <a:pt x="60073" y="119951"/>
                  </a:cubicBezTo>
                  <a:lnTo>
                    <a:pt x="60073" y="119951"/>
                  </a:lnTo>
                  <a:cubicBezTo>
                    <a:pt x="26704" y="119951"/>
                    <a:pt x="0" y="93257"/>
                    <a:pt x="0" y="60048"/>
                  </a:cubicBezTo>
                  <a:lnTo>
                    <a:pt x="0" y="60048"/>
                  </a:lnTo>
                  <a:cubicBezTo>
                    <a:pt x="0" y="26693"/>
                    <a:pt x="26704" y="0"/>
                    <a:pt x="60073" y="0"/>
                  </a:cubicBezTo>
                  <a:lnTo>
                    <a:pt x="60073" y="0"/>
                  </a:lnTo>
                  <a:cubicBezTo>
                    <a:pt x="93099" y="0"/>
                    <a:pt x="119951" y="26693"/>
                    <a:pt x="119951" y="60048"/>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1B243B"/>
                </a:solidFill>
                <a:latin typeface="Raleway"/>
                <a:ea typeface="Raleway"/>
                <a:cs typeface="Raleway"/>
                <a:sym typeface="Raleway"/>
              </a:endParaRPr>
            </a:p>
          </p:txBody>
        </p:sp>
        <p:sp>
          <p:nvSpPr>
            <p:cNvPr id="251" name="Google Shape;251;p23"/>
            <p:cNvSpPr/>
            <p:nvPr/>
          </p:nvSpPr>
          <p:spPr>
            <a:xfrm>
              <a:off x="1156026" y="1345672"/>
              <a:ext cx="4131300" cy="4139100"/>
            </a:xfrm>
            <a:custGeom>
              <a:avLst/>
              <a:gdLst/>
              <a:ahLst/>
              <a:cxnLst/>
              <a:rect l="l" t="t" r="r" b="b"/>
              <a:pathLst>
                <a:path w="120000" h="120000" extrusionOk="0">
                  <a:moveTo>
                    <a:pt x="119951" y="60048"/>
                  </a:moveTo>
                  <a:lnTo>
                    <a:pt x="119951" y="60048"/>
                  </a:lnTo>
                  <a:cubicBezTo>
                    <a:pt x="119951" y="93257"/>
                    <a:pt x="93099" y="119951"/>
                    <a:pt x="60073" y="119951"/>
                  </a:cubicBezTo>
                  <a:lnTo>
                    <a:pt x="60073" y="119951"/>
                  </a:lnTo>
                  <a:cubicBezTo>
                    <a:pt x="26704" y="119951"/>
                    <a:pt x="0" y="93257"/>
                    <a:pt x="0" y="60048"/>
                  </a:cubicBezTo>
                  <a:lnTo>
                    <a:pt x="0" y="60048"/>
                  </a:lnTo>
                  <a:cubicBezTo>
                    <a:pt x="0" y="26693"/>
                    <a:pt x="26704" y="0"/>
                    <a:pt x="60073" y="0"/>
                  </a:cubicBezTo>
                  <a:lnTo>
                    <a:pt x="60073" y="0"/>
                  </a:lnTo>
                  <a:cubicBezTo>
                    <a:pt x="93099" y="0"/>
                    <a:pt x="119951" y="26693"/>
                    <a:pt x="119951" y="60048"/>
                  </a:cubicBezTo>
                </a:path>
              </a:pathLst>
            </a:custGeom>
            <a:solidFill>
              <a:srgbClr val="5C2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1">
                  <a:solidFill>
                    <a:srgbClr val="FFFFFF"/>
                  </a:solidFill>
                  <a:latin typeface="Raleway"/>
                  <a:ea typeface="Raleway"/>
                  <a:cs typeface="Raleway"/>
                  <a:sym typeface="Raleway"/>
                </a:rPr>
                <a:t>YOSIEF</a:t>
              </a:r>
              <a:endParaRPr sz="2000">
                <a:solidFill>
                  <a:srgbClr val="FFFFFF"/>
                </a:solidFill>
                <a:latin typeface="Raleway"/>
                <a:ea typeface="Raleway"/>
                <a:cs typeface="Raleway"/>
                <a:sym typeface="Raleway"/>
              </a:endParaRPr>
            </a:p>
          </p:txBody>
        </p:sp>
      </p:grpSp>
      <p:sp>
        <p:nvSpPr>
          <p:cNvPr id="252" name="Google Shape;252;p23"/>
          <p:cNvSpPr/>
          <p:nvPr/>
        </p:nvSpPr>
        <p:spPr>
          <a:xfrm>
            <a:off x="3774989" y="3048711"/>
            <a:ext cx="1607700" cy="1611000"/>
          </a:xfrm>
          <a:custGeom>
            <a:avLst/>
            <a:gdLst/>
            <a:ahLst/>
            <a:cxnLst/>
            <a:rect l="l" t="t" r="r" b="b"/>
            <a:pathLst>
              <a:path w="120000" h="120000" extrusionOk="0">
                <a:moveTo>
                  <a:pt x="119951" y="60048"/>
                </a:moveTo>
                <a:lnTo>
                  <a:pt x="119951" y="60048"/>
                </a:lnTo>
                <a:cubicBezTo>
                  <a:pt x="119951" y="93257"/>
                  <a:pt x="93099" y="119951"/>
                  <a:pt x="60073" y="119951"/>
                </a:cubicBezTo>
                <a:lnTo>
                  <a:pt x="60073" y="119951"/>
                </a:lnTo>
                <a:cubicBezTo>
                  <a:pt x="26704" y="119951"/>
                  <a:pt x="0" y="93257"/>
                  <a:pt x="0" y="60048"/>
                </a:cubicBezTo>
                <a:lnTo>
                  <a:pt x="0" y="60048"/>
                </a:lnTo>
                <a:cubicBezTo>
                  <a:pt x="0" y="26693"/>
                  <a:pt x="26704" y="0"/>
                  <a:pt x="60073" y="0"/>
                </a:cubicBezTo>
                <a:lnTo>
                  <a:pt x="60073" y="0"/>
                </a:lnTo>
                <a:cubicBezTo>
                  <a:pt x="93099" y="0"/>
                  <a:pt x="119951" y="26693"/>
                  <a:pt x="119951" y="60048"/>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1B243B"/>
              </a:solidFill>
              <a:latin typeface="Raleway"/>
              <a:ea typeface="Raleway"/>
              <a:cs typeface="Raleway"/>
              <a:sym typeface="Raleway"/>
            </a:endParaRPr>
          </a:p>
        </p:txBody>
      </p:sp>
      <p:sp>
        <p:nvSpPr>
          <p:cNvPr id="253" name="Google Shape;253;p23"/>
          <p:cNvSpPr/>
          <p:nvPr/>
        </p:nvSpPr>
        <p:spPr>
          <a:xfrm>
            <a:off x="3854236" y="3128107"/>
            <a:ext cx="1449600" cy="1452300"/>
          </a:xfrm>
          <a:custGeom>
            <a:avLst/>
            <a:gdLst/>
            <a:ahLst/>
            <a:cxnLst/>
            <a:rect l="l" t="t" r="r" b="b"/>
            <a:pathLst>
              <a:path w="120000" h="120000" extrusionOk="0">
                <a:moveTo>
                  <a:pt x="119951" y="60048"/>
                </a:moveTo>
                <a:lnTo>
                  <a:pt x="119951" y="60048"/>
                </a:lnTo>
                <a:cubicBezTo>
                  <a:pt x="119951" y="93257"/>
                  <a:pt x="93099" y="119951"/>
                  <a:pt x="60073" y="119951"/>
                </a:cubicBezTo>
                <a:lnTo>
                  <a:pt x="60073" y="119951"/>
                </a:lnTo>
                <a:cubicBezTo>
                  <a:pt x="26704" y="119951"/>
                  <a:pt x="0" y="93257"/>
                  <a:pt x="0" y="60048"/>
                </a:cubicBezTo>
                <a:lnTo>
                  <a:pt x="0" y="60048"/>
                </a:lnTo>
                <a:cubicBezTo>
                  <a:pt x="0" y="26693"/>
                  <a:pt x="26704" y="0"/>
                  <a:pt x="60073" y="0"/>
                </a:cubicBezTo>
                <a:lnTo>
                  <a:pt x="60073" y="0"/>
                </a:lnTo>
                <a:cubicBezTo>
                  <a:pt x="93099" y="0"/>
                  <a:pt x="119951" y="26693"/>
                  <a:pt x="119951" y="60048"/>
                </a:cubicBezTo>
              </a:path>
            </a:pathLst>
          </a:custGeom>
          <a:solidFill>
            <a:srgbClr val="375C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1">
                <a:solidFill>
                  <a:srgbClr val="FFFFFF"/>
                </a:solidFill>
                <a:latin typeface="Raleway"/>
                <a:ea typeface="Raleway"/>
                <a:cs typeface="Raleway"/>
                <a:sym typeface="Raleway"/>
              </a:rPr>
              <a:t>BILL</a:t>
            </a:r>
            <a:endParaRPr sz="2000" b="1">
              <a:solidFill>
                <a:srgbClr val="FFFFFF"/>
              </a:solidFill>
              <a:latin typeface="Raleway"/>
              <a:ea typeface="Raleway"/>
              <a:cs typeface="Raleway"/>
              <a:sym typeface="Raleway"/>
            </a:endParaRPr>
          </a:p>
        </p:txBody>
      </p:sp>
      <p:sp>
        <p:nvSpPr>
          <p:cNvPr id="254" name="Google Shape;254;p23"/>
          <p:cNvSpPr/>
          <p:nvPr/>
        </p:nvSpPr>
        <p:spPr>
          <a:xfrm>
            <a:off x="7014200" y="1437700"/>
            <a:ext cx="1607700" cy="1611000"/>
          </a:xfrm>
          <a:custGeom>
            <a:avLst/>
            <a:gdLst/>
            <a:ahLst/>
            <a:cxnLst/>
            <a:rect l="l" t="t" r="r" b="b"/>
            <a:pathLst>
              <a:path w="120000" h="120000" extrusionOk="0">
                <a:moveTo>
                  <a:pt x="119951" y="60048"/>
                </a:moveTo>
                <a:lnTo>
                  <a:pt x="119951" y="60048"/>
                </a:lnTo>
                <a:cubicBezTo>
                  <a:pt x="119951" y="93257"/>
                  <a:pt x="93099" y="119951"/>
                  <a:pt x="60073" y="119951"/>
                </a:cubicBezTo>
                <a:lnTo>
                  <a:pt x="60073" y="119951"/>
                </a:lnTo>
                <a:cubicBezTo>
                  <a:pt x="26704" y="119951"/>
                  <a:pt x="0" y="93257"/>
                  <a:pt x="0" y="60048"/>
                </a:cubicBezTo>
                <a:lnTo>
                  <a:pt x="0" y="60048"/>
                </a:lnTo>
                <a:cubicBezTo>
                  <a:pt x="0" y="26693"/>
                  <a:pt x="26704" y="0"/>
                  <a:pt x="60073" y="0"/>
                </a:cubicBezTo>
                <a:lnTo>
                  <a:pt x="60073" y="0"/>
                </a:lnTo>
                <a:cubicBezTo>
                  <a:pt x="93099" y="0"/>
                  <a:pt x="119951" y="26693"/>
                  <a:pt x="119951" y="60048"/>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1B243B"/>
              </a:solidFill>
              <a:latin typeface="Raleway"/>
              <a:ea typeface="Raleway"/>
              <a:cs typeface="Raleway"/>
              <a:sym typeface="Raleway"/>
            </a:endParaRPr>
          </a:p>
        </p:txBody>
      </p:sp>
      <p:sp>
        <p:nvSpPr>
          <p:cNvPr id="255" name="Google Shape;255;p23"/>
          <p:cNvSpPr/>
          <p:nvPr/>
        </p:nvSpPr>
        <p:spPr>
          <a:xfrm>
            <a:off x="7093422" y="1517074"/>
            <a:ext cx="1449600" cy="1452300"/>
          </a:xfrm>
          <a:custGeom>
            <a:avLst/>
            <a:gdLst/>
            <a:ahLst/>
            <a:cxnLst/>
            <a:rect l="l" t="t" r="r" b="b"/>
            <a:pathLst>
              <a:path w="120000" h="120000" extrusionOk="0">
                <a:moveTo>
                  <a:pt x="119951" y="60048"/>
                </a:moveTo>
                <a:lnTo>
                  <a:pt x="119951" y="60048"/>
                </a:lnTo>
                <a:cubicBezTo>
                  <a:pt x="119951" y="93257"/>
                  <a:pt x="93099" y="119951"/>
                  <a:pt x="60073" y="119951"/>
                </a:cubicBezTo>
                <a:lnTo>
                  <a:pt x="60073" y="119951"/>
                </a:lnTo>
                <a:cubicBezTo>
                  <a:pt x="26704" y="119951"/>
                  <a:pt x="0" y="93257"/>
                  <a:pt x="0" y="60048"/>
                </a:cubicBezTo>
                <a:lnTo>
                  <a:pt x="0" y="60048"/>
                </a:lnTo>
                <a:cubicBezTo>
                  <a:pt x="0" y="26693"/>
                  <a:pt x="26704" y="0"/>
                  <a:pt x="60073" y="0"/>
                </a:cubicBezTo>
                <a:lnTo>
                  <a:pt x="60073" y="0"/>
                </a:lnTo>
                <a:cubicBezTo>
                  <a:pt x="93099" y="0"/>
                  <a:pt x="119951" y="26693"/>
                  <a:pt x="119951" y="60048"/>
                </a:cubicBezTo>
              </a:path>
            </a:pathLst>
          </a:custGeom>
          <a:solidFill>
            <a:srgbClr val="A876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000" b="1">
                <a:solidFill>
                  <a:srgbClr val="FFFFFF"/>
                </a:solidFill>
                <a:latin typeface="Raleway"/>
                <a:ea typeface="Raleway"/>
                <a:cs typeface="Raleway"/>
                <a:sym typeface="Raleway"/>
              </a:rPr>
              <a:t>PETER</a:t>
            </a:r>
            <a:endParaRPr sz="2000" b="1">
              <a:solidFill>
                <a:srgbClr val="FFFFFF"/>
              </a:solidFill>
              <a:latin typeface="Raleway"/>
              <a:ea typeface="Raleway"/>
              <a:cs typeface="Raleway"/>
              <a:sym typeface="Raleway"/>
            </a:endParaRPr>
          </a:p>
        </p:txBody>
      </p:sp>
      <p:sp>
        <p:nvSpPr>
          <p:cNvPr id="256" name="Google Shape;256;p23"/>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11</a:t>
            </a:fld>
            <a:endParaRPr sz="2000"/>
          </a:p>
        </p:txBody>
      </p:sp>
      <p:sp>
        <p:nvSpPr>
          <p:cNvPr id="257" name="Google Shape;257;p23"/>
          <p:cNvSpPr txBox="1"/>
          <p:nvPr/>
        </p:nvSpPr>
        <p:spPr>
          <a:xfrm>
            <a:off x="168450" y="130600"/>
            <a:ext cx="88068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latin typeface="Playfair Display"/>
                <a:ea typeface="Playfair Display"/>
                <a:cs typeface="Playfair Display"/>
                <a:sym typeface="Playfair Display"/>
              </a:rPr>
              <a:t>Commonside has positively impacted people’s lives</a:t>
            </a:r>
            <a:endParaRPr sz="2000">
              <a:solidFill>
                <a:srgbClr val="F3F3F3"/>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1000"/>
                                        <p:tgtEl>
                                          <p:spTgt spid="24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1000"/>
                                        <p:tgtEl>
                                          <p:spTgt spid="25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7"/>
                                        </p:tgtEl>
                                        <p:attrNameLst>
                                          <p:attrName>style.visibility</p:attrName>
                                        </p:attrNameLst>
                                      </p:cBhvr>
                                      <p:to>
                                        <p:strVal val="visible"/>
                                      </p:to>
                                    </p:set>
                                    <p:animEffect transition="in" filter="fade">
                                      <p:cBhvr>
                                        <p:cTn id="19" dur="1000"/>
                                        <p:tgtEl>
                                          <p:spTgt spid="2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55"/>
                                        </p:tgtEl>
                                        <p:attrNameLst>
                                          <p:attrName>style.visibility</p:attrName>
                                        </p:attrNameLst>
                                      </p:cBhvr>
                                      <p:to>
                                        <p:strVal val="visible"/>
                                      </p:to>
                                    </p:set>
                                    <p:animEffect transition="in" filter="fade">
                                      <p:cBhvr>
                                        <p:cTn id="23" dur="1000"/>
                                        <p:tgtEl>
                                          <p:spTgt spid="25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1000"/>
                                        <p:tgtEl>
                                          <p:spTgt spid="24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46"/>
                                        </p:tgtEl>
                                        <p:attrNameLst>
                                          <p:attrName>style.visibility</p:attrName>
                                        </p:attrNameLst>
                                      </p:cBhvr>
                                      <p:to>
                                        <p:strVal val="visible"/>
                                      </p:to>
                                    </p:set>
                                    <p:animEffect transition="in" filter="fade">
                                      <p:cBhvr>
                                        <p:cTn id="31" dur="1000"/>
                                        <p:tgtEl>
                                          <p:spTgt spid="246"/>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fade">
                                      <p:cBhvr>
                                        <p:cTn id="35"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p:nvPr/>
        </p:nvSpPr>
        <p:spPr>
          <a:xfrm rot="-460212">
            <a:off x="7103411" y="831826"/>
            <a:ext cx="3081572" cy="3081572"/>
          </a:xfrm>
          <a:custGeom>
            <a:avLst/>
            <a:gdLst/>
            <a:ahLst/>
            <a:cxnLst/>
            <a:rect l="l" t="t" r="r" b="b"/>
            <a:pathLst>
              <a:path w="120000" h="120000" extrusionOk="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rgbClr val="111111">
              <a:alpha val="0"/>
            </a:srgbClr>
          </a:solidFill>
          <a:ln w="38100" cap="flat" cmpd="sng">
            <a:solidFill>
              <a:schemeClr val="lt1"/>
            </a:solidFill>
            <a:prstDash val="solid"/>
            <a:round/>
            <a:headEnd type="none" w="sm" len="sm"/>
            <a:tailEnd type="none" w="sm" len="sm"/>
          </a:ln>
        </p:spPr>
        <p:txBody>
          <a:bodyPr spcFirstLastPara="1" wrap="square" lIns="38075" tIns="38075" rIns="38075" bIns="38075" anchor="ctr" anchorCtr="0">
            <a:noAutofit/>
          </a:bodyPr>
          <a:lstStyle/>
          <a:p>
            <a:pPr marL="0" marR="0" lvl="0" indent="0" algn="l" rtl="0">
              <a:spcBef>
                <a:spcPts val="0"/>
              </a:spcBef>
              <a:spcAft>
                <a:spcPts val="0"/>
              </a:spcAft>
              <a:buNone/>
            </a:pPr>
            <a:endParaRPr sz="2999">
              <a:solidFill>
                <a:srgbClr val="1B243B"/>
              </a:solidFill>
              <a:latin typeface="Nunito"/>
              <a:ea typeface="Nunito"/>
              <a:cs typeface="Nunito"/>
              <a:sym typeface="Nunito"/>
            </a:endParaRPr>
          </a:p>
        </p:txBody>
      </p:sp>
      <p:pic>
        <p:nvPicPr>
          <p:cNvPr id="263" name="Google Shape;263;p24"/>
          <p:cNvPicPr preferRelativeResize="0"/>
          <p:nvPr/>
        </p:nvPicPr>
        <p:blipFill rotWithShape="1">
          <a:blip r:embed="rId3">
            <a:alphaModFix/>
          </a:blip>
          <a:srcRect l="30762"/>
          <a:stretch/>
        </p:blipFill>
        <p:spPr>
          <a:xfrm>
            <a:off x="0" y="1062300"/>
            <a:ext cx="2682202" cy="4081152"/>
          </a:xfrm>
          <a:prstGeom prst="rect">
            <a:avLst/>
          </a:prstGeom>
          <a:noFill/>
          <a:ln>
            <a:noFill/>
          </a:ln>
        </p:spPr>
      </p:pic>
      <p:pic>
        <p:nvPicPr>
          <p:cNvPr id="264" name="Google Shape;264;p24"/>
          <p:cNvPicPr preferRelativeResize="0"/>
          <p:nvPr/>
        </p:nvPicPr>
        <p:blipFill>
          <a:blip r:embed="rId4">
            <a:alphaModFix/>
          </a:blip>
          <a:stretch>
            <a:fillRect/>
          </a:stretch>
        </p:blipFill>
        <p:spPr>
          <a:xfrm>
            <a:off x="1799300" y="2798175"/>
            <a:ext cx="360900" cy="407974"/>
          </a:xfrm>
          <a:prstGeom prst="rect">
            <a:avLst/>
          </a:prstGeom>
          <a:noFill/>
          <a:ln>
            <a:noFill/>
          </a:ln>
        </p:spPr>
      </p:pic>
      <p:sp>
        <p:nvSpPr>
          <p:cNvPr id="265" name="Google Shape;265;p24"/>
          <p:cNvSpPr txBox="1"/>
          <p:nvPr/>
        </p:nvSpPr>
        <p:spPr>
          <a:xfrm>
            <a:off x="201800" y="203475"/>
            <a:ext cx="3555900"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layfair Display"/>
                <a:ea typeface="Playfair Display"/>
                <a:cs typeface="Playfair Display"/>
                <a:sym typeface="Playfair Display"/>
              </a:rPr>
              <a:t>Low-Hanging Fruit</a:t>
            </a:r>
            <a:endParaRPr sz="3000">
              <a:latin typeface="Playfair Display"/>
              <a:ea typeface="Playfair Display"/>
              <a:cs typeface="Playfair Display"/>
              <a:sym typeface="Playfair Display"/>
            </a:endParaRPr>
          </a:p>
        </p:txBody>
      </p:sp>
      <p:sp>
        <p:nvSpPr>
          <p:cNvPr id="266" name="Google Shape;266;p24"/>
          <p:cNvSpPr txBox="1"/>
          <p:nvPr/>
        </p:nvSpPr>
        <p:spPr>
          <a:xfrm>
            <a:off x="5155050" y="4141450"/>
            <a:ext cx="3555900" cy="67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00">
                <a:solidFill>
                  <a:srgbClr val="FFFFFF"/>
                </a:solidFill>
                <a:latin typeface="Playfair Display"/>
                <a:ea typeface="Playfair Display"/>
                <a:cs typeface="Playfair Display"/>
                <a:sym typeface="Playfair Display"/>
              </a:rPr>
              <a:t>Bang for the Buck</a:t>
            </a:r>
            <a:endParaRPr sz="3000">
              <a:solidFill>
                <a:srgbClr val="FFFFFF"/>
              </a:solidFill>
              <a:latin typeface="Playfair Display"/>
              <a:ea typeface="Playfair Display"/>
              <a:cs typeface="Playfair Display"/>
              <a:sym typeface="Playfair Display"/>
            </a:endParaRPr>
          </a:p>
        </p:txBody>
      </p:sp>
      <p:sp>
        <p:nvSpPr>
          <p:cNvPr id="267" name="Google Shape;267;p24"/>
          <p:cNvSpPr txBox="1"/>
          <p:nvPr/>
        </p:nvSpPr>
        <p:spPr>
          <a:xfrm>
            <a:off x="3940350" y="2125875"/>
            <a:ext cx="1214700" cy="6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Playfair Display"/>
                <a:ea typeface="Playfair Display"/>
                <a:cs typeface="Playfair Display"/>
                <a:sym typeface="Playfair Display"/>
              </a:rPr>
              <a:t>V</a:t>
            </a:r>
            <a:r>
              <a:rPr lang="en" sz="5000" b="1">
                <a:solidFill>
                  <a:srgbClr val="FFFFFF"/>
                </a:solidFill>
                <a:latin typeface="Playfair Display"/>
                <a:ea typeface="Playfair Display"/>
                <a:cs typeface="Playfair Display"/>
                <a:sym typeface="Playfair Display"/>
              </a:rPr>
              <a:t>S</a:t>
            </a:r>
            <a:endParaRPr sz="5000" b="1">
              <a:solidFill>
                <a:srgbClr val="FFFFFF"/>
              </a:solidFill>
              <a:latin typeface="Playfair Display"/>
              <a:ea typeface="Playfair Display"/>
              <a:cs typeface="Playfair Display"/>
              <a:sym typeface="Playfair Display"/>
            </a:endParaRPr>
          </a:p>
        </p:txBody>
      </p:sp>
      <p:sp>
        <p:nvSpPr>
          <p:cNvPr id="268" name="Google Shape;268;p24"/>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solidFill>
                  <a:srgbClr val="FFFFFF"/>
                </a:solidFill>
              </a:rPr>
              <a:t>12</a:t>
            </a:fld>
            <a:endParaRPr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7"/>
                                        </p:tgtEl>
                                        <p:attrNameLst>
                                          <p:attrName>style.visibility</p:attrName>
                                        </p:attrNameLst>
                                      </p:cBhvr>
                                      <p:to>
                                        <p:strVal val="visible"/>
                                      </p:to>
                                    </p:set>
                                    <p:animEffect transition="in" filter="fade">
                                      <p:cBhvr>
                                        <p:cTn id="11" dur="1000"/>
                                        <p:tgtEl>
                                          <p:spTgt spid="26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6"/>
                                        </p:tgtEl>
                                        <p:attrNameLst>
                                          <p:attrName>style.visibility</p:attrName>
                                        </p:attrNameLst>
                                      </p:cBhvr>
                                      <p:to>
                                        <p:strVal val="visible"/>
                                      </p:to>
                                    </p:set>
                                    <p:animEffect transition="in" filter="fade">
                                      <p:cBhvr>
                                        <p:cTn id="15" dur="1000"/>
                                        <p:tgtEl>
                                          <p:spTgt spid="26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fade">
                                      <p:cBhvr>
                                        <p:cTn id="19" dur="1000"/>
                                        <p:tgtEl>
                                          <p:spTgt spid="26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63"/>
                                        </p:tgtEl>
                                        <p:attrNameLst>
                                          <p:attrName>style.visibility</p:attrName>
                                        </p:attrNameLst>
                                      </p:cBhvr>
                                      <p:to>
                                        <p:strVal val="visible"/>
                                      </p:to>
                                    </p:set>
                                    <p:animEffect transition="in" filter="fade">
                                      <p:cBhvr>
                                        <p:cTn id="23" dur="1000"/>
                                        <p:tgtEl>
                                          <p:spTgt spid="26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64"/>
                                        </p:tgtEl>
                                        <p:attrNameLst>
                                          <p:attrName>style.visibility</p:attrName>
                                        </p:attrNameLst>
                                      </p:cBhvr>
                                      <p:to>
                                        <p:strVal val="visible"/>
                                      </p:to>
                                    </p:set>
                                    <p:animEffect transition="in" filter="fade">
                                      <p:cBhvr>
                                        <p:cTn id="27" dur="1000"/>
                                        <p:tgtEl>
                                          <p:spTgt spid="26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1000"/>
                                        <p:tgtEl>
                                          <p:spTgt spid="264"/>
                                        </p:tgtEl>
                                        <p:attrNameLst>
                                          <p:attrName>ppt_y</p:attrName>
                                        </p:attrNameLst>
                                      </p:cBhvr>
                                      <p:tavLst>
                                        <p:tav tm="0">
                                          <p:val>
                                            <p:strVal val="#ppt_y"/>
                                          </p:val>
                                        </p:tav>
                                        <p:tav tm="100000">
                                          <p:val>
                                            <p:strVal val="#ppt_y+1"/>
                                          </p:val>
                                        </p:tav>
                                      </p:tavLst>
                                    </p:anim>
                                    <p:set>
                                      <p:cBhvr>
                                        <p:cTn id="32" dur="1" fill="hold">
                                          <p:stCondLst>
                                            <p:cond delay="1000"/>
                                          </p:stCondLst>
                                        </p:cTn>
                                        <p:tgtEl>
                                          <p:spTgt spid="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5" title="Chart"/>
          <p:cNvPicPr preferRelativeResize="0"/>
          <p:nvPr/>
        </p:nvPicPr>
        <p:blipFill>
          <a:blip r:embed="rId3">
            <a:alphaModFix/>
          </a:blip>
          <a:stretch>
            <a:fillRect/>
          </a:stretch>
        </p:blipFill>
        <p:spPr>
          <a:xfrm>
            <a:off x="1941322" y="1167862"/>
            <a:ext cx="5261064" cy="3208872"/>
          </a:xfrm>
          <a:prstGeom prst="rect">
            <a:avLst/>
          </a:prstGeom>
          <a:noFill/>
          <a:ln>
            <a:noFill/>
          </a:ln>
        </p:spPr>
      </p:pic>
      <p:sp>
        <p:nvSpPr>
          <p:cNvPr id="274" name="Google Shape;274;p25"/>
          <p:cNvSpPr/>
          <p:nvPr/>
        </p:nvSpPr>
        <p:spPr>
          <a:xfrm>
            <a:off x="3114110" y="1334474"/>
            <a:ext cx="2915100" cy="2875800"/>
          </a:xfrm>
          <a:prstGeom prst="pie">
            <a:avLst>
              <a:gd name="adj1" fmla="val 99023"/>
              <a:gd name="adj2" fmla="val 13222209"/>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txBox="1"/>
          <p:nvPr/>
        </p:nvSpPr>
        <p:spPr>
          <a:xfrm>
            <a:off x="168450" y="130600"/>
            <a:ext cx="88068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latin typeface="Playfair Display"/>
                <a:ea typeface="Playfair Display"/>
                <a:cs typeface="Playfair Display"/>
                <a:sym typeface="Playfair Display"/>
              </a:rPr>
              <a:t>Commonside could easily meet 60% of AQS requirements</a:t>
            </a:r>
            <a:endParaRPr sz="2000">
              <a:solidFill>
                <a:srgbClr val="F3F3F3"/>
              </a:solidFill>
              <a:latin typeface="Playfair Display"/>
              <a:ea typeface="Playfair Display"/>
              <a:cs typeface="Playfair Display"/>
              <a:sym typeface="Playfair Display"/>
            </a:endParaRPr>
          </a:p>
        </p:txBody>
      </p:sp>
      <p:sp>
        <p:nvSpPr>
          <p:cNvPr id="276" name="Google Shape;276;p25"/>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13</a:t>
            </a:fld>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6" title="Categorization of AQS Requirements (Total)"/>
          <p:cNvPicPr preferRelativeResize="0"/>
          <p:nvPr/>
        </p:nvPicPr>
        <p:blipFill>
          <a:blip r:embed="rId3">
            <a:alphaModFix/>
          </a:blip>
          <a:stretch>
            <a:fillRect/>
          </a:stretch>
        </p:blipFill>
        <p:spPr>
          <a:xfrm>
            <a:off x="1522350" y="941832"/>
            <a:ext cx="6099048" cy="3767060"/>
          </a:xfrm>
          <a:prstGeom prst="rect">
            <a:avLst/>
          </a:prstGeom>
          <a:noFill/>
          <a:ln>
            <a:noFill/>
          </a:ln>
        </p:spPr>
      </p:pic>
      <p:sp>
        <p:nvSpPr>
          <p:cNvPr id="282" name="Google Shape;282;p26"/>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14</a:t>
            </a:fld>
            <a:endParaRPr sz="2000"/>
          </a:p>
        </p:txBody>
      </p:sp>
      <p:sp>
        <p:nvSpPr>
          <p:cNvPr id="283" name="Google Shape;283;p26"/>
          <p:cNvSpPr txBox="1"/>
          <p:nvPr/>
        </p:nvSpPr>
        <p:spPr>
          <a:xfrm>
            <a:off x="168450" y="130600"/>
            <a:ext cx="88068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latin typeface="Playfair Display"/>
                <a:ea typeface="Playfair Display"/>
                <a:cs typeface="Playfair Display"/>
                <a:sym typeface="Playfair Display"/>
              </a:rPr>
              <a:t>70% of AQS requirements are policies or procedures</a:t>
            </a:r>
            <a:endParaRPr sz="2000">
              <a:solidFill>
                <a:srgbClr val="F3F3F3"/>
              </a:solidFill>
              <a:latin typeface="Playfair Display"/>
              <a:ea typeface="Playfair Display"/>
              <a:cs typeface="Playfair Display"/>
              <a:sym typeface="Playfair Display"/>
            </a:endParaRPr>
          </a:p>
        </p:txBody>
      </p:sp>
      <p:sp>
        <p:nvSpPr>
          <p:cNvPr id="284" name="Google Shape;284;p26"/>
          <p:cNvSpPr/>
          <p:nvPr/>
        </p:nvSpPr>
        <p:spPr>
          <a:xfrm>
            <a:off x="2879700" y="1133212"/>
            <a:ext cx="3384300" cy="3384300"/>
          </a:xfrm>
          <a:prstGeom prst="pie">
            <a:avLst>
              <a:gd name="adj1" fmla="val 17136762"/>
              <a:gd name="adj2" fmla="val 10652225"/>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7"/>
          <p:cNvPicPr preferRelativeResize="0"/>
          <p:nvPr/>
        </p:nvPicPr>
        <p:blipFill rotWithShape="1">
          <a:blip r:embed="rId3">
            <a:alphaModFix amt="48000"/>
          </a:blip>
          <a:srcRect b="30690"/>
          <a:stretch/>
        </p:blipFill>
        <p:spPr>
          <a:xfrm>
            <a:off x="1539801" y="1114950"/>
            <a:ext cx="6064152" cy="3698802"/>
          </a:xfrm>
          <a:prstGeom prst="rect">
            <a:avLst/>
          </a:prstGeom>
          <a:noFill/>
          <a:ln>
            <a:noFill/>
          </a:ln>
        </p:spPr>
      </p:pic>
      <p:sp>
        <p:nvSpPr>
          <p:cNvPr id="290" name="Google Shape;290;p27"/>
          <p:cNvSpPr txBox="1"/>
          <p:nvPr/>
        </p:nvSpPr>
        <p:spPr>
          <a:xfrm>
            <a:off x="483175" y="2562050"/>
            <a:ext cx="1509900" cy="8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aleway"/>
                <a:ea typeface="Raleway"/>
                <a:cs typeface="Raleway"/>
                <a:sym typeface="Raleway"/>
              </a:rPr>
              <a:t>1. </a:t>
            </a:r>
            <a:r>
              <a:rPr lang="en" sz="1600">
                <a:latin typeface="Raleway Light"/>
                <a:ea typeface="Raleway Light"/>
                <a:cs typeface="Raleway Light"/>
                <a:sym typeface="Raleway Light"/>
              </a:rPr>
              <a:t>Appoint individual to </a:t>
            </a:r>
            <a:r>
              <a:rPr lang="en" sz="1600" b="1">
                <a:latin typeface="Raleway"/>
                <a:ea typeface="Raleway"/>
                <a:cs typeface="Raleway"/>
                <a:sym typeface="Raleway"/>
              </a:rPr>
              <a:t>oversee the quality </a:t>
            </a:r>
            <a:r>
              <a:rPr lang="en" sz="1600">
                <a:latin typeface="Raleway Light"/>
                <a:ea typeface="Raleway Light"/>
                <a:cs typeface="Raleway Light"/>
                <a:sym typeface="Raleway Light"/>
              </a:rPr>
              <a:t>processes.</a:t>
            </a:r>
            <a:endParaRPr sz="1600">
              <a:latin typeface="Raleway Light"/>
              <a:ea typeface="Raleway Light"/>
              <a:cs typeface="Raleway Light"/>
              <a:sym typeface="Raleway Light"/>
            </a:endParaRPr>
          </a:p>
        </p:txBody>
      </p:sp>
      <p:sp>
        <p:nvSpPr>
          <p:cNvPr id="291" name="Google Shape;291;p27"/>
          <p:cNvSpPr txBox="1"/>
          <p:nvPr/>
        </p:nvSpPr>
        <p:spPr>
          <a:xfrm>
            <a:off x="1330050" y="1063675"/>
            <a:ext cx="1887300" cy="8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aleway"/>
                <a:ea typeface="Raleway"/>
                <a:cs typeface="Raleway"/>
                <a:sym typeface="Raleway"/>
              </a:rPr>
              <a:t>2.</a:t>
            </a:r>
            <a:r>
              <a:rPr lang="en" sz="1600">
                <a:latin typeface="Raleway Light"/>
                <a:ea typeface="Raleway Light"/>
                <a:cs typeface="Raleway Light"/>
                <a:sym typeface="Raleway Light"/>
              </a:rPr>
              <a:t> Addition of a </a:t>
            </a:r>
            <a:r>
              <a:rPr lang="en" sz="1600" b="1">
                <a:latin typeface="Raleway"/>
                <a:ea typeface="Raleway"/>
                <a:cs typeface="Raleway"/>
                <a:sym typeface="Raleway"/>
              </a:rPr>
              <a:t>Conflict of Interest</a:t>
            </a:r>
            <a:r>
              <a:rPr lang="en" sz="1600">
                <a:latin typeface="Raleway Light"/>
                <a:ea typeface="Raleway Light"/>
                <a:cs typeface="Raleway Light"/>
                <a:sym typeface="Raleway Light"/>
              </a:rPr>
              <a:t> policy.</a:t>
            </a:r>
            <a:endParaRPr sz="1600">
              <a:latin typeface="Raleway Light"/>
              <a:ea typeface="Raleway Light"/>
              <a:cs typeface="Raleway Light"/>
              <a:sym typeface="Raleway Light"/>
            </a:endParaRPr>
          </a:p>
        </p:txBody>
      </p:sp>
      <p:sp>
        <p:nvSpPr>
          <p:cNvPr id="292" name="Google Shape;292;p27"/>
          <p:cNvSpPr txBox="1"/>
          <p:nvPr/>
        </p:nvSpPr>
        <p:spPr>
          <a:xfrm>
            <a:off x="6254700" y="1161175"/>
            <a:ext cx="2216700" cy="8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aleway"/>
                <a:ea typeface="Raleway"/>
                <a:cs typeface="Raleway"/>
                <a:sym typeface="Raleway"/>
              </a:rPr>
              <a:t>3. </a:t>
            </a:r>
            <a:r>
              <a:rPr lang="en" sz="1600">
                <a:latin typeface="Raleway Light"/>
                <a:ea typeface="Raleway Light"/>
                <a:cs typeface="Raleway Light"/>
                <a:sym typeface="Raleway Light"/>
              </a:rPr>
              <a:t>Policy regarding the</a:t>
            </a:r>
            <a:r>
              <a:rPr lang="en" sz="1600" b="1">
                <a:latin typeface="Raleway"/>
                <a:ea typeface="Raleway"/>
                <a:cs typeface="Raleway"/>
                <a:sym typeface="Raleway"/>
              </a:rPr>
              <a:t> type of work they do </a:t>
            </a:r>
            <a:r>
              <a:rPr lang="en" sz="1600">
                <a:latin typeface="Raleway Light"/>
                <a:ea typeface="Raleway Light"/>
                <a:cs typeface="Raleway Light"/>
                <a:sym typeface="Raleway Light"/>
              </a:rPr>
              <a:t>for the public and funders.</a:t>
            </a:r>
            <a:endParaRPr sz="1600">
              <a:latin typeface="Raleway Light"/>
              <a:ea typeface="Raleway Light"/>
              <a:cs typeface="Raleway Light"/>
              <a:sym typeface="Raleway Light"/>
            </a:endParaRPr>
          </a:p>
        </p:txBody>
      </p:sp>
      <p:sp>
        <p:nvSpPr>
          <p:cNvPr id="293" name="Google Shape;293;p27"/>
          <p:cNvSpPr txBox="1"/>
          <p:nvPr/>
        </p:nvSpPr>
        <p:spPr>
          <a:xfrm>
            <a:off x="7003925" y="3072475"/>
            <a:ext cx="1887300" cy="8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aleway"/>
                <a:ea typeface="Raleway"/>
                <a:cs typeface="Raleway"/>
                <a:sym typeface="Raleway"/>
              </a:rPr>
              <a:t>4. </a:t>
            </a:r>
            <a:r>
              <a:rPr lang="en" sz="1600">
                <a:latin typeface="Raleway"/>
                <a:ea typeface="Raleway"/>
                <a:cs typeface="Raleway"/>
                <a:sym typeface="Raleway"/>
              </a:rPr>
              <a:t>Written procedure </a:t>
            </a:r>
            <a:r>
              <a:rPr lang="en" sz="1600" b="1">
                <a:latin typeface="Raleway"/>
                <a:ea typeface="Raleway"/>
                <a:cs typeface="Raleway"/>
                <a:sym typeface="Raleway"/>
              </a:rPr>
              <a:t>matching employee skills</a:t>
            </a:r>
            <a:r>
              <a:rPr lang="en" sz="1600">
                <a:latin typeface="Raleway"/>
                <a:ea typeface="Raleway"/>
                <a:cs typeface="Raleway"/>
                <a:sym typeface="Raleway"/>
              </a:rPr>
              <a:t> to roles</a:t>
            </a:r>
            <a:r>
              <a:rPr lang="en" sz="1600">
                <a:latin typeface="Raleway Light"/>
                <a:ea typeface="Raleway Light"/>
                <a:cs typeface="Raleway Light"/>
                <a:sym typeface="Raleway Light"/>
              </a:rPr>
              <a:t>. </a:t>
            </a:r>
            <a:endParaRPr sz="1600">
              <a:latin typeface="Raleway Light"/>
              <a:ea typeface="Raleway Light"/>
              <a:cs typeface="Raleway Light"/>
              <a:sym typeface="Raleway Light"/>
            </a:endParaRPr>
          </a:p>
        </p:txBody>
      </p:sp>
      <p:sp>
        <p:nvSpPr>
          <p:cNvPr id="294" name="Google Shape;294;p27"/>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15</a:t>
            </a:fld>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Effect transition="in" filter="fade">
                                      <p:cBhvr>
                                        <p:cTn id="11" dur="1000"/>
                                        <p:tgtEl>
                                          <p:spTgt spid="29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2"/>
                                        </p:tgtEl>
                                        <p:attrNameLst>
                                          <p:attrName>style.visibility</p:attrName>
                                        </p:attrNameLst>
                                      </p:cBhvr>
                                      <p:to>
                                        <p:strVal val="visible"/>
                                      </p:to>
                                    </p:set>
                                    <p:animEffect transition="in" filter="fade">
                                      <p:cBhvr>
                                        <p:cTn id="15" dur="1000"/>
                                        <p:tgtEl>
                                          <p:spTgt spid="29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8" title="Categorization of AQS Requirements (Total)"/>
          <p:cNvPicPr preferRelativeResize="0"/>
          <p:nvPr/>
        </p:nvPicPr>
        <p:blipFill>
          <a:blip r:embed="rId3">
            <a:alphaModFix/>
          </a:blip>
          <a:stretch>
            <a:fillRect/>
          </a:stretch>
        </p:blipFill>
        <p:spPr>
          <a:xfrm>
            <a:off x="1522350" y="941832"/>
            <a:ext cx="6099048" cy="3767060"/>
          </a:xfrm>
          <a:prstGeom prst="rect">
            <a:avLst/>
          </a:prstGeom>
          <a:noFill/>
          <a:ln>
            <a:noFill/>
          </a:ln>
        </p:spPr>
      </p:pic>
      <p:sp>
        <p:nvSpPr>
          <p:cNvPr id="300" name="Google Shape;300;p28"/>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16</a:t>
            </a:fld>
            <a:endParaRPr sz="2000"/>
          </a:p>
        </p:txBody>
      </p:sp>
      <p:sp>
        <p:nvSpPr>
          <p:cNvPr id="301" name="Google Shape;301;p28"/>
          <p:cNvSpPr txBox="1"/>
          <p:nvPr/>
        </p:nvSpPr>
        <p:spPr>
          <a:xfrm>
            <a:off x="168450" y="130600"/>
            <a:ext cx="88068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latin typeface="Playfair Display"/>
                <a:ea typeface="Playfair Display"/>
                <a:cs typeface="Playfair Display"/>
                <a:sym typeface="Playfair Display"/>
              </a:rPr>
              <a:t>25% of AQS requirements are data-related</a:t>
            </a:r>
            <a:endParaRPr sz="2000">
              <a:solidFill>
                <a:srgbClr val="F3F3F3"/>
              </a:solidFill>
              <a:latin typeface="Playfair Display"/>
              <a:ea typeface="Playfair Display"/>
              <a:cs typeface="Playfair Display"/>
              <a:sym typeface="Playfair Display"/>
            </a:endParaRPr>
          </a:p>
        </p:txBody>
      </p:sp>
      <p:sp>
        <p:nvSpPr>
          <p:cNvPr id="302" name="Google Shape;302;p28"/>
          <p:cNvSpPr/>
          <p:nvPr/>
        </p:nvSpPr>
        <p:spPr>
          <a:xfrm>
            <a:off x="2879700" y="1133212"/>
            <a:ext cx="3384300" cy="3384300"/>
          </a:xfrm>
          <a:prstGeom prst="pie">
            <a:avLst>
              <a:gd name="adj1" fmla="val 10649852"/>
              <a:gd name="adj2" fmla="val 16219309"/>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9"/>
          <p:cNvSpPr txBox="1">
            <a:spLocks noGrp="1"/>
          </p:cNvSpPr>
          <p:nvPr>
            <p:ph type="body" idx="1"/>
          </p:nvPr>
        </p:nvSpPr>
        <p:spPr>
          <a:xfrm>
            <a:off x="1659475" y="1327350"/>
            <a:ext cx="1261500" cy="5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Accessible</a:t>
            </a:r>
            <a:endParaRPr/>
          </a:p>
        </p:txBody>
      </p:sp>
      <p:grpSp>
        <p:nvGrpSpPr>
          <p:cNvPr id="308" name="Google Shape;308;p29"/>
          <p:cNvGrpSpPr/>
          <p:nvPr/>
        </p:nvGrpSpPr>
        <p:grpSpPr>
          <a:xfrm>
            <a:off x="4929325" y="1071119"/>
            <a:ext cx="3855147" cy="3001276"/>
            <a:chOff x="4929325" y="1071119"/>
            <a:chExt cx="3855147" cy="3001276"/>
          </a:xfrm>
        </p:grpSpPr>
        <p:sp>
          <p:nvSpPr>
            <p:cNvPr id="309" name="Google Shape;309;p29"/>
            <p:cNvSpPr/>
            <p:nvPr/>
          </p:nvSpPr>
          <p:spPr>
            <a:xfrm>
              <a:off x="4929325" y="1071119"/>
              <a:ext cx="3855147" cy="30012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11111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5090650" y="1230500"/>
              <a:ext cx="3532500" cy="22557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FFFFFF"/>
                  </a:solidFill>
                  <a:latin typeface="Raleway"/>
                  <a:ea typeface="Raleway"/>
                  <a:cs typeface="Raleway"/>
                  <a:sym typeface="Raleway"/>
                </a:rPr>
                <a:t>DATABASE</a:t>
              </a:r>
              <a:endParaRPr sz="5000" b="1">
                <a:solidFill>
                  <a:srgbClr val="999999"/>
                </a:solidFill>
              </a:endParaRPr>
            </a:p>
          </p:txBody>
        </p:sp>
      </p:grpSp>
      <p:sp>
        <p:nvSpPr>
          <p:cNvPr id="311" name="Google Shape;311;p29"/>
          <p:cNvSpPr/>
          <p:nvPr/>
        </p:nvSpPr>
        <p:spPr>
          <a:xfrm>
            <a:off x="2056669" y="646627"/>
            <a:ext cx="467100" cy="424500"/>
          </a:xfrm>
          <a:custGeom>
            <a:avLst/>
            <a:gdLst/>
            <a:ahLst/>
            <a:cxnLst/>
            <a:rect l="l" t="t" r="r" b="b"/>
            <a:pathLst>
              <a:path w="120000" h="120000" extrusionOk="0">
                <a:moveTo>
                  <a:pt x="95455" y="69000"/>
                </a:moveTo>
                <a:cubicBezTo>
                  <a:pt x="90933" y="69000"/>
                  <a:pt x="87272" y="64966"/>
                  <a:pt x="87272" y="60000"/>
                </a:cubicBezTo>
                <a:cubicBezTo>
                  <a:pt x="87272" y="55033"/>
                  <a:pt x="90933" y="51000"/>
                  <a:pt x="95455" y="51000"/>
                </a:cubicBezTo>
                <a:cubicBezTo>
                  <a:pt x="99972" y="51000"/>
                  <a:pt x="103638" y="55033"/>
                  <a:pt x="103638" y="60000"/>
                </a:cubicBezTo>
                <a:cubicBezTo>
                  <a:pt x="103638" y="64966"/>
                  <a:pt x="99972" y="69000"/>
                  <a:pt x="95455" y="69000"/>
                </a:cubicBezTo>
                <a:moveTo>
                  <a:pt x="117272" y="57000"/>
                </a:moveTo>
                <a:lnTo>
                  <a:pt x="108816" y="57000"/>
                </a:lnTo>
                <a:cubicBezTo>
                  <a:pt x="107555" y="50155"/>
                  <a:pt x="102050" y="45000"/>
                  <a:pt x="95455" y="45000"/>
                </a:cubicBezTo>
                <a:cubicBezTo>
                  <a:pt x="88855" y="45000"/>
                  <a:pt x="83355" y="50155"/>
                  <a:pt x="82094" y="57000"/>
                </a:cubicBezTo>
                <a:lnTo>
                  <a:pt x="2727" y="57000"/>
                </a:lnTo>
                <a:cubicBezTo>
                  <a:pt x="1222" y="57000"/>
                  <a:pt x="0" y="58344"/>
                  <a:pt x="0" y="60000"/>
                </a:cubicBezTo>
                <a:cubicBezTo>
                  <a:pt x="0" y="61655"/>
                  <a:pt x="1222" y="63000"/>
                  <a:pt x="2727" y="63000"/>
                </a:cubicBezTo>
                <a:lnTo>
                  <a:pt x="82094" y="63000"/>
                </a:lnTo>
                <a:cubicBezTo>
                  <a:pt x="83355" y="69844"/>
                  <a:pt x="88855" y="75000"/>
                  <a:pt x="95455" y="75000"/>
                </a:cubicBezTo>
                <a:cubicBezTo>
                  <a:pt x="102050" y="75000"/>
                  <a:pt x="107555" y="69844"/>
                  <a:pt x="108816" y="63000"/>
                </a:cubicBezTo>
                <a:lnTo>
                  <a:pt x="117272" y="63000"/>
                </a:lnTo>
                <a:cubicBezTo>
                  <a:pt x="118777" y="63000"/>
                  <a:pt x="120000" y="61655"/>
                  <a:pt x="120000" y="60000"/>
                </a:cubicBezTo>
                <a:cubicBezTo>
                  <a:pt x="120000" y="58344"/>
                  <a:pt x="118777" y="57000"/>
                  <a:pt x="117272" y="57000"/>
                </a:cubicBezTo>
                <a:moveTo>
                  <a:pt x="30000" y="6000"/>
                </a:moveTo>
                <a:cubicBezTo>
                  <a:pt x="34522" y="6000"/>
                  <a:pt x="38183" y="10033"/>
                  <a:pt x="38183" y="15000"/>
                </a:cubicBezTo>
                <a:cubicBezTo>
                  <a:pt x="38183" y="19972"/>
                  <a:pt x="34522" y="24000"/>
                  <a:pt x="30000" y="24000"/>
                </a:cubicBezTo>
                <a:cubicBezTo>
                  <a:pt x="25477" y="24000"/>
                  <a:pt x="21816" y="19972"/>
                  <a:pt x="21816" y="15000"/>
                </a:cubicBezTo>
                <a:cubicBezTo>
                  <a:pt x="21816" y="10033"/>
                  <a:pt x="25477" y="6000"/>
                  <a:pt x="30000" y="6000"/>
                </a:cubicBezTo>
                <a:moveTo>
                  <a:pt x="2727" y="18000"/>
                </a:moveTo>
                <a:lnTo>
                  <a:pt x="16638" y="18000"/>
                </a:lnTo>
                <a:cubicBezTo>
                  <a:pt x="17900" y="24844"/>
                  <a:pt x="23405" y="30000"/>
                  <a:pt x="30000" y="30000"/>
                </a:cubicBezTo>
                <a:cubicBezTo>
                  <a:pt x="36594" y="30000"/>
                  <a:pt x="42100" y="24844"/>
                  <a:pt x="43361" y="18000"/>
                </a:cubicBezTo>
                <a:lnTo>
                  <a:pt x="117272" y="18000"/>
                </a:lnTo>
                <a:cubicBezTo>
                  <a:pt x="118777" y="18000"/>
                  <a:pt x="120000" y="16661"/>
                  <a:pt x="120000" y="15000"/>
                </a:cubicBezTo>
                <a:cubicBezTo>
                  <a:pt x="120000" y="13344"/>
                  <a:pt x="118777" y="12000"/>
                  <a:pt x="117272" y="12000"/>
                </a:cubicBezTo>
                <a:lnTo>
                  <a:pt x="43361" y="12000"/>
                </a:lnTo>
                <a:cubicBezTo>
                  <a:pt x="42100" y="5155"/>
                  <a:pt x="36594" y="0"/>
                  <a:pt x="30000" y="0"/>
                </a:cubicBezTo>
                <a:cubicBezTo>
                  <a:pt x="23405" y="0"/>
                  <a:pt x="17900" y="5155"/>
                  <a:pt x="16638" y="12000"/>
                </a:cubicBezTo>
                <a:lnTo>
                  <a:pt x="2727" y="12000"/>
                </a:lnTo>
                <a:cubicBezTo>
                  <a:pt x="1222" y="12000"/>
                  <a:pt x="0" y="13344"/>
                  <a:pt x="0" y="15000"/>
                </a:cubicBezTo>
                <a:cubicBezTo>
                  <a:pt x="0" y="16661"/>
                  <a:pt x="1222" y="18000"/>
                  <a:pt x="2727" y="18000"/>
                </a:cubicBezTo>
                <a:moveTo>
                  <a:pt x="51816" y="113994"/>
                </a:moveTo>
                <a:cubicBezTo>
                  <a:pt x="47300" y="113994"/>
                  <a:pt x="43638" y="109966"/>
                  <a:pt x="43638" y="104994"/>
                </a:cubicBezTo>
                <a:cubicBezTo>
                  <a:pt x="43638" y="100027"/>
                  <a:pt x="47300" y="95994"/>
                  <a:pt x="51816" y="95994"/>
                </a:cubicBezTo>
                <a:cubicBezTo>
                  <a:pt x="56338" y="95994"/>
                  <a:pt x="60000" y="100027"/>
                  <a:pt x="60000" y="104994"/>
                </a:cubicBezTo>
                <a:cubicBezTo>
                  <a:pt x="60000" y="109966"/>
                  <a:pt x="56338" y="113994"/>
                  <a:pt x="51816" y="113994"/>
                </a:cubicBezTo>
                <a:moveTo>
                  <a:pt x="117272" y="101994"/>
                </a:moveTo>
                <a:lnTo>
                  <a:pt x="65177" y="101994"/>
                </a:lnTo>
                <a:cubicBezTo>
                  <a:pt x="63916" y="95150"/>
                  <a:pt x="58416" y="89994"/>
                  <a:pt x="51816" y="89994"/>
                </a:cubicBezTo>
                <a:cubicBezTo>
                  <a:pt x="45222" y="89994"/>
                  <a:pt x="39722" y="95150"/>
                  <a:pt x="38455" y="101994"/>
                </a:cubicBezTo>
                <a:lnTo>
                  <a:pt x="2727" y="101994"/>
                </a:lnTo>
                <a:cubicBezTo>
                  <a:pt x="1222" y="101994"/>
                  <a:pt x="0" y="103338"/>
                  <a:pt x="0" y="104994"/>
                </a:cubicBezTo>
                <a:cubicBezTo>
                  <a:pt x="0" y="106655"/>
                  <a:pt x="1222" y="107994"/>
                  <a:pt x="2727" y="107994"/>
                </a:cubicBezTo>
                <a:lnTo>
                  <a:pt x="38455" y="107994"/>
                </a:lnTo>
                <a:cubicBezTo>
                  <a:pt x="39722" y="114844"/>
                  <a:pt x="45222" y="120000"/>
                  <a:pt x="51816" y="120000"/>
                </a:cubicBezTo>
                <a:cubicBezTo>
                  <a:pt x="58416" y="120000"/>
                  <a:pt x="63916" y="114844"/>
                  <a:pt x="65177" y="107994"/>
                </a:cubicBezTo>
                <a:lnTo>
                  <a:pt x="117272" y="107994"/>
                </a:lnTo>
                <a:cubicBezTo>
                  <a:pt x="118777" y="107994"/>
                  <a:pt x="120000" y="106655"/>
                  <a:pt x="120000" y="104994"/>
                </a:cubicBezTo>
                <a:cubicBezTo>
                  <a:pt x="120000" y="103338"/>
                  <a:pt x="118777" y="101994"/>
                  <a:pt x="117272" y="101994"/>
                </a:cubicBezTo>
              </a:path>
            </a:pathLst>
          </a:custGeom>
          <a:solidFill>
            <a:srgbClr val="76A876"/>
          </a:solidFill>
          <a:ln>
            <a:noFill/>
          </a:ln>
        </p:spPr>
        <p:txBody>
          <a:bodyPr spcFirstLastPara="1" wrap="square" lIns="38075" tIns="38075" rIns="38075" bIns="38075" anchor="ctr" anchorCtr="0">
            <a:noAutofit/>
          </a:bodyPr>
          <a:lstStyle/>
          <a:p>
            <a:pPr marL="0" marR="0" lvl="0" indent="0" algn="ctr" rtl="0">
              <a:spcBef>
                <a:spcPts val="0"/>
              </a:spcBef>
              <a:spcAft>
                <a:spcPts val="0"/>
              </a:spcAft>
              <a:buNone/>
            </a:pPr>
            <a:endParaRPr sz="2999">
              <a:solidFill>
                <a:srgbClr val="1B243B"/>
              </a:solidFill>
              <a:latin typeface="Nunito"/>
              <a:ea typeface="Nunito"/>
              <a:cs typeface="Nunito"/>
              <a:sym typeface="Nunito"/>
            </a:endParaRPr>
          </a:p>
        </p:txBody>
      </p:sp>
      <p:sp>
        <p:nvSpPr>
          <p:cNvPr id="312" name="Google Shape;312;p29"/>
          <p:cNvSpPr txBox="1">
            <a:spLocks noGrp="1"/>
          </p:cNvSpPr>
          <p:nvPr>
            <p:ph type="body" idx="1"/>
          </p:nvPr>
        </p:nvSpPr>
        <p:spPr>
          <a:xfrm>
            <a:off x="1659475" y="2003450"/>
            <a:ext cx="1261500" cy="5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Secure</a:t>
            </a:r>
            <a:endParaRPr/>
          </a:p>
        </p:txBody>
      </p:sp>
      <p:sp>
        <p:nvSpPr>
          <p:cNvPr id="313" name="Google Shape;313;p29"/>
          <p:cNvSpPr txBox="1">
            <a:spLocks noGrp="1"/>
          </p:cNvSpPr>
          <p:nvPr>
            <p:ph type="body" idx="1"/>
          </p:nvPr>
        </p:nvSpPr>
        <p:spPr>
          <a:xfrm>
            <a:off x="1659475" y="2679538"/>
            <a:ext cx="1261500" cy="5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Backed Up</a:t>
            </a:r>
            <a:endParaRPr/>
          </a:p>
        </p:txBody>
      </p:sp>
      <p:sp>
        <p:nvSpPr>
          <p:cNvPr id="314" name="Google Shape;314;p29"/>
          <p:cNvSpPr txBox="1">
            <a:spLocks noGrp="1"/>
          </p:cNvSpPr>
          <p:nvPr>
            <p:ph type="body" idx="1"/>
          </p:nvPr>
        </p:nvSpPr>
        <p:spPr>
          <a:xfrm>
            <a:off x="1659475" y="3355638"/>
            <a:ext cx="1261500" cy="5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Searchable</a:t>
            </a:r>
            <a:endParaRPr/>
          </a:p>
        </p:txBody>
      </p:sp>
      <p:sp>
        <p:nvSpPr>
          <p:cNvPr id="315" name="Google Shape;315;p29"/>
          <p:cNvSpPr txBox="1">
            <a:spLocks noGrp="1"/>
          </p:cNvSpPr>
          <p:nvPr>
            <p:ph type="body" idx="1"/>
          </p:nvPr>
        </p:nvSpPr>
        <p:spPr>
          <a:xfrm>
            <a:off x="1659475" y="4031738"/>
            <a:ext cx="1261500" cy="557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Exportable</a:t>
            </a:r>
            <a:endParaRPr/>
          </a:p>
        </p:txBody>
      </p:sp>
      <p:sp>
        <p:nvSpPr>
          <p:cNvPr id="316" name="Google Shape;316;p29"/>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solidFill>
                  <a:srgbClr val="FFFFFF"/>
                </a:solidFill>
              </a:rPr>
              <a:t>17</a:t>
            </a:fld>
            <a:endParaRPr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07"/>
                                        </p:tgtEl>
                                        <p:attrNameLst>
                                          <p:attrName>style.visibility</p:attrName>
                                        </p:attrNameLst>
                                      </p:cBhvr>
                                      <p:to>
                                        <p:strVal val="visible"/>
                                      </p:to>
                                    </p:set>
                                    <p:animEffect transition="in" filter="fade">
                                      <p:cBhvr>
                                        <p:cTn id="16" dur="1000"/>
                                        <p:tgtEl>
                                          <p:spTgt spid="3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animEffect transition="in" filter="fade">
                                      <p:cBhvr>
                                        <p:cTn id="21" dur="1000"/>
                                        <p:tgtEl>
                                          <p:spTgt spid="31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13"/>
                                        </p:tgtEl>
                                        <p:attrNameLst>
                                          <p:attrName>style.visibility</p:attrName>
                                        </p:attrNameLst>
                                      </p:cBhvr>
                                      <p:to>
                                        <p:strVal val="visible"/>
                                      </p:to>
                                    </p:set>
                                    <p:animEffect transition="in" filter="fade">
                                      <p:cBhvr>
                                        <p:cTn id="25" dur="1000"/>
                                        <p:tgtEl>
                                          <p:spTgt spid="3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4"/>
                                        </p:tgtEl>
                                        <p:attrNameLst>
                                          <p:attrName>style.visibility</p:attrName>
                                        </p:attrNameLst>
                                      </p:cBhvr>
                                      <p:to>
                                        <p:strVal val="visible"/>
                                      </p:to>
                                    </p:set>
                                    <p:animEffect transition="in" filter="fade">
                                      <p:cBhvr>
                                        <p:cTn id="30" dur="1000"/>
                                        <p:tgtEl>
                                          <p:spTgt spid="3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5"/>
                                        </p:tgtEl>
                                        <p:attrNameLst>
                                          <p:attrName>style.visibility</p:attrName>
                                        </p:attrNameLst>
                                      </p:cBhvr>
                                      <p:to>
                                        <p:strVal val="visible"/>
                                      </p:to>
                                    </p:set>
                                    <p:animEffect transition="in" filter="fade">
                                      <p:cBhvr>
                                        <p:cTn id="35"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p:nvPr/>
        </p:nvSpPr>
        <p:spPr>
          <a:xfrm>
            <a:off x="2004750" y="1744200"/>
            <a:ext cx="5134500" cy="18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FFFFFF"/>
                </a:solidFill>
                <a:latin typeface="Playfair Display"/>
                <a:ea typeface="Playfair Display"/>
                <a:cs typeface="Playfair Display"/>
                <a:sym typeface="Playfair Display"/>
              </a:rPr>
              <a:t>Thank You!</a:t>
            </a:r>
            <a:endParaRPr sz="40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endParaRPr sz="25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en" sz="1800" i="1">
                <a:solidFill>
                  <a:srgbClr val="FFFFFF"/>
                </a:solidFill>
                <a:latin typeface="Playfair Display"/>
                <a:ea typeface="Playfair Display"/>
                <a:cs typeface="Playfair Display"/>
                <a:sym typeface="Playfair Display"/>
              </a:rPr>
              <a:t>Any questions or comments?</a:t>
            </a:r>
            <a:endParaRPr sz="1800" i="1">
              <a:solidFill>
                <a:srgbClr val="FFFFFF"/>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txBox="1">
            <a:spLocks noGrp="1"/>
          </p:cNvSpPr>
          <p:nvPr>
            <p:ph type="title"/>
          </p:nvPr>
        </p:nvSpPr>
        <p:spPr>
          <a:xfrm>
            <a:off x="593575" y="0"/>
            <a:ext cx="7956600" cy="6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Acknowledgements</a:t>
            </a:r>
            <a:endParaRPr/>
          </a:p>
        </p:txBody>
      </p:sp>
      <p:grpSp>
        <p:nvGrpSpPr>
          <p:cNvPr id="327" name="Google Shape;327;p31"/>
          <p:cNvGrpSpPr/>
          <p:nvPr/>
        </p:nvGrpSpPr>
        <p:grpSpPr>
          <a:xfrm>
            <a:off x="4418536" y="895184"/>
            <a:ext cx="306949" cy="288791"/>
            <a:chOff x="5972700" y="2330200"/>
            <a:chExt cx="411625" cy="387275"/>
          </a:xfrm>
        </p:grpSpPr>
        <p:sp>
          <p:nvSpPr>
            <p:cNvPr id="328" name="Google Shape;328;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1"/>
          <p:cNvSpPr txBox="1"/>
          <p:nvPr/>
        </p:nvSpPr>
        <p:spPr>
          <a:xfrm>
            <a:off x="107375" y="1438900"/>
            <a:ext cx="72912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111111"/>
                </a:solidFill>
                <a:latin typeface="Raleway Light"/>
                <a:ea typeface="Raleway Light"/>
                <a:cs typeface="Raleway Light"/>
                <a:sym typeface="Raleway Light"/>
              </a:rPr>
              <a:t>Special thanks to the following who assisted with our project:</a:t>
            </a:r>
            <a:endParaRPr sz="1600">
              <a:solidFill>
                <a:srgbClr val="111111"/>
              </a:solidFill>
              <a:latin typeface="Raleway Light"/>
              <a:ea typeface="Raleway Light"/>
              <a:cs typeface="Raleway Light"/>
              <a:sym typeface="Raleway Light"/>
            </a:endParaRPr>
          </a:p>
        </p:txBody>
      </p:sp>
      <p:sp>
        <p:nvSpPr>
          <p:cNvPr id="331" name="Google Shape;331;p31"/>
          <p:cNvSpPr txBox="1"/>
          <p:nvPr/>
        </p:nvSpPr>
        <p:spPr>
          <a:xfrm>
            <a:off x="1115425" y="2118619"/>
            <a:ext cx="7181400" cy="3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500">
                <a:solidFill>
                  <a:srgbClr val="111111"/>
                </a:solidFill>
                <a:latin typeface="Raleway Light"/>
                <a:ea typeface="Raleway Light"/>
                <a:cs typeface="Raleway Light"/>
                <a:sym typeface="Raleway Light"/>
              </a:rPr>
              <a:t>Naomi Martin, Director of Commonside Community Development Trust</a:t>
            </a:r>
            <a:endParaRPr sz="1500">
              <a:solidFill>
                <a:srgbClr val="111111"/>
              </a:solidFill>
              <a:latin typeface="Raleway Light"/>
              <a:ea typeface="Raleway Light"/>
              <a:cs typeface="Raleway Light"/>
              <a:sym typeface="Raleway Light"/>
            </a:endParaRPr>
          </a:p>
        </p:txBody>
      </p:sp>
      <p:sp>
        <p:nvSpPr>
          <p:cNvPr id="332" name="Google Shape;332;p31"/>
          <p:cNvSpPr/>
          <p:nvPr/>
        </p:nvSpPr>
        <p:spPr>
          <a:xfrm>
            <a:off x="593566" y="2093573"/>
            <a:ext cx="431400" cy="357600"/>
          </a:xfrm>
          <a:custGeom>
            <a:avLst/>
            <a:gdLst/>
            <a:ahLst/>
            <a:cxnLst/>
            <a:rect l="l" t="t" r="r" b="b"/>
            <a:pathLst>
              <a:path w="120000" h="120000" extrusionOk="0">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1094" y="58183"/>
                </a:moveTo>
                <a:lnTo>
                  <a:pt x="81111" y="58166"/>
                </a:lnTo>
                <a:lnTo>
                  <a:pt x="53838" y="28166"/>
                </a:lnTo>
                <a:lnTo>
                  <a:pt x="53822" y="28183"/>
                </a:lnTo>
                <a:cubicBezTo>
                  <a:pt x="53322" y="27633"/>
                  <a:pt x="52616" y="27272"/>
                  <a:pt x="51816" y="27272"/>
                </a:cubicBezTo>
                <a:cubicBezTo>
                  <a:pt x="50311" y="27272"/>
                  <a:pt x="49088" y="28494"/>
                  <a:pt x="49088" y="30000"/>
                </a:cubicBezTo>
                <a:cubicBezTo>
                  <a:pt x="49088" y="30705"/>
                  <a:pt x="49372" y="31338"/>
                  <a:pt x="49816" y="31822"/>
                </a:cubicBezTo>
                <a:lnTo>
                  <a:pt x="49800" y="31833"/>
                </a:lnTo>
                <a:lnTo>
                  <a:pt x="75405" y="60000"/>
                </a:lnTo>
                <a:lnTo>
                  <a:pt x="49800" y="88166"/>
                </a:lnTo>
                <a:lnTo>
                  <a:pt x="49816" y="88183"/>
                </a:lnTo>
                <a:cubicBezTo>
                  <a:pt x="49372" y="88666"/>
                  <a:pt x="49088" y="89294"/>
                  <a:pt x="49088" y="90000"/>
                </a:cubicBezTo>
                <a:cubicBezTo>
                  <a:pt x="49088" y="91505"/>
                  <a:pt x="50311" y="92727"/>
                  <a:pt x="51816" y="92727"/>
                </a:cubicBezTo>
                <a:cubicBezTo>
                  <a:pt x="52616" y="92727"/>
                  <a:pt x="53322" y="92372"/>
                  <a:pt x="53822" y="91816"/>
                </a:cubicBezTo>
                <a:lnTo>
                  <a:pt x="53838" y="91833"/>
                </a:lnTo>
                <a:lnTo>
                  <a:pt x="81111" y="61833"/>
                </a:lnTo>
                <a:lnTo>
                  <a:pt x="81094" y="61816"/>
                </a:lnTo>
                <a:cubicBezTo>
                  <a:pt x="81533" y="61338"/>
                  <a:pt x="81816" y="60705"/>
                  <a:pt x="81816" y="60000"/>
                </a:cubicBezTo>
                <a:cubicBezTo>
                  <a:pt x="81816" y="59294"/>
                  <a:pt x="81533" y="58661"/>
                  <a:pt x="81094" y="58183"/>
                </a:cubicBezTo>
              </a:path>
            </a:pathLst>
          </a:custGeom>
          <a:solidFill>
            <a:srgbClr val="1B243B"/>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4200">
              <a:solidFill>
                <a:srgbClr val="1B243B"/>
              </a:solidFill>
              <a:latin typeface="Nunito"/>
              <a:ea typeface="Nunito"/>
              <a:cs typeface="Nunito"/>
              <a:sym typeface="Nunito"/>
            </a:endParaRPr>
          </a:p>
        </p:txBody>
      </p:sp>
      <p:sp>
        <p:nvSpPr>
          <p:cNvPr id="333" name="Google Shape;333;p31"/>
          <p:cNvSpPr txBox="1"/>
          <p:nvPr/>
        </p:nvSpPr>
        <p:spPr>
          <a:xfrm>
            <a:off x="1115425" y="3464975"/>
            <a:ext cx="7181400" cy="32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500">
                <a:solidFill>
                  <a:srgbClr val="111111"/>
                </a:solidFill>
                <a:latin typeface="Raleway Light"/>
                <a:ea typeface="Raleway Light"/>
                <a:cs typeface="Raleway Light"/>
                <a:sym typeface="Raleway Light"/>
              </a:rPr>
              <a:t>The rest of the Commonside staff, volunteers, and clients for welcoming us and helping us achieve our goal</a:t>
            </a:r>
            <a:endParaRPr sz="1500">
              <a:solidFill>
                <a:srgbClr val="11111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500">
              <a:solidFill>
                <a:srgbClr val="111111"/>
              </a:solidFill>
              <a:latin typeface="Raleway Light"/>
              <a:ea typeface="Raleway Light"/>
              <a:cs typeface="Raleway Light"/>
              <a:sym typeface="Raleway Light"/>
            </a:endParaRPr>
          </a:p>
        </p:txBody>
      </p:sp>
      <p:sp>
        <p:nvSpPr>
          <p:cNvPr id="334" name="Google Shape;334;p31"/>
          <p:cNvSpPr/>
          <p:nvPr/>
        </p:nvSpPr>
        <p:spPr>
          <a:xfrm>
            <a:off x="593566" y="2772290"/>
            <a:ext cx="431400" cy="357600"/>
          </a:xfrm>
          <a:custGeom>
            <a:avLst/>
            <a:gdLst/>
            <a:ahLst/>
            <a:cxnLst/>
            <a:rect l="l" t="t" r="r" b="b"/>
            <a:pathLst>
              <a:path w="120000" h="120000" extrusionOk="0">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1094" y="58183"/>
                </a:moveTo>
                <a:lnTo>
                  <a:pt x="81111" y="58166"/>
                </a:lnTo>
                <a:lnTo>
                  <a:pt x="53838" y="28166"/>
                </a:lnTo>
                <a:lnTo>
                  <a:pt x="53822" y="28183"/>
                </a:lnTo>
                <a:cubicBezTo>
                  <a:pt x="53322" y="27633"/>
                  <a:pt x="52616" y="27272"/>
                  <a:pt x="51816" y="27272"/>
                </a:cubicBezTo>
                <a:cubicBezTo>
                  <a:pt x="50311" y="27272"/>
                  <a:pt x="49088" y="28494"/>
                  <a:pt x="49088" y="30000"/>
                </a:cubicBezTo>
                <a:cubicBezTo>
                  <a:pt x="49088" y="30705"/>
                  <a:pt x="49372" y="31338"/>
                  <a:pt x="49816" y="31822"/>
                </a:cubicBezTo>
                <a:lnTo>
                  <a:pt x="49800" y="31833"/>
                </a:lnTo>
                <a:lnTo>
                  <a:pt x="75405" y="60000"/>
                </a:lnTo>
                <a:lnTo>
                  <a:pt x="49800" y="88166"/>
                </a:lnTo>
                <a:lnTo>
                  <a:pt x="49816" y="88183"/>
                </a:lnTo>
                <a:cubicBezTo>
                  <a:pt x="49372" y="88666"/>
                  <a:pt x="49088" y="89294"/>
                  <a:pt x="49088" y="90000"/>
                </a:cubicBezTo>
                <a:cubicBezTo>
                  <a:pt x="49088" y="91505"/>
                  <a:pt x="50311" y="92727"/>
                  <a:pt x="51816" y="92727"/>
                </a:cubicBezTo>
                <a:cubicBezTo>
                  <a:pt x="52616" y="92727"/>
                  <a:pt x="53322" y="92372"/>
                  <a:pt x="53822" y="91816"/>
                </a:cubicBezTo>
                <a:lnTo>
                  <a:pt x="53838" y="91833"/>
                </a:lnTo>
                <a:lnTo>
                  <a:pt x="81111" y="61833"/>
                </a:lnTo>
                <a:lnTo>
                  <a:pt x="81094" y="61816"/>
                </a:lnTo>
                <a:cubicBezTo>
                  <a:pt x="81533" y="61338"/>
                  <a:pt x="81816" y="60705"/>
                  <a:pt x="81816" y="60000"/>
                </a:cubicBezTo>
                <a:cubicBezTo>
                  <a:pt x="81816" y="59294"/>
                  <a:pt x="81533" y="58661"/>
                  <a:pt x="81094" y="58183"/>
                </a:cubicBezTo>
              </a:path>
            </a:pathLst>
          </a:custGeom>
          <a:solidFill>
            <a:srgbClr val="1B243B"/>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4200">
              <a:solidFill>
                <a:srgbClr val="1B243B"/>
              </a:solidFill>
              <a:latin typeface="Nunito"/>
              <a:ea typeface="Nunito"/>
              <a:cs typeface="Nunito"/>
              <a:sym typeface="Nunito"/>
            </a:endParaRPr>
          </a:p>
        </p:txBody>
      </p:sp>
      <p:sp>
        <p:nvSpPr>
          <p:cNvPr id="335" name="Google Shape;335;p31"/>
          <p:cNvSpPr/>
          <p:nvPr/>
        </p:nvSpPr>
        <p:spPr>
          <a:xfrm>
            <a:off x="593566" y="3451015"/>
            <a:ext cx="431400" cy="357600"/>
          </a:xfrm>
          <a:custGeom>
            <a:avLst/>
            <a:gdLst/>
            <a:ahLst/>
            <a:cxnLst/>
            <a:rect l="l" t="t" r="r" b="b"/>
            <a:pathLst>
              <a:path w="120000" h="120000" extrusionOk="0">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1094" y="58183"/>
                </a:moveTo>
                <a:lnTo>
                  <a:pt x="81111" y="58166"/>
                </a:lnTo>
                <a:lnTo>
                  <a:pt x="53838" y="28166"/>
                </a:lnTo>
                <a:lnTo>
                  <a:pt x="53822" y="28183"/>
                </a:lnTo>
                <a:cubicBezTo>
                  <a:pt x="53322" y="27633"/>
                  <a:pt x="52616" y="27272"/>
                  <a:pt x="51816" y="27272"/>
                </a:cubicBezTo>
                <a:cubicBezTo>
                  <a:pt x="50311" y="27272"/>
                  <a:pt x="49088" y="28494"/>
                  <a:pt x="49088" y="30000"/>
                </a:cubicBezTo>
                <a:cubicBezTo>
                  <a:pt x="49088" y="30705"/>
                  <a:pt x="49372" y="31338"/>
                  <a:pt x="49816" y="31822"/>
                </a:cubicBezTo>
                <a:lnTo>
                  <a:pt x="49800" y="31833"/>
                </a:lnTo>
                <a:lnTo>
                  <a:pt x="75405" y="60000"/>
                </a:lnTo>
                <a:lnTo>
                  <a:pt x="49800" y="88166"/>
                </a:lnTo>
                <a:lnTo>
                  <a:pt x="49816" y="88183"/>
                </a:lnTo>
                <a:cubicBezTo>
                  <a:pt x="49372" y="88666"/>
                  <a:pt x="49088" y="89294"/>
                  <a:pt x="49088" y="90000"/>
                </a:cubicBezTo>
                <a:cubicBezTo>
                  <a:pt x="49088" y="91505"/>
                  <a:pt x="50311" y="92727"/>
                  <a:pt x="51816" y="92727"/>
                </a:cubicBezTo>
                <a:cubicBezTo>
                  <a:pt x="52616" y="92727"/>
                  <a:pt x="53322" y="92372"/>
                  <a:pt x="53822" y="91816"/>
                </a:cubicBezTo>
                <a:lnTo>
                  <a:pt x="53838" y="91833"/>
                </a:lnTo>
                <a:lnTo>
                  <a:pt x="81111" y="61833"/>
                </a:lnTo>
                <a:lnTo>
                  <a:pt x="81094" y="61816"/>
                </a:lnTo>
                <a:cubicBezTo>
                  <a:pt x="81533" y="61338"/>
                  <a:pt x="81816" y="60705"/>
                  <a:pt x="81816" y="60000"/>
                </a:cubicBezTo>
                <a:cubicBezTo>
                  <a:pt x="81816" y="59294"/>
                  <a:pt x="81533" y="58661"/>
                  <a:pt x="81094" y="58183"/>
                </a:cubicBezTo>
              </a:path>
            </a:pathLst>
          </a:custGeom>
          <a:solidFill>
            <a:srgbClr val="1B243B"/>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4200">
              <a:solidFill>
                <a:srgbClr val="1B243B"/>
              </a:solidFill>
              <a:latin typeface="Nunito"/>
              <a:ea typeface="Nunito"/>
              <a:cs typeface="Nunito"/>
              <a:sym typeface="Nunito"/>
            </a:endParaRPr>
          </a:p>
        </p:txBody>
      </p:sp>
      <p:sp>
        <p:nvSpPr>
          <p:cNvPr id="336" name="Google Shape;336;p31"/>
          <p:cNvSpPr txBox="1"/>
          <p:nvPr/>
        </p:nvSpPr>
        <p:spPr>
          <a:xfrm>
            <a:off x="1115425" y="2772300"/>
            <a:ext cx="7181400" cy="3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500">
                <a:solidFill>
                  <a:srgbClr val="111111"/>
                </a:solidFill>
                <a:latin typeface="Raleway Light"/>
                <a:ea typeface="Raleway Light"/>
                <a:cs typeface="Raleway Light"/>
                <a:sym typeface="Raleway Light"/>
              </a:rPr>
              <a:t>Bill, Yosief, and Peter, who allowed us to interview them for our project</a:t>
            </a:r>
            <a:endParaRPr sz="1500">
              <a:solidFill>
                <a:srgbClr val="111111"/>
              </a:solidFill>
              <a:latin typeface="Raleway Light"/>
              <a:ea typeface="Raleway Light"/>
              <a:cs typeface="Raleway Light"/>
              <a:sym typeface="Raleway Light"/>
            </a:endParaRPr>
          </a:p>
        </p:txBody>
      </p:sp>
      <p:sp>
        <p:nvSpPr>
          <p:cNvPr id="337" name="Google Shape;337;p31"/>
          <p:cNvSpPr/>
          <p:nvPr/>
        </p:nvSpPr>
        <p:spPr>
          <a:xfrm>
            <a:off x="593566" y="4129740"/>
            <a:ext cx="431400" cy="357600"/>
          </a:xfrm>
          <a:custGeom>
            <a:avLst/>
            <a:gdLst/>
            <a:ahLst/>
            <a:cxnLst/>
            <a:rect l="l" t="t" r="r" b="b"/>
            <a:pathLst>
              <a:path w="120000" h="120000" extrusionOk="0">
                <a:moveTo>
                  <a:pt x="114544" y="109088"/>
                </a:moveTo>
                <a:cubicBezTo>
                  <a:pt x="114544" y="112100"/>
                  <a:pt x="112100" y="114544"/>
                  <a:pt x="109088" y="114544"/>
                </a:cubicBezTo>
                <a:lnTo>
                  <a:pt x="10911" y="114544"/>
                </a:lnTo>
                <a:cubicBezTo>
                  <a:pt x="7900" y="114544"/>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1094" y="58183"/>
                </a:moveTo>
                <a:lnTo>
                  <a:pt x="81111" y="58166"/>
                </a:lnTo>
                <a:lnTo>
                  <a:pt x="53838" y="28166"/>
                </a:lnTo>
                <a:lnTo>
                  <a:pt x="53822" y="28183"/>
                </a:lnTo>
                <a:cubicBezTo>
                  <a:pt x="53322" y="27633"/>
                  <a:pt x="52616" y="27272"/>
                  <a:pt x="51816" y="27272"/>
                </a:cubicBezTo>
                <a:cubicBezTo>
                  <a:pt x="50311" y="27272"/>
                  <a:pt x="49088" y="28494"/>
                  <a:pt x="49088" y="30000"/>
                </a:cubicBezTo>
                <a:cubicBezTo>
                  <a:pt x="49088" y="30705"/>
                  <a:pt x="49372" y="31338"/>
                  <a:pt x="49816" y="31822"/>
                </a:cubicBezTo>
                <a:lnTo>
                  <a:pt x="49800" y="31833"/>
                </a:lnTo>
                <a:lnTo>
                  <a:pt x="75405" y="60000"/>
                </a:lnTo>
                <a:lnTo>
                  <a:pt x="49800" y="88166"/>
                </a:lnTo>
                <a:lnTo>
                  <a:pt x="49816" y="88183"/>
                </a:lnTo>
                <a:cubicBezTo>
                  <a:pt x="49372" y="88666"/>
                  <a:pt x="49088" y="89294"/>
                  <a:pt x="49088" y="90000"/>
                </a:cubicBezTo>
                <a:cubicBezTo>
                  <a:pt x="49088" y="91505"/>
                  <a:pt x="50311" y="92727"/>
                  <a:pt x="51816" y="92727"/>
                </a:cubicBezTo>
                <a:cubicBezTo>
                  <a:pt x="52616" y="92727"/>
                  <a:pt x="53322" y="92372"/>
                  <a:pt x="53822" y="91816"/>
                </a:cubicBezTo>
                <a:lnTo>
                  <a:pt x="53838" y="91833"/>
                </a:lnTo>
                <a:lnTo>
                  <a:pt x="81111" y="61833"/>
                </a:lnTo>
                <a:lnTo>
                  <a:pt x="81094" y="61816"/>
                </a:lnTo>
                <a:cubicBezTo>
                  <a:pt x="81533" y="61338"/>
                  <a:pt x="81816" y="60705"/>
                  <a:pt x="81816" y="60000"/>
                </a:cubicBezTo>
                <a:cubicBezTo>
                  <a:pt x="81816" y="59294"/>
                  <a:pt x="81533" y="58661"/>
                  <a:pt x="81094" y="58183"/>
                </a:cubicBezTo>
              </a:path>
            </a:pathLst>
          </a:custGeom>
          <a:solidFill>
            <a:srgbClr val="1B243B"/>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4200">
              <a:solidFill>
                <a:srgbClr val="1B243B"/>
              </a:solidFill>
              <a:latin typeface="Nunito"/>
              <a:ea typeface="Nunito"/>
              <a:cs typeface="Nunito"/>
              <a:sym typeface="Nunito"/>
            </a:endParaRPr>
          </a:p>
        </p:txBody>
      </p:sp>
      <p:sp>
        <p:nvSpPr>
          <p:cNvPr id="338" name="Google Shape;338;p31"/>
          <p:cNvSpPr txBox="1"/>
          <p:nvPr/>
        </p:nvSpPr>
        <p:spPr>
          <a:xfrm>
            <a:off x="1115425" y="4129750"/>
            <a:ext cx="7181400" cy="3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500">
                <a:solidFill>
                  <a:srgbClr val="111111"/>
                </a:solidFill>
                <a:latin typeface="Raleway Light"/>
                <a:ea typeface="Raleway Light"/>
                <a:cs typeface="Raleway Light"/>
                <a:sym typeface="Raleway Light"/>
              </a:rPr>
              <a:t>Jason Charles, Ray Hautot, John Dimmer, and Lyla Adwan-Kamara for taking the time to talk with us</a:t>
            </a:r>
            <a:endParaRPr sz="1500">
              <a:solidFill>
                <a:srgbClr val="111111"/>
              </a:solidFill>
              <a:latin typeface="Raleway Light"/>
              <a:ea typeface="Raleway Light"/>
              <a:cs typeface="Raleway Light"/>
              <a:sym typeface="Raleway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14"/>
          <p:cNvGrpSpPr/>
          <p:nvPr/>
        </p:nvGrpSpPr>
        <p:grpSpPr>
          <a:xfrm>
            <a:off x="834649" y="933657"/>
            <a:ext cx="1647600" cy="2190100"/>
            <a:chOff x="834649" y="933657"/>
            <a:chExt cx="1647600" cy="2190100"/>
          </a:xfrm>
        </p:grpSpPr>
        <p:sp>
          <p:nvSpPr>
            <p:cNvPr id="99" name="Google Shape;99;p14"/>
            <p:cNvSpPr txBox="1"/>
            <p:nvPr/>
          </p:nvSpPr>
          <p:spPr>
            <a:xfrm>
              <a:off x="834649" y="2404657"/>
              <a:ext cx="16476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Maggie Goodwin</a:t>
              </a:r>
              <a:endParaRPr sz="2200" i="1">
                <a:latin typeface="Raleway"/>
                <a:ea typeface="Raleway"/>
                <a:cs typeface="Raleway"/>
                <a:sym typeface="Raleway"/>
              </a:endParaRPr>
            </a:p>
          </p:txBody>
        </p:sp>
        <p:grpSp>
          <p:nvGrpSpPr>
            <p:cNvPr id="100" name="Google Shape;100;p14"/>
            <p:cNvGrpSpPr/>
            <p:nvPr/>
          </p:nvGrpSpPr>
          <p:grpSpPr>
            <a:xfrm>
              <a:off x="1002762" y="933657"/>
              <a:ext cx="1351423" cy="1336428"/>
              <a:chOff x="2662225" y="3492525"/>
              <a:chExt cx="3661400" cy="3620775"/>
            </a:xfrm>
          </p:grpSpPr>
          <p:sp>
            <p:nvSpPr>
              <p:cNvPr id="101" name="Google Shape;101;p14"/>
              <p:cNvSpPr/>
              <p:nvPr/>
            </p:nvSpPr>
            <p:spPr>
              <a:xfrm>
                <a:off x="2662225" y="3854100"/>
                <a:ext cx="3259200" cy="3259200"/>
              </a:xfrm>
              <a:prstGeom prst="roundRect">
                <a:avLst>
                  <a:gd name="adj" fmla="val 16667"/>
                </a:avLst>
              </a:prstGeom>
              <a:solidFill>
                <a:srgbClr val="A87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4"/>
              <p:cNvPicPr preferRelativeResize="0"/>
              <p:nvPr/>
            </p:nvPicPr>
            <p:blipFill rotWithShape="1">
              <a:blip r:embed="rId3">
                <a:alphaModFix/>
              </a:blip>
              <a:srcRect t="8321" b="18750"/>
              <a:stretch/>
            </p:blipFill>
            <p:spPr>
              <a:xfrm>
                <a:off x="3064425" y="3492525"/>
                <a:ext cx="3259200" cy="3259200"/>
              </a:xfrm>
              <a:prstGeom prst="roundRect">
                <a:avLst>
                  <a:gd name="adj" fmla="val 16667"/>
                </a:avLst>
              </a:prstGeom>
              <a:noFill/>
              <a:ln>
                <a:noFill/>
              </a:ln>
            </p:spPr>
          </p:pic>
        </p:grpSp>
      </p:grpSp>
      <p:grpSp>
        <p:nvGrpSpPr>
          <p:cNvPr id="103" name="Google Shape;103;p14"/>
          <p:cNvGrpSpPr/>
          <p:nvPr/>
        </p:nvGrpSpPr>
        <p:grpSpPr>
          <a:xfrm>
            <a:off x="6581391" y="1067114"/>
            <a:ext cx="1727700" cy="2056643"/>
            <a:chOff x="6581391" y="1067114"/>
            <a:chExt cx="1727700" cy="2056643"/>
          </a:xfrm>
        </p:grpSpPr>
        <p:sp>
          <p:nvSpPr>
            <p:cNvPr id="104" name="Google Shape;104;p14"/>
            <p:cNvSpPr txBox="1"/>
            <p:nvPr/>
          </p:nvSpPr>
          <p:spPr>
            <a:xfrm>
              <a:off x="6581391" y="2404657"/>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Emily Thayer</a:t>
              </a:r>
              <a:endParaRPr sz="2200" i="1">
                <a:latin typeface="Raleway"/>
                <a:ea typeface="Raleway"/>
                <a:cs typeface="Raleway"/>
                <a:sym typeface="Raleway"/>
              </a:endParaRPr>
            </a:p>
          </p:txBody>
        </p:sp>
        <p:sp>
          <p:nvSpPr>
            <p:cNvPr id="106" name="Google Shape;106;p14"/>
            <p:cNvSpPr/>
            <p:nvPr/>
          </p:nvSpPr>
          <p:spPr>
            <a:xfrm>
              <a:off x="6678672" y="1067114"/>
              <a:ext cx="1202971" cy="1202971"/>
            </a:xfrm>
            <a:prstGeom prst="roundRect">
              <a:avLst>
                <a:gd name="adj" fmla="val 16667"/>
              </a:avLst>
            </a:prstGeom>
            <a:solidFill>
              <a:srgbClr val="A87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4"/>
          <p:cNvGrpSpPr/>
          <p:nvPr/>
        </p:nvGrpSpPr>
        <p:grpSpPr>
          <a:xfrm>
            <a:off x="2696541" y="919594"/>
            <a:ext cx="1727700" cy="2204163"/>
            <a:chOff x="2696541" y="919594"/>
            <a:chExt cx="1727700" cy="2204163"/>
          </a:xfrm>
        </p:grpSpPr>
        <p:sp>
          <p:nvSpPr>
            <p:cNvPr id="109" name="Google Shape;109;p14"/>
            <p:cNvSpPr txBox="1"/>
            <p:nvPr/>
          </p:nvSpPr>
          <p:spPr>
            <a:xfrm>
              <a:off x="2696541" y="2404657"/>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Humberto Leon</a:t>
              </a:r>
              <a:endParaRPr sz="2200" i="1">
                <a:latin typeface="Raleway"/>
                <a:ea typeface="Raleway"/>
                <a:cs typeface="Raleway"/>
                <a:sym typeface="Raleway"/>
              </a:endParaRPr>
            </a:p>
          </p:txBody>
        </p:sp>
        <p:grpSp>
          <p:nvGrpSpPr>
            <p:cNvPr id="110" name="Google Shape;110;p14"/>
            <p:cNvGrpSpPr/>
            <p:nvPr/>
          </p:nvGrpSpPr>
          <p:grpSpPr>
            <a:xfrm>
              <a:off x="2894731" y="919594"/>
              <a:ext cx="1347464" cy="1350491"/>
              <a:chOff x="7788125" y="3454425"/>
              <a:chExt cx="3650675" cy="3658875"/>
            </a:xfrm>
          </p:grpSpPr>
          <p:sp>
            <p:nvSpPr>
              <p:cNvPr id="111" name="Google Shape;111;p14"/>
              <p:cNvSpPr/>
              <p:nvPr/>
            </p:nvSpPr>
            <p:spPr>
              <a:xfrm>
                <a:off x="7788125" y="3854100"/>
                <a:ext cx="3259200" cy="3259200"/>
              </a:xfrm>
              <a:prstGeom prst="roundRect">
                <a:avLst>
                  <a:gd name="adj" fmla="val 16667"/>
                </a:avLst>
              </a:prstGeom>
              <a:solidFill>
                <a:srgbClr val="A87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4"/>
              <p:cNvPicPr preferRelativeResize="0"/>
              <p:nvPr/>
            </p:nvPicPr>
            <p:blipFill rotWithShape="1">
              <a:blip r:embed="rId4">
                <a:alphaModFix/>
              </a:blip>
              <a:srcRect l="-361" t="26030" r="2657"/>
              <a:stretch/>
            </p:blipFill>
            <p:spPr>
              <a:xfrm>
                <a:off x="8179600" y="3454425"/>
                <a:ext cx="3259200" cy="3335400"/>
              </a:xfrm>
              <a:prstGeom prst="roundRect">
                <a:avLst>
                  <a:gd name="adj" fmla="val 16667"/>
                </a:avLst>
              </a:prstGeom>
              <a:noFill/>
              <a:ln>
                <a:noFill/>
              </a:ln>
            </p:spPr>
          </p:pic>
        </p:grpSp>
      </p:grpSp>
      <p:grpSp>
        <p:nvGrpSpPr>
          <p:cNvPr id="113" name="Google Shape;113;p14"/>
          <p:cNvGrpSpPr/>
          <p:nvPr/>
        </p:nvGrpSpPr>
        <p:grpSpPr>
          <a:xfrm>
            <a:off x="4638963" y="919594"/>
            <a:ext cx="1727700" cy="2204163"/>
            <a:chOff x="4638963" y="919594"/>
            <a:chExt cx="1727700" cy="2204163"/>
          </a:xfrm>
        </p:grpSpPr>
        <p:sp>
          <p:nvSpPr>
            <p:cNvPr id="114" name="Google Shape;114;p14"/>
            <p:cNvSpPr txBox="1"/>
            <p:nvPr/>
          </p:nvSpPr>
          <p:spPr>
            <a:xfrm>
              <a:off x="4638963" y="2404657"/>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Noel Qiao</a:t>
              </a:r>
              <a:endParaRPr sz="2200" i="1">
                <a:latin typeface="Raleway"/>
                <a:ea typeface="Raleway"/>
                <a:cs typeface="Raleway"/>
                <a:sym typeface="Raleway"/>
              </a:endParaRPr>
            </a:p>
          </p:txBody>
        </p:sp>
        <p:grpSp>
          <p:nvGrpSpPr>
            <p:cNvPr id="115" name="Google Shape;115;p14"/>
            <p:cNvGrpSpPr/>
            <p:nvPr/>
          </p:nvGrpSpPr>
          <p:grpSpPr>
            <a:xfrm>
              <a:off x="4786696" y="919594"/>
              <a:ext cx="1343510" cy="1350491"/>
              <a:chOff x="12914013" y="3454425"/>
              <a:chExt cx="3639963" cy="3658875"/>
            </a:xfrm>
          </p:grpSpPr>
          <p:sp>
            <p:nvSpPr>
              <p:cNvPr id="116" name="Google Shape;116;p14"/>
              <p:cNvSpPr/>
              <p:nvPr/>
            </p:nvSpPr>
            <p:spPr>
              <a:xfrm>
                <a:off x="12914013" y="3854100"/>
                <a:ext cx="3259200" cy="3259200"/>
              </a:xfrm>
              <a:prstGeom prst="roundRect">
                <a:avLst>
                  <a:gd name="adj" fmla="val 16667"/>
                </a:avLst>
              </a:prstGeom>
              <a:solidFill>
                <a:srgbClr val="A87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4"/>
              <p:cNvPicPr preferRelativeResize="0"/>
              <p:nvPr/>
            </p:nvPicPr>
            <p:blipFill rotWithShape="1">
              <a:blip r:embed="rId5">
                <a:alphaModFix/>
              </a:blip>
              <a:srcRect l="1323" t="11836" r="1323" b="14231"/>
              <a:stretch/>
            </p:blipFill>
            <p:spPr>
              <a:xfrm>
                <a:off x="13294775" y="3454425"/>
                <a:ext cx="3259200" cy="3335400"/>
              </a:xfrm>
              <a:prstGeom prst="roundRect">
                <a:avLst>
                  <a:gd name="adj" fmla="val 16667"/>
                </a:avLst>
              </a:prstGeom>
              <a:noFill/>
              <a:ln>
                <a:noFill/>
              </a:ln>
            </p:spPr>
          </p:pic>
        </p:grpSp>
      </p:grpSp>
      <p:sp>
        <p:nvSpPr>
          <p:cNvPr id="118" name="Google Shape;118;p14"/>
          <p:cNvSpPr/>
          <p:nvPr/>
        </p:nvSpPr>
        <p:spPr>
          <a:xfrm>
            <a:off x="4234975" y="291550"/>
            <a:ext cx="705300" cy="37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p:nvPr/>
        </p:nvSpPr>
        <p:spPr>
          <a:xfrm>
            <a:off x="794600" y="3792750"/>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solidFill>
                  <a:srgbClr val="FFFFFF"/>
                </a:solidFill>
                <a:latin typeface="Raleway Light"/>
                <a:ea typeface="Raleway Light"/>
                <a:cs typeface="Raleway Light"/>
                <a:sym typeface="Raleway Light"/>
              </a:rPr>
              <a:t>Computer Science</a:t>
            </a:r>
            <a:endParaRPr sz="1800" i="1">
              <a:solidFill>
                <a:srgbClr val="FFFFFF"/>
              </a:solidFill>
              <a:latin typeface="Raleway Light"/>
              <a:ea typeface="Raleway Light"/>
              <a:cs typeface="Raleway Light"/>
              <a:sym typeface="Raleway Light"/>
            </a:endParaRPr>
          </a:p>
        </p:txBody>
      </p:sp>
      <p:sp>
        <p:nvSpPr>
          <p:cNvPr id="120" name="Google Shape;120;p14"/>
          <p:cNvSpPr txBox="1"/>
          <p:nvPr/>
        </p:nvSpPr>
        <p:spPr>
          <a:xfrm>
            <a:off x="2704613" y="3792750"/>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solidFill>
                  <a:srgbClr val="FFFFFF"/>
                </a:solidFill>
                <a:latin typeface="Raleway Light"/>
                <a:ea typeface="Raleway Light"/>
                <a:cs typeface="Raleway Light"/>
                <a:sym typeface="Raleway Light"/>
              </a:rPr>
              <a:t>Electrical and Computer Engineering</a:t>
            </a:r>
            <a:endParaRPr sz="1800" i="1">
              <a:solidFill>
                <a:srgbClr val="FFFFFF"/>
              </a:solidFill>
              <a:latin typeface="Raleway Light"/>
              <a:ea typeface="Raleway Light"/>
              <a:cs typeface="Raleway Light"/>
              <a:sym typeface="Raleway Light"/>
            </a:endParaRPr>
          </a:p>
        </p:txBody>
      </p:sp>
      <p:sp>
        <p:nvSpPr>
          <p:cNvPr id="121" name="Google Shape;121;p14"/>
          <p:cNvSpPr txBox="1"/>
          <p:nvPr/>
        </p:nvSpPr>
        <p:spPr>
          <a:xfrm>
            <a:off x="4638963" y="3792750"/>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solidFill>
                  <a:srgbClr val="FFFFFF"/>
                </a:solidFill>
                <a:latin typeface="Raleway Light"/>
                <a:ea typeface="Raleway Light"/>
                <a:cs typeface="Raleway Light"/>
                <a:sym typeface="Raleway Light"/>
              </a:rPr>
              <a:t>Electrical and Computer Engineering</a:t>
            </a:r>
            <a:endParaRPr sz="1800" i="1">
              <a:solidFill>
                <a:srgbClr val="FFFFFF"/>
              </a:solidFill>
              <a:latin typeface="Raleway Light"/>
              <a:ea typeface="Raleway Light"/>
              <a:cs typeface="Raleway Light"/>
              <a:sym typeface="Raleway Light"/>
            </a:endParaRPr>
          </a:p>
        </p:txBody>
      </p:sp>
      <p:sp>
        <p:nvSpPr>
          <p:cNvPr id="122" name="Google Shape;122;p14"/>
          <p:cNvSpPr txBox="1"/>
          <p:nvPr/>
        </p:nvSpPr>
        <p:spPr>
          <a:xfrm>
            <a:off x="6497700" y="3792750"/>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i="1">
                <a:solidFill>
                  <a:srgbClr val="FFFFFF"/>
                </a:solidFill>
                <a:latin typeface="Raleway Light"/>
                <a:ea typeface="Raleway Light"/>
                <a:cs typeface="Raleway Light"/>
                <a:sym typeface="Raleway Light"/>
              </a:rPr>
              <a:t>Mathematical Sciences</a:t>
            </a:r>
            <a:endParaRPr sz="1800" i="1">
              <a:solidFill>
                <a:srgbClr val="FFFFFF"/>
              </a:solidFill>
              <a:latin typeface="Raleway Light"/>
              <a:ea typeface="Raleway Light"/>
              <a:cs typeface="Raleway Light"/>
              <a:sym typeface="Raleway Light"/>
            </a:endParaRPr>
          </a:p>
        </p:txBody>
      </p:sp>
      <p:sp>
        <p:nvSpPr>
          <p:cNvPr id="123" name="Google Shape;123;p14"/>
          <p:cNvSpPr txBox="1"/>
          <p:nvPr/>
        </p:nvSpPr>
        <p:spPr>
          <a:xfrm>
            <a:off x="1836325" y="101950"/>
            <a:ext cx="5471100" cy="4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Playfair Display"/>
                <a:ea typeface="Playfair Display"/>
                <a:cs typeface="Playfair Display"/>
                <a:sym typeface="Playfair Display"/>
              </a:rPr>
              <a:t>Our Team</a:t>
            </a:r>
            <a:endParaRPr sz="3600">
              <a:latin typeface="Playfair Display"/>
              <a:ea typeface="Playfair Display"/>
              <a:cs typeface="Playfair Display"/>
              <a:sym typeface="Playfair Display"/>
            </a:endParaRPr>
          </a:p>
        </p:txBody>
      </p:sp>
      <p:sp>
        <p:nvSpPr>
          <p:cNvPr id="124" name="Google Shape;124;p14"/>
          <p:cNvSpPr txBox="1">
            <a:spLocks noGrp="1"/>
          </p:cNvSpPr>
          <p:nvPr>
            <p:ph type="sldNum" idx="12"/>
          </p:nvPr>
        </p:nvSpPr>
        <p:spPr>
          <a:xfrm>
            <a:off x="8547606" y="4749450"/>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solidFill>
                  <a:srgbClr val="FFFFFF"/>
                </a:solidFill>
              </a:rPr>
              <a:t>2</a:t>
            </a:fld>
            <a:endParaRPr sz="2000">
              <a:solidFill>
                <a:srgbClr val="FFFFFF"/>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245" y="932542"/>
            <a:ext cx="1211803" cy="1218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1000"/>
                                        <p:tgtEl>
                                          <p:spTgt spid="98"/>
                                        </p:tgtEl>
                                      </p:cBhvr>
                                    </p:animEffect>
                                  </p:childTnLst>
                                </p:cTn>
                              </p:par>
                              <p:par>
                                <p:cTn id="12" presetID="10" presetClass="entr" presetSubtype="0" fill="hold"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1000"/>
                                        <p:tgtEl>
                                          <p:spTgt spid="108"/>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1000"/>
                                        <p:tgtEl>
                                          <p:spTgt spid="119"/>
                                        </p:tgtEl>
                                      </p:cBhvr>
                                    </p:animEffect>
                                  </p:childTnLst>
                                </p:cTn>
                              </p:par>
                              <p:par>
                                <p:cTn id="25" presetID="10" presetClass="entr" presetSubtype="0" fill="hold"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1000"/>
                                        <p:tgtEl>
                                          <p:spTgt spid="120"/>
                                        </p:tgtEl>
                                      </p:cBhvr>
                                    </p:animEffect>
                                  </p:childTnLst>
                                </p:cTn>
                              </p:par>
                              <p:par>
                                <p:cTn id="28" presetID="10" presetClass="entr" presetSubtype="0" fill="hold"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1000"/>
                                        <p:tgtEl>
                                          <p:spTgt spid="121"/>
                                        </p:tgtEl>
                                      </p:cBhvr>
                                    </p:animEffect>
                                  </p:childTnLst>
                                </p:cTn>
                              </p:par>
                              <p:par>
                                <p:cTn id="31" presetID="10"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5"/>
          <p:cNvPicPr preferRelativeResize="0"/>
          <p:nvPr/>
        </p:nvPicPr>
        <p:blipFill rotWithShape="1">
          <a:blip r:embed="rId3">
            <a:alphaModFix/>
          </a:blip>
          <a:srcRect t="20954" b="18797"/>
          <a:stretch/>
        </p:blipFill>
        <p:spPr>
          <a:xfrm>
            <a:off x="0" y="682200"/>
            <a:ext cx="9144003" cy="4131602"/>
          </a:xfrm>
          <a:prstGeom prst="rect">
            <a:avLst/>
          </a:prstGeom>
          <a:noFill/>
          <a:ln>
            <a:noFill/>
          </a:ln>
        </p:spPr>
      </p:pic>
      <p:sp>
        <p:nvSpPr>
          <p:cNvPr id="130" name="Google Shape;130;p15"/>
          <p:cNvSpPr txBox="1">
            <a:spLocks noGrp="1"/>
          </p:cNvSpPr>
          <p:nvPr>
            <p:ph type="sldNum" idx="12"/>
          </p:nvPr>
        </p:nvSpPr>
        <p:spPr>
          <a:xfrm>
            <a:off x="8547606" y="4749450"/>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3</a:t>
            </a:fld>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p:nvPr/>
        </p:nvSpPr>
        <p:spPr>
          <a:xfrm>
            <a:off x="3742050" y="917800"/>
            <a:ext cx="1659600" cy="1659600"/>
          </a:xfrm>
          <a:prstGeom prst="ellipse">
            <a:avLst/>
          </a:prstGeom>
          <a:solidFill>
            <a:srgbClr val="A8768F"/>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FFFFFF"/>
                </a:solidFill>
                <a:latin typeface="Raleway"/>
                <a:ea typeface="Raleway"/>
                <a:cs typeface="Raleway"/>
                <a:sym typeface="Raleway"/>
              </a:rPr>
              <a:t>Commonside</a:t>
            </a:r>
            <a:endParaRPr b="1">
              <a:solidFill>
                <a:srgbClr val="FFFFFF"/>
              </a:solidFill>
              <a:latin typeface="Raleway"/>
              <a:ea typeface="Raleway"/>
              <a:cs typeface="Raleway"/>
              <a:sym typeface="Raleway"/>
            </a:endParaRPr>
          </a:p>
        </p:txBody>
      </p:sp>
      <p:sp>
        <p:nvSpPr>
          <p:cNvPr id="136" name="Google Shape;136;p16"/>
          <p:cNvSpPr/>
          <p:nvPr/>
        </p:nvSpPr>
        <p:spPr>
          <a:xfrm>
            <a:off x="2486575" y="2940200"/>
            <a:ext cx="1659600" cy="1659600"/>
          </a:xfrm>
          <a:prstGeom prst="ellipse">
            <a:avLst/>
          </a:prstGeom>
          <a:solidFill>
            <a:srgbClr val="5C2E45"/>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Accreditation</a:t>
            </a:r>
            <a:endParaRPr sz="1200">
              <a:solidFill>
                <a:srgbClr val="FFFFFF"/>
              </a:solidFill>
              <a:latin typeface="Raleway"/>
              <a:ea typeface="Raleway"/>
              <a:cs typeface="Raleway"/>
              <a:sym typeface="Raleway"/>
            </a:endParaRPr>
          </a:p>
        </p:txBody>
      </p:sp>
      <p:sp>
        <p:nvSpPr>
          <p:cNvPr id="137" name="Google Shape;137;p16"/>
          <p:cNvSpPr/>
          <p:nvPr/>
        </p:nvSpPr>
        <p:spPr>
          <a:xfrm>
            <a:off x="4997575" y="2940200"/>
            <a:ext cx="1659600" cy="1659600"/>
          </a:xfrm>
          <a:prstGeom prst="ellipse">
            <a:avLst/>
          </a:prstGeom>
          <a:solidFill>
            <a:srgbClr val="375C37"/>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Funding</a:t>
            </a:r>
            <a:endParaRPr sz="1200">
              <a:solidFill>
                <a:srgbClr val="FFFFFF"/>
              </a:solidFill>
              <a:latin typeface="Raleway"/>
              <a:ea typeface="Raleway"/>
              <a:cs typeface="Raleway"/>
              <a:sym typeface="Raleway"/>
            </a:endParaRPr>
          </a:p>
        </p:txBody>
      </p:sp>
      <p:sp>
        <p:nvSpPr>
          <p:cNvPr id="138" name="Google Shape;138;p16"/>
          <p:cNvSpPr/>
          <p:nvPr/>
        </p:nvSpPr>
        <p:spPr>
          <a:xfrm rot="7424330">
            <a:off x="3644052" y="2618236"/>
            <a:ext cx="586596" cy="281150"/>
          </a:xfrm>
          <a:prstGeom prst="rightArrow">
            <a:avLst>
              <a:gd name="adj1" fmla="val 50000"/>
              <a:gd name="adj2"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278625" y="3629450"/>
            <a:ext cx="586500" cy="281100"/>
          </a:xfrm>
          <a:prstGeom prst="rightArrow">
            <a:avLst>
              <a:gd name="adj1" fmla="val 50000"/>
              <a:gd name="adj2"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7424330" flipH="1">
            <a:off x="4915068" y="2618236"/>
            <a:ext cx="586596" cy="281150"/>
          </a:xfrm>
          <a:prstGeom prst="rightArrow">
            <a:avLst>
              <a:gd name="adj1" fmla="val 50000"/>
              <a:gd name="adj2"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3742200" y="917800"/>
            <a:ext cx="1659600" cy="16596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FFFFFF"/>
                </a:solidFill>
                <a:latin typeface="Raleway"/>
                <a:ea typeface="Raleway"/>
                <a:cs typeface="Raleway"/>
                <a:sym typeface="Raleway"/>
              </a:rPr>
              <a:t>Commonside</a:t>
            </a:r>
            <a:endParaRPr b="1">
              <a:solidFill>
                <a:srgbClr val="FFFFFF"/>
              </a:solidFill>
              <a:latin typeface="Raleway"/>
              <a:ea typeface="Raleway"/>
              <a:cs typeface="Raleway"/>
              <a:sym typeface="Raleway"/>
            </a:endParaRPr>
          </a:p>
        </p:txBody>
      </p:sp>
      <p:sp>
        <p:nvSpPr>
          <p:cNvPr id="142" name="Google Shape;142;p16"/>
          <p:cNvSpPr/>
          <p:nvPr/>
        </p:nvSpPr>
        <p:spPr>
          <a:xfrm>
            <a:off x="4997575" y="2940200"/>
            <a:ext cx="1659600" cy="16596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Funding</a:t>
            </a:r>
            <a:endParaRPr sz="1200">
              <a:solidFill>
                <a:srgbClr val="FFFFFF"/>
              </a:solidFill>
              <a:latin typeface="Raleway"/>
              <a:ea typeface="Raleway"/>
              <a:cs typeface="Raleway"/>
              <a:sym typeface="Raleway"/>
            </a:endParaRPr>
          </a:p>
        </p:txBody>
      </p:sp>
      <p:sp>
        <p:nvSpPr>
          <p:cNvPr id="143" name="Google Shape;143;p16"/>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4</a:t>
            </a:fld>
            <a:endParaRPr sz="2000"/>
          </a:p>
        </p:txBody>
      </p:sp>
      <p:cxnSp>
        <p:nvCxnSpPr>
          <p:cNvPr id="144" name="Google Shape;144;p16"/>
          <p:cNvCxnSpPr/>
          <p:nvPr/>
        </p:nvCxnSpPr>
        <p:spPr>
          <a:xfrm>
            <a:off x="4218904" y="3770000"/>
            <a:ext cx="702600" cy="0"/>
          </a:xfrm>
          <a:prstGeom prst="straightConnector1">
            <a:avLst/>
          </a:prstGeom>
          <a:noFill/>
          <a:ln w="38100" cap="flat" cmpd="sng">
            <a:solidFill>
              <a:srgbClr val="B7B7B7"/>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39"/>
                                        </p:tgtEl>
                                      </p:cBhvr>
                                    </p:animEffect>
                                    <p:set>
                                      <p:cBhvr>
                                        <p:cTn id="17" dur="1" fill="hold">
                                          <p:stCondLst>
                                            <p:cond delay="1000"/>
                                          </p:stCondLst>
                                        </p:cTn>
                                        <p:tgtEl>
                                          <p:spTgt spid="13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fade">
                                      <p:cBhvr>
                                        <p:cTn id="20" dur="1000"/>
                                        <p:tgtEl>
                                          <p:spTgt spid="140"/>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1000"/>
                                        <p:tgtEl>
                                          <p:spTgt spid="1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1000"/>
                                        <p:tgtEl>
                                          <p:spTgt spid="141"/>
                                        </p:tgtEl>
                                      </p:cBhvr>
                                    </p:animEffect>
                                  </p:childTnLst>
                                </p:cTn>
                              </p:par>
                              <p:par>
                                <p:cTn id="29" presetID="10"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body" idx="1"/>
          </p:nvPr>
        </p:nvSpPr>
        <p:spPr>
          <a:xfrm>
            <a:off x="1649050" y="503675"/>
            <a:ext cx="5845800" cy="2914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Font typeface="Arial"/>
              <a:buNone/>
            </a:pPr>
            <a:r>
              <a:rPr lang="en" sz="3000" i="0">
                <a:solidFill>
                  <a:srgbClr val="1B243B"/>
                </a:solidFill>
              </a:rPr>
              <a:t>“</a:t>
            </a:r>
            <a:r>
              <a:rPr lang="en" sz="3000" i="0">
                <a:solidFill>
                  <a:schemeClr val="dk1"/>
                </a:solidFill>
              </a:rPr>
              <a:t>I would definitely say that [</a:t>
            </a:r>
            <a:r>
              <a:rPr lang="en" i="0">
                <a:solidFill>
                  <a:schemeClr val="dk1"/>
                </a:solidFill>
              </a:rPr>
              <a:t>Advice Quality Standard (AQS) accreditation</a:t>
            </a:r>
            <a:r>
              <a:rPr lang="en" sz="3000" i="0">
                <a:solidFill>
                  <a:schemeClr val="dk1"/>
                </a:solidFill>
              </a:rPr>
              <a:t>] has increased our quality, the quality of our work... it’s improved our model...</a:t>
            </a:r>
            <a:r>
              <a:rPr lang="en" sz="3000" i="0">
                <a:solidFill>
                  <a:srgbClr val="1B243B"/>
                </a:solidFill>
              </a:rPr>
              <a:t>”</a:t>
            </a:r>
            <a:endParaRPr sz="3000">
              <a:solidFill>
                <a:srgbClr val="111111"/>
              </a:solidFill>
            </a:endParaRPr>
          </a:p>
        </p:txBody>
      </p:sp>
      <p:sp>
        <p:nvSpPr>
          <p:cNvPr id="150" name="Google Shape;150;p17"/>
          <p:cNvSpPr txBox="1"/>
          <p:nvPr/>
        </p:nvSpPr>
        <p:spPr>
          <a:xfrm>
            <a:off x="1705400" y="3747900"/>
            <a:ext cx="5743200" cy="871800"/>
          </a:xfrm>
          <a:prstGeom prst="rect">
            <a:avLst/>
          </a:prstGeom>
          <a:noFill/>
          <a:ln>
            <a:noFill/>
          </a:ln>
        </p:spPr>
        <p:txBody>
          <a:bodyPr spcFirstLastPara="1" wrap="square" lIns="91425" tIns="91425" rIns="91425" bIns="91425" anchor="t" anchorCtr="0">
            <a:noAutofit/>
          </a:bodyPr>
          <a:lstStyle/>
          <a:p>
            <a:pPr marL="457200" lvl="0" indent="-336550" algn="r" rtl="0">
              <a:spcBef>
                <a:spcPts val="0"/>
              </a:spcBef>
              <a:spcAft>
                <a:spcPts val="0"/>
              </a:spcAft>
              <a:buClr>
                <a:srgbClr val="FFFFFF"/>
              </a:buClr>
              <a:buSzPts val="1700"/>
              <a:buFont typeface="Raleway"/>
              <a:buChar char="-"/>
            </a:pPr>
            <a:r>
              <a:rPr lang="en" sz="1700">
                <a:solidFill>
                  <a:srgbClr val="FFFFFF"/>
                </a:solidFill>
                <a:latin typeface="Raleway"/>
                <a:ea typeface="Raleway"/>
                <a:cs typeface="Raleway"/>
                <a:sym typeface="Raleway"/>
              </a:rPr>
              <a:t>Lyla Adwan-Kamara, </a:t>
            </a:r>
            <a:endParaRPr sz="1700">
              <a:solidFill>
                <a:srgbClr val="FFFFFF"/>
              </a:solidFill>
              <a:latin typeface="Raleway"/>
              <a:ea typeface="Raleway"/>
              <a:cs typeface="Raleway"/>
              <a:sym typeface="Raleway"/>
            </a:endParaRPr>
          </a:p>
          <a:p>
            <a:pPr marL="457200" lvl="0" indent="0" algn="r" rtl="0">
              <a:spcBef>
                <a:spcPts val="0"/>
              </a:spcBef>
              <a:spcAft>
                <a:spcPts val="0"/>
              </a:spcAft>
              <a:buNone/>
            </a:pPr>
            <a:r>
              <a:rPr lang="en" sz="1700">
                <a:solidFill>
                  <a:srgbClr val="FFFFFF"/>
                </a:solidFill>
                <a:latin typeface="Raleway"/>
                <a:ea typeface="Raleway"/>
                <a:cs typeface="Raleway"/>
                <a:sym typeface="Raleway"/>
              </a:rPr>
              <a:t>CEO of Merton Centre for </a:t>
            </a:r>
            <a:endParaRPr sz="1700">
              <a:solidFill>
                <a:srgbClr val="FFFFFF"/>
              </a:solidFill>
              <a:latin typeface="Raleway"/>
              <a:ea typeface="Raleway"/>
              <a:cs typeface="Raleway"/>
              <a:sym typeface="Raleway"/>
            </a:endParaRPr>
          </a:p>
          <a:p>
            <a:pPr marL="457200" lvl="0" indent="0" algn="r" rtl="0">
              <a:spcBef>
                <a:spcPts val="0"/>
              </a:spcBef>
              <a:spcAft>
                <a:spcPts val="0"/>
              </a:spcAft>
              <a:buClr>
                <a:schemeClr val="dk1"/>
              </a:buClr>
              <a:buSzPts val="1100"/>
              <a:buFont typeface="Arial"/>
              <a:buNone/>
            </a:pPr>
            <a:r>
              <a:rPr lang="en" sz="1700">
                <a:solidFill>
                  <a:srgbClr val="FFFFFF"/>
                </a:solidFill>
                <a:latin typeface="Raleway"/>
                <a:ea typeface="Raleway"/>
                <a:cs typeface="Raleway"/>
                <a:sym typeface="Raleway"/>
              </a:rPr>
              <a:t>Independent Living</a:t>
            </a:r>
            <a:endParaRPr sz="1700">
              <a:solidFill>
                <a:srgbClr val="FFFFFF"/>
              </a:solidFill>
              <a:latin typeface="Raleway"/>
              <a:ea typeface="Raleway"/>
              <a:cs typeface="Raleway"/>
              <a:sym typeface="Raleway"/>
            </a:endParaRPr>
          </a:p>
          <a:p>
            <a:pPr marL="0" lvl="0" indent="0" algn="l" rtl="0">
              <a:spcBef>
                <a:spcPts val="0"/>
              </a:spcBef>
              <a:spcAft>
                <a:spcPts val="0"/>
              </a:spcAft>
              <a:buNone/>
            </a:pPr>
            <a:endParaRPr sz="1700">
              <a:solidFill>
                <a:srgbClr val="FFFFFF"/>
              </a:solidFill>
              <a:latin typeface="Raleway Light"/>
              <a:ea typeface="Raleway Light"/>
              <a:cs typeface="Raleway Light"/>
              <a:sym typeface="Raleway Light"/>
            </a:endParaRPr>
          </a:p>
        </p:txBody>
      </p:sp>
      <p:sp>
        <p:nvSpPr>
          <p:cNvPr id="151" name="Google Shape;151;p17"/>
          <p:cNvSpPr txBox="1">
            <a:spLocks noGrp="1"/>
          </p:cNvSpPr>
          <p:nvPr>
            <p:ph type="sldNum" idx="12"/>
          </p:nvPr>
        </p:nvSpPr>
        <p:spPr>
          <a:xfrm>
            <a:off x="8547606" y="4749450"/>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solidFill>
                  <a:srgbClr val="FFFFFF"/>
                </a:solidFill>
              </a:rPr>
              <a:t>5</a:t>
            </a:fld>
            <a:endParaRPr sz="2000">
              <a:solidFill>
                <a:srgbClr val="FFFFFF"/>
              </a:solidFill>
            </a:endParaRPr>
          </a:p>
        </p:txBody>
      </p:sp>
      <p:sp>
        <p:nvSpPr>
          <p:cNvPr id="152" name="Google Shape;152;p17"/>
          <p:cNvSpPr txBox="1"/>
          <p:nvPr/>
        </p:nvSpPr>
        <p:spPr>
          <a:xfrm>
            <a:off x="3964325" y="187050"/>
            <a:ext cx="1241400" cy="594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8" title="Chart"/>
          <p:cNvPicPr preferRelativeResize="0"/>
          <p:nvPr/>
        </p:nvPicPr>
        <p:blipFill>
          <a:blip r:embed="rId3">
            <a:alphaModFix/>
          </a:blip>
          <a:stretch>
            <a:fillRect/>
          </a:stretch>
        </p:blipFill>
        <p:spPr>
          <a:xfrm>
            <a:off x="1466588" y="722376"/>
            <a:ext cx="6210576" cy="4078251"/>
          </a:xfrm>
          <a:prstGeom prst="rect">
            <a:avLst/>
          </a:prstGeom>
          <a:noFill/>
          <a:ln>
            <a:noFill/>
          </a:ln>
        </p:spPr>
      </p:pic>
      <p:sp>
        <p:nvSpPr>
          <p:cNvPr id="158" name="Google Shape;158;p18"/>
          <p:cNvSpPr/>
          <p:nvPr/>
        </p:nvSpPr>
        <p:spPr>
          <a:xfrm>
            <a:off x="2248725" y="4179576"/>
            <a:ext cx="9915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3292125" y="4040376"/>
            <a:ext cx="9915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4359825" y="3398976"/>
            <a:ext cx="9915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5435625" y="3219276"/>
            <a:ext cx="9915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6427125" y="3219276"/>
            <a:ext cx="9915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18"/>
          <p:cNvGrpSpPr/>
          <p:nvPr/>
        </p:nvGrpSpPr>
        <p:grpSpPr>
          <a:xfrm>
            <a:off x="2640020" y="3498172"/>
            <a:ext cx="4333577" cy="624161"/>
            <a:chOff x="6404089" y="7906388"/>
            <a:chExt cx="12663871" cy="1824498"/>
          </a:xfrm>
        </p:grpSpPr>
        <p:grpSp>
          <p:nvGrpSpPr>
            <p:cNvPr id="164" name="Google Shape;164;p18"/>
            <p:cNvGrpSpPr/>
            <p:nvPr/>
          </p:nvGrpSpPr>
          <p:grpSpPr>
            <a:xfrm>
              <a:off x="6404089" y="7906388"/>
              <a:ext cx="12663871" cy="1824498"/>
              <a:chOff x="6437827" y="7888375"/>
              <a:chExt cx="12663871" cy="1824498"/>
            </a:xfrm>
          </p:grpSpPr>
          <p:cxnSp>
            <p:nvCxnSpPr>
              <p:cNvPr id="165" name="Google Shape;165;p18"/>
              <p:cNvCxnSpPr>
                <a:endCxn id="166" idx="2"/>
              </p:cNvCxnSpPr>
              <p:nvPr/>
            </p:nvCxnSpPr>
            <p:spPr>
              <a:xfrm rot="10800000" flipH="1">
                <a:off x="6680931" y="9116248"/>
                <a:ext cx="2891400" cy="424500"/>
              </a:xfrm>
              <a:prstGeom prst="straightConnector1">
                <a:avLst/>
              </a:prstGeom>
              <a:noFill/>
              <a:ln w="38100" cap="flat" cmpd="sng">
                <a:solidFill>
                  <a:srgbClr val="0A2C5B"/>
                </a:solidFill>
                <a:prstDash val="solid"/>
                <a:round/>
                <a:headEnd type="none" w="med" len="med"/>
                <a:tailEnd type="none" w="med" len="med"/>
              </a:ln>
            </p:spPr>
          </p:cxnSp>
          <p:cxnSp>
            <p:nvCxnSpPr>
              <p:cNvPr id="167" name="Google Shape;167;p18"/>
              <p:cNvCxnSpPr/>
              <p:nvPr/>
            </p:nvCxnSpPr>
            <p:spPr>
              <a:xfrm rot="10800000" flipH="1">
                <a:off x="15889000" y="8019775"/>
                <a:ext cx="3024300" cy="85200"/>
              </a:xfrm>
              <a:prstGeom prst="straightConnector1">
                <a:avLst/>
              </a:prstGeom>
              <a:noFill/>
              <a:ln w="38100" cap="flat" cmpd="sng">
                <a:solidFill>
                  <a:srgbClr val="0A2C5B"/>
                </a:solidFill>
                <a:prstDash val="solid"/>
                <a:round/>
                <a:headEnd type="none" w="med" len="med"/>
                <a:tailEnd type="none" w="med" len="med"/>
              </a:ln>
            </p:spPr>
          </p:cxnSp>
          <p:cxnSp>
            <p:nvCxnSpPr>
              <p:cNvPr id="168" name="Google Shape;168;p18"/>
              <p:cNvCxnSpPr/>
              <p:nvPr/>
            </p:nvCxnSpPr>
            <p:spPr>
              <a:xfrm flipH="1">
                <a:off x="9669975" y="8573525"/>
                <a:ext cx="3066900" cy="553800"/>
              </a:xfrm>
              <a:prstGeom prst="straightConnector1">
                <a:avLst/>
              </a:prstGeom>
              <a:noFill/>
              <a:ln w="38100" cap="flat" cmpd="sng">
                <a:solidFill>
                  <a:srgbClr val="0A2C5B"/>
                </a:solidFill>
                <a:prstDash val="solid"/>
                <a:round/>
                <a:headEnd type="none" w="med" len="med"/>
                <a:tailEnd type="none" w="med" len="med"/>
              </a:ln>
            </p:spPr>
          </p:cxnSp>
          <p:cxnSp>
            <p:nvCxnSpPr>
              <p:cNvPr id="169" name="Google Shape;169;p18"/>
              <p:cNvCxnSpPr/>
              <p:nvPr/>
            </p:nvCxnSpPr>
            <p:spPr>
              <a:xfrm rot="10800000" flipH="1">
                <a:off x="12864668" y="8145736"/>
                <a:ext cx="2837400" cy="406500"/>
              </a:xfrm>
              <a:prstGeom prst="straightConnector1">
                <a:avLst/>
              </a:prstGeom>
              <a:noFill/>
              <a:ln w="38100" cap="flat" cmpd="sng">
                <a:solidFill>
                  <a:srgbClr val="0A2C5B"/>
                </a:solidFill>
                <a:prstDash val="solid"/>
                <a:round/>
                <a:headEnd type="none" w="med" len="med"/>
                <a:tailEnd type="none" w="med" len="med"/>
              </a:ln>
            </p:spPr>
          </p:cxnSp>
          <p:sp>
            <p:nvSpPr>
              <p:cNvPr id="170" name="Google Shape;170;p18"/>
              <p:cNvSpPr/>
              <p:nvPr/>
            </p:nvSpPr>
            <p:spPr>
              <a:xfrm>
                <a:off x="6437827" y="9450073"/>
                <a:ext cx="255600" cy="262800"/>
              </a:xfrm>
              <a:prstGeom prst="ellipse">
                <a:avLst/>
              </a:prstGeom>
              <a:solidFill>
                <a:srgbClr val="0A2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9572331" y="8984848"/>
                <a:ext cx="255600" cy="262800"/>
              </a:xfrm>
              <a:prstGeom prst="ellipse">
                <a:avLst/>
              </a:prstGeom>
              <a:solidFill>
                <a:srgbClr val="0A2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12630379" y="8434396"/>
                <a:ext cx="255600" cy="262800"/>
              </a:xfrm>
              <a:prstGeom prst="ellipse">
                <a:avLst/>
              </a:prstGeom>
              <a:solidFill>
                <a:srgbClr val="0A2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18846098" y="7888375"/>
                <a:ext cx="255600" cy="262800"/>
              </a:xfrm>
              <a:prstGeom prst="ellipse">
                <a:avLst/>
              </a:prstGeom>
              <a:solidFill>
                <a:srgbClr val="0A2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18"/>
            <p:cNvSpPr/>
            <p:nvPr/>
          </p:nvSpPr>
          <p:spPr>
            <a:xfrm>
              <a:off x="15638032" y="7999450"/>
              <a:ext cx="255600" cy="262800"/>
            </a:xfrm>
            <a:prstGeom prst="ellipse">
              <a:avLst/>
            </a:prstGeom>
            <a:solidFill>
              <a:srgbClr val="0A2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8"/>
          <p:cNvSpPr/>
          <p:nvPr/>
        </p:nvSpPr>
        <p:spPr>
          <a:xfrm flipH="1">
            <a:off x="4467091" y="2816851"/>
            <a:ext cx="168084" cy="935727"/>
          </a:xfrm>
          <a:custGeom>
            <a:avLst/>
            <a:gdLst/>
            <a:ahLst/>
            <a:cxnLst/>
            <a:rect l="l" t="t" r="r" b="b"/>
            <a:pathLst>
              <a:path w="12158" h="28876" extrusionOk="0">
                <a:moveTo>
                  <a:pt x="0" y="0"/>
                </a:moveTo>
                <a:lnTo>
                  <a:pt x="12158" y="0"/>
                </a:lnTo>
                <a:lnTo>
                  <a:pt x="12158" y="28876"/>
                </a:lnTo>
                <a:lnTo>
                  <a:pt x="0" y="28876"/>
                </a:lnTo>
              </a:path>
            </a:pathLst>
          </a:custGeom>
          <a:noFill/>
          <a:ln w="38100" cap="flat" cmpd="sng">
            <a:solidFill>
              <a:srgbClr val="FF0000"/>
            </a:solidFill>
            <a:prstDash val="solid"/>
            <a:round/>
            <a:headEnd type="none" w="med" len="med"/>
            <a:tailEnd type="none" w="med" len="med"/>
          </a:ln>
        </p:spPr>
      </p:sp>
      <p:sp>
        <p:nvSpPr>
          <p:cNvPr id="175" name="Google Shape;175;p18"/>
          <p:cNvSpPr txBox="1"/>
          <p:nvPr/>
        </p:nvSpPr>
        <p:spPr>
          <a:xfrm>
            <a:off x="3548000" y="2847151"/>
            <a:ext cx="8601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b="1">
                <a:solidFill>
                  <a:srgbClr val="FF0000"/>
                </a:solidFill>
                <a:latin typeface="Raleway"/>
                <a:ea typeface="Raleway"/>
                <a:cs typeface="Raleway"/>
                <a:sym typeface="Raleway"/>
              </a:rPr>
              <a:t>£159,881 difference</a:t>
            </a:r>
            <a:endParaRPr sz="1100" b="1">
              <a:solidFill>
                <a:srgbClr val="FF0000"/>
              </a:solidFill>
              <a:latin typeface="Raleway"/>
              <a:ea typeface="Raleway"/>
              <a:cs typeface="Raleway"/>
              <a:sym typeface="Raleway"/>
            </a:endParaRPr>
          </a:p>
          <a:p>
            <a:pPr marL="0" lvl="0" indent="0" algn="l" rtl="0">
              <a:spcBef>
                <a:spcPts val="0"/>
              </a:spcBef>
              <a:spcAft>
                <a:spcPts val="0"/>
              </a:spcAft>
              <a:buNone/>
            </a:pPr>
            <a:endParaRPr>
              <a:latin typeface="Raleway Light"/>
              <a:ea typeface="Raleway Light"/>
              <a:cs typeface="Raleway Light"/>
              <a:sym typeface="Raleway Light"/>
            </a:endParaRPr>
          </a:p>
        </p:txBody>
      </p:sp>
      <p:cxnSp>
        <p:nvCxnSpPr>
          <p:cNvPr id="176" name="Google Shape;176;p18"/>
          <p:cNvCxnSpPr/>
          <p:nvPr/>
        </p:nvCxnSpPr>
        <p:spPr>
          <a:xfrm rot="10800000" flipH="1">
            <a:off x="4571876" y="4695551"/>
            <a:ext cx="539400" cy="1500"/>
          </a:xfrm>
          <a:prstGeom prst="straightConnector1">
            <a:avLst/>
          </a:prstGeom>
          <a:noFill/>
          <a:ln w="38100" cap="flat" cmpd="sng">
            <a:solidFill>
              <a:srgbClr val="FF0000"/>
            </a:solidFill>
            <a:prstDash val="solid"/>
            <a:round/>
            <a:headEnd type="none" w="med" len="med"/>
            <a:tailEnd type="none" w="med" len="med"/>
          </a:ln>
        </p:spPr>
      </p:cxnSp>
      <p:cxnSp>
        <p:nvCxnSpPr>
          <p:cNvPr id="177" name="Google Shape;177;p18"/>
          <p:cNvCxnSpPr/>
          <p:nvPr/>
        </p:nvCxnSpPr>
        <p:spPr>
          <a:xfrm rot="10800000" flipH="1">
            <a:off x="5630576" y="4695551"/>
            <a:ext cx="539400" cy="1500"/>
          </a:xfrm>
          <a:prstGeom prst="straightConnector1">
            <a:avLst/>
          </a:prstGeom>
          <a:noFill/>
          <a:ln w="38100" cap="flat" cmpd="sng">
            <a:solidFill>
              <a:srgbClr val="FF0000"/>
            </a:solidFill>
            <a:prstDash val="solid"/>
            <a:round/>
            <a:headEnd type="none" w="med" len="med"/>
            <a:tailEnd type="none" w="med" len="med"/>
          </a:ln>
        </p:spPr>
      </p:cxnSp>
      <p:sp>
        <p:nvSpPr>
          <p:cNvPr id="178" name="Google Shape;178;p18"/>
          <p:cNvSpPr/>
          <p:nvPr/>
        </p:nvSpPr>
        <p:spPr>
          <a:xfrm>
            <a:off x="4962646" y="3525604"/>
            <a:ext cx="2479515" cy="237883"/>
          </a:xfrm>
          <a:custGeom>
            <a:avLst/>
            <a:gdLst/>
            <a:ahLst/>
            <a:cxnLst/>
            <a:rect l="l" t="t" r="r" b="b"/>
            <a:pathLst>
              <a:path w="244227" h="23431" extrusionOk="0">
                <a:moveTo>
                  <a:pt x="0" y="23431"/>
                </a:moveTo>
                <a:lnTo>
                  <a:pt x="244227" y="23431"/>
                </a:lnTo>
                <a:lnTo>
                  <a:pt x="244227" y="0"/>
                </a:lnTo>
                <a:lnTo>
                  <a:pt x="224401" y="0"/>
                </a:lnTo>
              </a:path>
            </a:pathLst>
          </a:custGeom>
          <a:noFill/>
          <a:ln w="38100" cap="flat" cmpd="sng">
            <a:solidFill>
              <a:srgbClr val="FF0000"/>
            </a:solidFill>
            <a:prstDash val="solid"/>
            <a:round/>
            <a:headEnd type="none" w="med" len="med"/>
            <a:tailEnd type="none" w="med" len="med"/>
          </a:ln>
        </p:spPr>
      </p:sp>
      <p:sp>
        <p:nvSpPr>
          <p:cNvPr id="179" name="Google Shape;179;p18"/>
          <p:cNvSpPr txBox="1"/>
          <p:nvPr/>
        </p:nvSpPr>
        <p:spPr>
          <a:xfrm>
            <a:off x="7563150" y="3361651"/>
            <a:ext cx="991500" cy="6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0000"/>
                </a:solidFill>
                <a:latin typeface="Raleway"/>
                <a:ea typeface="Raleway"/>
                <a:cs typeface="Raleway"/>
                <a:sym typeface="Raleway"/>
              </a:rPr>
              <a:t>£34,362 difference</a:t>
            </a:r>
            <a:endParaRPr sz="1100">
              <a:latin typeface="Raleway"/>
              <a:ea typeface="Raleway"/>
              <a:cs typeface="Raleway"/>
              <a:sym typeface="Raleway"/>
            </a:endParaRPr>
          </a:p>
        </p:txBody>
      </p:sp>
      <p:cxnSp>
        <p:nvCxnSpPr>
          <p:cNvPr id="180" name="Google Shape;180;p18"/>
          <p:cNvCxnSpPr/>
          <p:nvPr/>
        </p:nvCxnSpPr>
        <p:spPr>
          <a:xfrm>
            <a:off x="5435625" y="3327195"/>
            <a:ext cx="1983000" cy="0"/>
          </a:xfrm>
          <a:prstGeom prst="straightConnector1">
            <a:avLst/>
          </a:prstGeom>
          <a:noFill/>
          <a:ln w="9525" cap="flat" cmpd="sng">
            <a:solidFill>
              <a:srgbClr val="B7B7B7"/>
            </a:solidFill>
            <a:prstDash val="solid"/>
            <a:round/>
            <a:headEnd type="none" w="med" len="med"/>
            <a:tailEnd type="none" w="med" len="med"/>
          </a:ln>
        </p:spPr>
      </p:cxnSp>
      <p:sp>
        <p:nvSpPr>
          <p:cNvPr id="181" name="Google Shape;181;p18"/>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6</a:t>
            </a:fld>
            <a:endParaRPr sz="2000"/>
          </a:p>
        </p:txBody>
      </p:sp>
      <p:sp>
        <p:nvSpPr>
          <p:cNvPr id="182" name="Google Shape;182;p18"/>
          <p:cNvSpPr txBox="1"/>
          <p:nvPr/>
        </p:nvSpPr>
        <p:spPr>
          <a:xfrm>
            <a:off x="168450" y="130600"/>
            <a:ext cx="8806800" cy="4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3F3F3"/>
                </a:solidFill>
                <a:latin typeface="Playfair Display"/>
                <a:ea typeface="Playfair Display"/>
                <a:cs typeface="Playfair Display"/>
                <a:sym typeface="Playfair Display"/>
              </a:rPr>
              <a:t>An accreditation is not directly linked to more funding</a:t>
            </a:r>
            <a:endParaRPr sz="2000">
              <a:solidFill>
                <a:srgbClr val="F3F3F3"/>
              </a:solidFill>
              <a:latin typeface="Playfair Display"/>
              <a:ea typeface="Playfair Display"/>
              <a:cs typeface="Playfair Display"/>
              <a:sym typeface="Playfair Display"/>
            </a:endParaRPr>
          </a:p>
        </p:txBody>
      </p:sp>
      <p:sp>
        <p:nvSpPr>
          <p:cNvPr id="183" name="Google Shape;183;p18"/>
          <p:cNvSpPr/>
          <p:nvPr/>
        </p:nvSpPr>
        <p:spPr>
          <a:xfrm>
            <a:off x="3510625" y="1279525"/>
            <a:ext cx="121800" cy="121800"/>
          </a:xfrm>
          <a:prstGeom prst="ellipse">
            <a:avLst/>
          </a:prstGeom>
          <a:solidFill>
            <a:srgbClr val="0A2C5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1000"/>
                                        <p:tgtEl>
                                          <p:spTgt spid="163"/>
                                        </p:tgtEl>
                                      </p:cBhvr>
                                    </p:animEffect>
                                  </p:childTnLst>
                                </p:cTn>
                              </p:par>
                              <p:par>
                                <p:cTn id="18" presetID="1" presetClass="exit" presetSubtype="0" fill="hold" nodeType="withEffect">
                                  <p:stCondLst>
                                    <p:cond delay="0"/>
                                  </p:stCondLst>
                                  <p:childTnLst>
                                    <p:set>
                                      <p:cBhvr>
                                        <p:cTn id="19" dur="1" fill="hold">
                                          <p:stCondLst>
                                            <p:cond delay="0"/>
                                          </p:stCondLst>
                                        </p:cTn>
                                        <p:tgtEl>
                                          <p:spTgt spid="18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6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6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6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fade">
                                      <p:cBhvr>
                                        <p:cTn id="30" dur="1000"/>
                                        <p:tgtEl>
                                          <p:spTgt spid="174"/>
                                        </p:tgtEl>
                                      </p:cBhvr>
                                    </p:animEffect>
                                  </p:childTnLst>
                                </p:cTn>
                              </p:par>
                              <p:par>
                                <p:cTn id="31" presetID="10" presetClass="entr" presetSubtype="0" fill="hold" nodeType="with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fade">
                                      <p:cBhvr>
                                        <p:cTn id="33" dur="1000"/>
                                        <p:tgtEl>
                                          <p:spTgt spid="1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8"/>
                                        </p:tgtEl>
                                        <p:attrNameLst>
                                          <p:attrName>style.visibility</p:attrName>
                                        </p:attrNameLst>
                                      </p:cBhvr>
                                      <p:to>
                                        <p:strVal val="visible"/>
                                      </p:to>
                                    </p:set>
                                    <p:animEffect transition="in" filter="fade">
                                      <p:cBhvr>
                                        <p:cTn id="38" dur="1000"/>
                                        <p:tgtEl>
                                          <p:spTgt spid="178"/>
                                        </p:tgtEl>
                                      </p:cBhvr>
                                    </p:animEffect>
                                  </p:childTnLst>
                                </p:cTn>
                              </p:par>
                              <p:par>
                                <p:cTn id="39" presetID="10" presetClass="entr" presetSubtype="0" fill="hold" nodeType="with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fade">
                                      <p:cBhvr>
                                        <p:cTn id="41"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19"/>
          <p:cNvGrpSpPr/>
          <p:nvPr/>
        </p:nvGrpSpPr>
        <p:grpSpPr>
          <a:xfrm>
            <a:off x="3708016" y="947388"/>
            <a:ext cx="1727700" cy="2280020"/>
            <a:chOff x="3708016" y="947388"/>
            <a:chExt cx="1727700" cy="2280020"/>
          </a:xfrm>
        </p:grpSpPr>
        <p:sp>
          <p:nvSpPr>
            <p:cNvPr id="189" name="Google Shape;189;p19"/>
            <p:cNvSpPr txBox="1"/>
            <p:nvPr/>
          </p:nvSpPr>
          <p:spPr>
            <a:xfrm>
              <a:off x="3708016" y="2508307"/>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Ray </a:t>
              </a:r>
              <a:endParaRPr sz="2200" b="1">
                <a:latin typeface="Raleway"/>
                <a:ea typeface="Raleway"/>
                <a:cs typeface="Raleway"/>
                <a:sym typeface="Raleway"/>
              </a:endParaRPr>
            </a:p>
            <a:p>
              <a:pPr marL="0" lvl="0" indent="0" algn="ctr" rtl="0">
                <a:spcBef>
                  <a:spcPts val="0"/>
                </a:spcBef>
                <a:spcAft>
                  <a:spcPts val="0"/>
                </a:spcAft>
                <a:buNone/>
              </a:pPr>
              <a:r>
                <a:rPr lang="en" sz="2200" b="1">
                  <a:latin typeface="Raleway"/>
                  <a:ea typeface="Raleway"/>
                  <a:cs typeface="Raleway"/>
                  <a:sym typeface="Raleway"/>
                </a:rPr>
                <a:t>Hautot</a:t>
              </a:r>
              <a:endParaRPr sz="2200" i="1">
                <a:latin typeface="Raleway"/>
                <a:ea typeface="Raleway"/>
                <a:cs typeface="Raleway"/>
                <a:sym typeface="Raleway"/>
              </a:endParaRPr>
            </a:p>
          </p:txBody>
        </p:sp>
        <p:grpSp>
          <p:nvGrpSpPr>
            <p:cNvPr id="190" name="Google Shape;190;p19"/>
            <p:cNvGrpSpPr/>
            <p:nvPr/>
          </p:nvGrpSpPr>
          <p:grpSpPr>
            <a:xfrm>
              <a:off x="3906206" y="947388"/>
              <a:ext cx="1361582" cy="1350577"/>
              <a:chOff x="3906206" y="947388"/>
              <a:chExt cx="1361582" cy="1350577"/>
            </a:xfrm>
          </p:grpSpPr>
          <p:sp>
            <p:nvSpPr>
              <p:cNvPr id="191" name="Google Shape;191;p19"/>
              <p:cNvSpPr/>
              <p:nvPr/>
            </p:nvSpPr>
            <p:spPr>
              <a:xfrm>
                <a:off x="3906206" y="1094964"/>
                <a:ext cx="1203000" cy="1203000"/>
              </a:xfrm>
              <a:prstGeom prst="roundRect">
                <a:avLst>
                  <a:gd name="adj" fmla="val 16667"/>
                </a:avLst>
              </a:prstGeom>
              <a:solidFill>
                <a:srgbClr val="5C2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19"/>
              <p:cNvPicPr preferRelativeResize="0"/>
              <p:nvPr/>
            </p:nvPicPr>
            <p:blipFill rotWithShape="1">
              <a:blip r:embed="rId3">
                <a:alphaModFix/>
              </a:blip>
              <a:srcRect t="4154" b="23959"/>
              <a:stretch/>
            </p:blipFill>
            <p:spPr>
              <a:xfrm>
                <a:off x="4036588" y="947388"/>
                <a:ext cx="1231200" cy="1231200"/>
              </a:xfrm>
              <a:prstGeom prst="roundRect">
                <a:avLst>
                  <a:gd name="adj" fmla="val 16667"/>
                </a:avLst>
              </a:prstGeom>
              <a:noFill/>
              <a:ln>
                <a:noFill/>
              </a:ln>
            </p:spPr>
          </p:pic>
        </p:grpSp>
      </p:grpSp>
      <p:sp>
        <p:nvSpPr>
          <p:cNvPr id="193" name="Google Shape;193;p19"/>
          <p:cNvSpPr/>
          <p:nvPr/>
        </p:nvSpPr>
        <p:spPr>
          <a:xfrm>
            <a:off x="4234975" y="291550"/>
            <a:ext cx="705300" cy="37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txBox="1"/>
          <p:nvPr/>
        </p:nvSpPr>
        <p:spPr>
          <a:xfrm>
            <a:off x="1057200" y="3889700"/>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i="1">
                <a:solidFill>
                  <a:srgbClr val="FFFFFF"/>
                </a:solidFill>
                <a:latin typeface="Raleway Light"/>
                <a:ea typeface="Raleway Light"/>
                <a:cs typeface="Raleway Light"/>
                <a:sym typeface="Raleway Light"/>
              </a:rPr>
              <a:t>Community Development Officer for MOAT Homes</a:t>
            </a:r>
            <a:endParaRPr sz="1500" i="1">
              <a:solidFill>
                <a:srgbClr val="FFFFFF"/>
              </a:solidFill>
              <a:latin typeface="Raleway Light"/>
              <a:ea typeface="Raleway Light"/>
              <a:cs typeface="Raleway Light"/>
              <a:sym typeface="Raleway Light"/>
            </a:endParaRPr>
          </a:p>
        </p:txBody>
      </p:sp>
      <p:sp>
        <p:nvSpPr>
          <p:cNvPr id="195" name="Google Shape;195;p19"/>
          <p:cNvSpPr txBox="1"/>
          <p:nvPr/>
        </p:nvSpPr>
        <p:spPr>
          <a:xfrm>
            <a:off x="3513625" y="3882563"/>
            <a:ext cx="21480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i="1">
                <a:solidFill>
                  <a:srgbClr val="FFFFFF"/>
                </a:solidFill>
                <a:latin typeface="Raleway Light"/>
                <a:ea typeface="Raleway Light"/>
                <a:cs typeface="Raleway Light"/>
                <a:sym typeface="Raleway Light"/>
              </a:rPr>
              <a:t>Social Prescribing Coordinator-Figges Marsh, Cricket Green, Tamworth House, Wideway Medical Practices</a:t>
            </a:r>
            <a:endParaRPr sz="1500" i="1">
              <a:solidFill>
                <a:srgbClr val="FFFFFF"/>
              </a:solidFill>
              <a:latin typeface="Raleway Light"/>
              <a:ea typeface="Raleway Light"/>
              <a:cs typeface="Raleway Light"/>
              <a:sym typeface="Raleway Light"/>
            </a:endParaRPr>
          </a:p>
        </p:txBody>
      </p:sp>
      <p:sp>
        <p:nvSpPr>
          <p:cNvPr id="196" name="Google Shape;196;p19"/>
          <p:cNvSpPr txBox="1"/>
          <p:nvPr/>
        </p:nvSpPr>
        <p:spPr>
          <a:xfrm>
            <a:off x="6358838" y="3889700"/>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i="1">
                <a:solidFill>
                  <a:srgbClr val="FFFFFF"/>
                </a:solidFill>
                <a:latin typeface="Raleway Light"/>
                <a:ea typeface="Raleway Light"/>
                <a:cs typeface="Raleway Light"/>
                <a:sym typeface="Raleway Light"/>
              </a:rPr>
              <a:t>Head of Policy, Strategy and Partnerships at London Borough of Merton</a:t>
            </a:r>
            <a:endParaRPr sz="1500" i="1">
              <a:solidFill>
                <a:srgbClr val="FFFFFF"/>
              </a:solidFill>
              <a:latin typeface="Raleway Light"/>
              <a:ea typeface="Raleway Light"/>
              <a:cs typeface="Raleway Light"/>
              <a:sym typeface="Raleway Light"/>
            </a:endParaRPr>
          </a:p>
        </p:txBody>
      </p:sp>
      <p:sp>
        <p:nvSpPr>
          <p:cNvPr id="197" name="Google Shape;197;p19"/>
          <p:cNvSpPr txBox="1"/>
          <p:nvPr/>
        </p:nvSpPr>
        <p:spPr>
          <a:xfrm>
            <a:off x="1851925" y="234850"/>
            <a:ext cx="5439900" cy="4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1B243B"/>
                </a:solidFill>
                <a:latin typeface="Playfair Display"/>
                <a:ea typeface="Playfair Display"/>
                <a:cs typeface="Playfair Display"/>
                <a:sym typeface="Playfair Display"/>
              </a:rPr>
              <a:t>Does accreditation matter to funders?</a:t>
            </a:r>
            <a:endParaRPr sz="2400">
              <a:solidFill>
                <a:srgbClr val="1B243B"/>
              </a:solidFill>
              <a:latin typeface="Playfair Display"/>
              <a:ea typeface="Playfair Display"/>
              <a:cs typeface="Playfair Display"/>
              <a:sym typeface="Playfair Display"/>
            </a:endParaRPr>
          </a:p>
          <a:p>
            <a:pPr marL="0" lvl="0" indent="0" algn="ctr" rtl="0">
              <a:spcBef>
                <a:spcPts val="0"/>
              </a:spcBef>
              <a:spcAft>
                <a:spcPts val="0"/>
              </a:spcAft>
              <a:buNone/>
            </a:pPr>
            <a:endParaRPr sz="2000">
              <a:solidFill>
                <a:schemeClr val="dk1"/>
              </a:solidFill>
              <a:latin typeface="Playfair Display"/>
              <a:ea typeface="Playfair Display"/>
              <a:cs typeface="Playfair Display"/>
              <a:sym typeface="Playfair Display"/>
            </a:endParaRPr>
          </a:p>
        </p:txBody>
      </p:sp>
      <p:grpSp>
        <p:nvGrpSpPr>
          <p:cNvPr id="198" name="Google Shape;198;p19"/>
          <p:cNvGrpSpPr/>
          <p:nvPr/>
        </p:nvGrpSpPr>
        <p:grpSpPr>
          <a:xfrm>
            <a:off x="6358838" y="962050"/>
            <a:ext cx="1727700" cy="2251532"/>
            <a:chOff x="6358838" y="962050"/>
            <a:chExt cx="1727700" cy="2251532"/>
          </a:xfrm>
        </p:grpSpPr>
        <p:sp>
          <p:nvSpPr>
            <p:cNvPr id="199" name="Google Shape;199;p19"/>
            <p:cNvSpPr txBox="1"/>
            <p:nvPr/>
          </p:nvSpPr>
          <p:spPr>
            <a:xfrm>
              <a:off x="6358838" y="2494482"/>
              <a:ext cx="1727700" cy="7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John Dimmer</a:t>
              </a:r>
              <a:endParaRPr sz="2200" i="1">
                <a:latin typeface="Raleway"/>
                <a:ea typeface="Raleway"/>
                <a:cs typeface="Raleway"/>
                <a:sym typeface="Raleway"/>
              </a:endParaRPr>
            </a:p>
          </p:txBody>
        </p:sp>
        <p:grpSp>
          <p:nvGrpSpPr>
            <p:cNvPr id="200" name="Google Shape;200;p19"/>
            <p:cNvGrpSpPr/>
            <p:nvPr/>
          </p:nvGrpSpPr>
          <p:grpSpPr>
            <a:xfrm>
              <a:off x="6541906" y="962050"/>
              <a:ext cx="1361594" cy="1352027"/>
              <a:chOff x="6541906" y="962050"/>
              <a:chExt cx="1361594" cy="1352027"/>
            </a:xfrm>
          </p:grpSpPr>
          <p:sp>
            <p:nvSpPr>
              <p:cNvPr id="201" name="Google Shape;201;p19"/>
              <p:cNvSpPr/>
              <p:nvPr/>
            </p:nvSpPr>
            <p:spPr>
              <a:xfrm>
                <a:off x="6541906" y="1111077"/>
                <a:ext cx="1203000" cy="1203000"/>
              </a:xfrm>
              <a:prstGeom prst="roundRect">
                <a:avLst>
                  <a:gd name="adj" fmla="val 16667"/>
                </a:avLst>
              </a:prstGeom>
              <a:solidFill>
                <a:srgbClr val="5C2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19"/>
              <p:cNvPicPr preferRelativeResize="0"/>
              <p:nvPr/>
            </p:nvPicPr>
            <p:blipFill>
              <a:blip r:embed="rId4">
                <a:alphaModFix/>
              </a:blip>
              <a:stretch>
                <a:fillRect/>
              </a:stretch>
            </p:blipFill>
            <p:spPr>
              <a:xfrm>
                <a:off x="6672300" y="962050"/>
                <a:ext cx="1231200" cy="1231200"/>
              </a:xfrm>
              <a:prstGeom prst="roundRect">
                <a:avLst>
                  <a:gd name="adj" fmla="val 16667"/>
                </a:avLst>
              </a:prstGeom>
              <a:noFill/>
              <a:ln>
                <a:noFill/>
              </a:ln>
            </p:spPr>
          </p:pic>
        </p:grpSp>
      </p:grpSp>
      <p:sp>
        <p:nvSpPr>
          <p:cNvPr id="203" name="Google Shape;203;p19"/>
          <p:cNvSpPr txBox="1"/>
          <p:nvPr/>
        </p:nvSpPr>
        <p:spPr>
          <a:xfrm>
            <a:off x="1057200" y="2494488"/>
            <a:ext cx="1727700" cy="75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Raleway"/>
                <a:ea typeface="Raleway"/>
                <a:cs typeface="Raleway"/>
                <a:sym typeface="Raleway"/>
              </a:rPr>
              <a:t>Jason Charles</a:t>
            </a:r>
            <a:endParaRPr sz="2200" i="1">
              <a:latin typeface="Raleway"/>
              <a:ea typeface="Raleway"/>
              <a:cs typeface="Raleway"/>
              <a:sym typeface="Raleway"/>
            </a:endParaRPr>
          </a:p>
        </p:txBody>
      </p:sp>
      <p:sp>
        <p:nvSpPr>
          <p:cNvPr id="204" name="Google Shape;204;p19"/>
          <p:cNvSpPr/>
          <p:nvPr/>
        </p:nvSpPr>
        <p:spPr>
          <a:xfrm>
            <a:off x="1270506" y="1111077"/>
            <a:ext cx="1203000" cy="1203000"/>
          </a:xfrm>
          <a:prstGeom prst="roundRect">
            <a:avLst>
              <a:gd name="adj" fmla="val 16667"/>
            </a:avLst>
          </a:prstGeom>
          <a:solidFill>
            <a:srgbClr val="5C2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7</a:t>
            </a:fld>
            <a:endParaRPr sz="2000"/>
          </a:p>
        </p:txBody>
      </p:sp>
      <p:pic>
        <p:nvPicPr>
          <p:cNvPr id="206" name="Google Shape;206;p19"/>
          <p:cNvPicPr preferRelativeResize="0"/>
          <p:nvPr/>
        </p:nvPicPr>
        <p:blipFill>
          <a:blip r:embed="rId5">
            <a:alphaModFix/>
          </a:blip>
          <a:stretch>
            <a:fillRect/>
          </a:stretch>
        </p:blipFill>
        <p:spPr>
          <a:xfrm>
            <a:off x="1451125" y="998225"/>
            <a:ext cx="1220700" cy="1221000"/>
          </a:xfrm>
          <a:prstGeom prst="roundRect">
            <a:avLst>
              <a:gd name="adj" fmla="val 16667"/>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Effect transition="in" filter="fade">
                                      <p:cBhvr>
                                        <p:cTn id="11" dur="1000"/>
                                        <p:tgtEl>
                                          <p:spTgt spid="203"/>
                                        </p:tgtEl>
                                      </p:cBhvr>
                                    </p:animEffect>
                                  </p:childTnLst>
                                </p:cTn>
                              </p:par>
                              <p:par>
                                <p:cTn id="12" presetID="10" presetClass="entr" presetSubtype="0" fill="hold" nodeType="with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fade">
                                      <p:cBhvr>
                                        <p:cTn id="14" dur="1000"/>
                                        <p:tgtEl>
                                          <p:spTgt spid="204"/>
                                        </p:tgtEl>
                                      </p:cBhvr>
                                    </p:animEffect>
                                  </p:childTnLst>
                                </p:cTn>
                              </p:par>
                              <p:par>
                                <p:cTn id="15" presetID="10" presetClass="entr" presetSubtype="0" fill="hold" nodeType="with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par>
                                <p:cTn id="18" presetID="10" presetClass="entr" presetSubtype="0" fill="hold" nodeType="with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1000"/>
                                        <p:tgtEl>
                                          <p:spTgt spid="188"/>
                                        </p:tgtEl>
                                      </p:cBhvr>
                                    </p:animEffect>
                                  </p:childTnLst>
                                </p:cTn>
                              </p:par>
                              <p:par>
                                <p:cTn id="21" presetID="10" presetClass="entr" presetSubtype="0" fill="hold" nodeType="with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fade">
                                      <p:cBhvr>
                                        <p:cTn id="23" dur="1000"/>
                                        <p:tgtEl>
                                          <p:spTgt spid="19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fade">
                                      <p:cBhvr>
                                        <p:cTn id="27" dur="1000"/>
                                        <p:tgtEl>
                                          <p:spTgt spid="194"/>
                                        </p:tgtEl>
                                      </p:cBhvr>
                                    </p:animEffect>
                                  </p:childTnLst>
                                </p:cTn>
                              </p:par>
                              <p:par>
                                <p:cTn id="28" presetID="10" presetClass="entr" presetSubtype="0" fill="hold" nodeType="withEffect">
                                  <p:stCondLst>
                                    <p:cond delay="0"/>
                                  </p:stCondLst>
                                  <p:childTnLst>
                                    <p:set>
                                      <p:cBhvr>
                                        <p:cTn id="29" dur="1" fill="hold">
                                          <p:stCondLst>
                                            <p:cond delay="0"/>
                                          </p:stCondLst>
                                        </p:cTn>
                                        <p:tgtEl>
                                          <p:spTgt spid="195"/>
                                        </p:tgtEl>
                                        <p:attrNameLst>
                                          <p:attrName>style.visibility</p:attrName>
                                        </p:attrNameLst>
                                      </p:cBhvr>
                                      <p:to>
                                        <p:strVal val="visible"/>
                                      </p:to>
                                    </p:set>
                                    <p:animEffect transition="in" filter="fade">
                                      <p:cBhvr>
                                        <p:cTn id="30" dur="1000"/>
                                        <p:tgtEl>
                                          <p:spTgt spid="195"/>
                                        </p:tgtEl>
                                      </p:cBhvr>
                                    </p:animEffect>
                                  </p:childTnLst>
                                </p:cTn>
                              </p:par>
                              <p:par>
                                <p:cTn id="31" presetID="10" presetClass="entr" presetSubtype="0" fill="hold" nodeType="with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0"/>
          <p:cNvPicPr preferRelativeResize="0"/>
          <p:nvPr/>
        </p:nvPicPr>
        <p:blipFill>
          <a:blip r:embed="rId3">
            <a:alphaModFix/>
          </a:blip>
          <a:stretch>
            <a:fillRect/>
          </a:stretch>
        </p:blipFill>
        <p:spPr>
          <a:xfrm>
            <a:off x="0" y="2085400"/>
            <a:ext cx="4572001" cy="3058098"/>
          </a:xfrm>
          <a:prstGeom prst="rect">
            <a:avLst/>
          </a:prstGeom>
          <a:noFill/>
          <a:ln>
            <a:noFill/>
          </a:ln>
        </p:spPr>
      </p:pic>
      <p:sp>
        <p:nvSpPr>
          <p:cNvPr id="212" name="Google Shape;212;p20"/>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solidFill>
                  <a:srgbClr val="FFFFFF"/>
                </a:solidFill>
              </a:rPr>
              <a:t>8</a:t>
            </a:fld>
            <a:endParaRPr sz="2000">
              <a:solidFill>
                <a:srgbClr val="FFFFFF"/>
              </a:solidFill>
            </a:endParaRPr>
          </a:p>
        </p:txBody>
      </p:sp>
      <p:sp>
        <p:nvSpPr>
          <p:cNvPr id="213" name="Google Shape;213;p20"/>
          <p:cNvSpPr txBox="1">
            <a:spLocks noGrp="1"/>
          </p:cNvSpPr>
          <p:nvPr>
            <p:ph type="title"/>
          </p:nvPr>
        </p:nvSpPr>
        <p:spPr>
          <a:xfrm>
            <a:off x="271050" y="276075"/>
            <a:ext cx="4029900" cy="14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a:t>What Do Funders Want to See?</a:t>
            </a:r>
            <a:endParaRPr sz="3500"/>
          </a:p>
        </p:txBody>
      </p:sp>
      <p:sp>
        <p:nvSpPr>
          <p:cNvPr id="214" name="Google Shape;214;p20"/>
          <p:cNvSpPr txBox="1">
            <a:spLocks noGrp="1"/>
          </p:cNvSpPr>
          <p:nvPr>
            <p:ph type="body" idx="1"/>
          </p:nvPr>
        </p:nvSpPr>
        <p:spPr>
          <a:xfrm>
            <a:off x="5196525" y="514700"/>
            <a:ext cx="3457200" cy="55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FFFFFF"/>
                </a:solidFill>
                <a:latin typeface="Raleway"/>
                <a:ea typeface="Raleway"/>
                <a:cs typeface="Raleway"/>
                <a:sym typeface="Raleway"/>
              </a:rPr>
              <a:t>Volunteer hours</a:t>
            </a:r>
            <a:endParaRPr sz="1800" b="1">
              <a:solidFill>
                <a:srgbClr val="FFFFFF"/>
              </a:solidFill>
              <a:latin typeface="Raleway"/>
              <a:ea typeface="Raleway"/>
              <a:cs typeface="Raleway"/>
              <a:sym typeface="Raleway"/>
            </a:endParaRPr>
          </a:p>
        </p:txBody>
      </p:sp>
      <p:sp>
        <p:nvSpPr>
          <p:cNvPr id="215" name="Google Shape;215;p20"/>
          <p:cNvSpPr txBox="1">
            <a:spLocks noGrp="1"/>
          </p:cNvSpPr>
          <p:nvPr>
            <p:ph type="body" idx="1"/>
          </p:nvPr>
        </p:nvSpPr>
        <p:spPr>
          <a:xfrm>
            <a:off x="5196525" y="3069050"/>
            <a:ext cx="3457200" cy="55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FFFFFF"/>
                </a:solidFill>
                <a:latin typeface="Raleway"/>
                <a:ea typeface="Raleway"/>
                <a:cs typeface="Raleway"/>
                <a:sym typeface="Raleway"/>
              </a:rPr>
              <a:t>Amount of PIP granted to clients</a:t>
            </a:r>
            <a:endParaRPr sz="1800" b="1">
              <a:solidFill>
                <a:srgbClr val="FFFFFF"/>
              </a:solidFill>
              <a:latin typeface="Raleway"/>
              <a:ea typeface="Raleway"/>
              <a:cs typeface="Raleway"/>
              <a:sym typeface="Raleway"/>
            </a:endParaRPr>
          </a:p>
        </p:txBody>
      </p:sp>
      <p:sp>
        <p:nvSpPr>
          <p:cNvPr id="216" name="Google Shape;216;p20"/>
          <p:cNvSpPr txBox="1">
            <a:spLocks noGrp="1"/>
          </p:cNvSpPr>
          <p:nvPr>
            <p:ph type="body" idx="1"/>
          </p:nvPr>
        </p:nvSpPr>
        <p:spPr>
          <a:xfrm>
            <a:off x="5196525" y="1931700"/>
            <a:ext cx="3457200" cy="55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FFFFFF"/>
                </a:solidFill>
                <a:latin typeface="Raleway"/>
                <a:ea typeface="Raleway"/>
                <a:cs typeface="Raleway"/>
                <a:sym typeface="Raleway"/>
              </a:rPr>
              <a:t>Number of successful PIP appeals</a:t>
            </a:r>
            <a:endParaRPr sz="1800" b="1">
              <a:solidFill>
                <a:srgbClr val="FFFFFF"/>
              </a:solidFill>
              <a:latin typeface="Raleway"/>
              <a:ea typeface="Raleway"/>
              <a:cs typeface="Raleway"/>
              <a:sym typeface="Raleway"/>
            </a:endParaRPr>
          </a:p>
        </p:txBody>
      </p:sp>
      <p:sp>
        <p:nvSpPr>
          <p:cNvPr id="217" name="Google Shape;217;p20"/>
          <p:cNvSpPr txBox="1">
            <a:spLocks noGrp="1"/>
          </p:cNvSpPr>
          <p:nvPr>
            <p:ph type="body" idx="1"/>
          </p:nvPr>
        </p:nvSpPr>
        <p:spPr>
          <a:xfrm>
            <a:off x="5196525" y="1223200"/>
            <a:ext cx="3457200" cy="55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a:solidFill>
                  <a:srgbClr val="FFFFFF"/>
                </a:solidFill>
                <a:latin typeface="Raleway"/>
                <a:ea typeface="Raleway"/>
                <a:cs typeface="Raleway"/>
                <a:sym typeface="Raleway"/>
              </a:rPr>
              <a:t>Number of clients helped</a:t>
            </a:r>
            <a:endParaRPr sz="1800" b="1">
              <a:solidFill>
                <a:srgbClr val="FFFFFF"/>
              </a:solidFill>
              <a:latin typeface="Raleway"/>
              <a:ea typeface="Raleway"/>
              <a:cs typeface="Raleway"/>
              <a:sym typeface="Raleway"/>
            </a:endParaRPr>
          </a:p>
        </p:txBody>
      </p:sp>
      <p:sp>
        <p:nvSpPr>
          <p:cNvPr id="218" name="Google Shape;218;p20"/>
          <p:cNvSpPr txBox="1">
            <a:spLocks noGrp="1"/>
          </p:cNvSpPr>
          <p:nvPr>
            <p:ph type="body" idx="1"/>
          </p:nvPr>
        </p:nvSpPr>
        <p:spPr>
          <a:xfrm>
            <a:off x="4865175" y="4206400"/>
            <a:ext cx="4119900" cy="5574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 sz="2500">
                <a:solidFill>
                  <a:srgbClr val="FFFFFF"/>
                </a:solidFill>
                <a:latin typeface="Playfair Display"/>
                <a:ea typeface="Playfair Display"/>
                <a:cs typeface="Playfair Display"/>
                <a:sym typeface="Playfair Display"/>
              </a:rPr>
              <a:t>...Demonstrated Outcomes.</a:t>
            </a:r>
            <a:endParaRPr sz="2500">
              <a:solidFill>
                <a:srgbClr val="FFFFFF"/>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Effect transition="in" filter="fade">
                                      <p:cBhvr>
                                        <p:cTn id="22" dur="1000"/>
                                        <p:tgtEl>
                                          <p:spTgt spid="2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fade">
                                      <p:cBhvr>
                                        <p:cTn id="27" dur="1000"/>
                                        <p:tgtEl>
                                          <p:spTgt spid="2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fade">
                                      <p:cBhvr>
                                        <p:cTn id="32"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p:nvPr/>
        </p:nvSpPr>
        <p:spPr>
          <a:xfrm>
            <a:off x="3742050" y="917800"/>
            <a:ext cx="1659600" cy="1659600"/>
          </a:xfrm>
          <a:prstGeom prst="ellipse">
            <a:avLst/>
          </a:prstGeom>
          <a:solidFill>
            <a:srgbClr val="A8768F"/>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FFFFFF"/>
                </a:solidFill>
                <a:latin typeface="Raleway"/>
                <a:ea typeface="Raleway"/>
                <a:cs typeface="Raleway"/>
                <a:sym typeface="Raleway"/>
              </a:rPr>
              <a:t>Commonside</a:t>
            </a:r>
            <a:endParaRPr b="1">
              <a:solidFill>
                <a:srgbClr val="FFFFFF"/>
              </a:solidFill>
              <a:latin typeface="Raleway"/>
              <a:ea typeface="Raleway"/>
              <a:cs typeface="Raleway"/>
              <a:sym typeface="Raleway"/>
            </a:endParaRPr>
          </a:p>
        </p:txBody>
      </p:sp>
      <p:sp>
        <p:nvSpPr>
          <p:cNvPr id="224" name="Google Shape;224;p21"/>
          <p:cNvSpPr/>
          <p:nvPr/>
        </p:nvSpPr>
        <p:spPr>
          <a:xfrm>
            <a:off x="2486575" y="2940200"/>
            <a:ext cx="1659600" cy="1659600"/>
          </a:xfrm>
          <a:prstGeom prst="ellipse">
            <a:avLst/>
          </a:prstGeom>
          <a:solidFill>
            <a:srgbClr val="5C2E45"/>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Accreditation</a:t>
            </a:r>
            <a:endParaRPr sz="1200">
              <a:solidFill>
                <a:srgbClr val="FFFFFF"/>
              </a:solidFill>
              <a:latin typeface="Raleway"/>
              <a:ea typeface="Raleway"/>
              <a:cs typeface="Raleway"/>
              <a:sym typeface="Raleway"/>
            </a:endParaRPr>
          </a:p>
        </p:txBody>
      </p:sp>
      <p:sp>
        <p:nvSpPr>
          <p:cNvPr id="225" name="Google Shape;225;p21"/>
          <p:cNvSpPr/>
          <p:nvPr/>
        </p:nvSpPr>
        <p:spPr>
          <a:xfrm>
            <a:off x="4997575" y="2940200"/>
            <a:ext cx="1659600" cy="1659600"/>
          </a:xfrm>
          <a:prstGeom prst="ellipse">
            <a:avLst/>
          </a:prstGeom>
          <a:solidFill>
            <a:srgbClr val="375C37"/>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Funding</a:t>
            </a:r>
            <a:endParaRPr sz="1200">
              <a:solidFill>
                <a:srgbClr val="FFFFFF"/>
              </a:solidFill>
              <a:latin typeface="Raleway"/>
              <a:ea typeface="Raleway"/>
              <a:cs typeface="Raleway"/>
              <a:sym typeface="Raleway"/>
            </a:endParaRPr>
          </a:p>
        </p:txBody>
      </p:sp>
      <p:sp>
        <p:nvSpPr>
          <p:cNvPr id="226" name="Google Shape;226;p21"/>
          <p:cNvSpPr/>
          <p:nvPr/>
        </p:nvSpPr>
        <p:spPr>
          <a:xfrm rot="7424330">
            <a:off x="3644052" y="2618236"/>
            <a:ext cx="586596" cy="281150"/>
          </a:xfrm>
          <a:prstGeom prst="rightArrow">
            <a:avLst>
              <a:gd name="adj1" fmla="val 50000"/>
              <a:gd name="adj2"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rot="-7424330" flipH="1">
            <a:off x="4915068" y="2618236"/>
            <a:ext cx="586596" cy="281150"/>
          </a:xfrm>
          <a:prstGeom prst="rightArrow">
            <a:avLst>
              <a:gd name="adj1" fmla="val 50000"/>
              <a:gd name="adj2"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3742200" y="917800"/>
            <a:ext cx="1659600" cy="16596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FFFFFF"/>
                </a:solidFill>
                <a:latin typeface="Raleway"/>
                <a:ea typeface="Raleway"/>
                <a:cs typeface="Raleway"/>
                <a:sym typeface="Raleway"/>
              </a:rPr>
              <a:t>Commonside</a:t>
            </a:r>
            <a:endParaRPr b="1">
              <a:solidFill>
                <a:srgbClr val="FFFFFF"/>
              </a:solidFill>
              <a:latin typeface="Raleway"/>
              <a:ea typeface="Raleway"/>
              <a:cs typeface="Raleway"/>
              <a:sym typeface="Raleway"/>
            </a:endParaRPr>
          </a:p>
        </p:txBody>
      </p:sp>
      <p:sp>
        <p:nvSpPr>
          <p:cNvPr id="229" name="Google Shape;229;p21"/>
          <p:cNvSpPr/>
          <p:nvPr/>
        </p:nvSpPr>
        <p:spPr>
          <a:xfrm>
            <a:off x="2486575" y="2940200"/>
            <a:ext cx="1659600" cy="16596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FFFFFF"/>
                </a:solidFill>
                <a:latin typeface="Raleway"/>
                <a:ea typeface="Raleway"/>
                <a:cs typeface="Raleway"/>
                <a:sym typeface="Raleway"/>
              </a:rPr>
              <a:t>Accreditation</a:t>
            </a:r>
            <a:endParaRPr sz="1200">
              <a:solidFill>
                <a:srgbClr val="FFFFFF"/>
              </a:solidFill>
              <a:latin typeface="Raleway"/>
              <a:ea typeface="Raleway"/>
              <a:cs typeface="Raleway"/>
              <a:sym typeface="Raleway"/>
            </a:endParaRPr>
          </a:p>
        </p:txBody>
      </p:sp>
      <p:sp>
        <p:nvSpPr>
          <p:cNvPr id="230" name="Google Shape;230;p21"/>
          <p:cNvSpPr txBox="1">
            <a:spLocks noGrp="1"/>
          </p:cNvSpPr>
          <p:nvPr>
            <p:ph type="sldNum" idx="12"/>
          </p:nvPr>
        </p:nvSpPr>
        <p:spPr>
          <a:xfrm>
            <a:off x="8547600" y="4745736"/>
            <a:ext cx="596400" cy="32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000"/>
              <a:t>9</a:t>
            </a:fld>
            <a:endParaRPr sz="2000"/>
          </a:p>
        </p:txBody>
      </p:sp>
      <p:sp>
        <p:nvSpPr>
          <p:cNvPr id="231" name="Google Shape;231;p21"/>
          <p:cNvSpPr txBox="1"/>
          <p:nvPr/>
        </p:nvSpPr>
        <p:spPr>
          <a:xfrm>
            <a:off x="338775" y="1117425"/>
            <a:ext cx="1189800" cy="823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500"/>
                                        <p:tgtEl>
                                          <p:spTgt spid="23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fade">
                                      <p:cBhvr>
                                        <p:cTn id="11" dur="500"/>
                                        <p:tgtEl>
                                          <p:spTgt spid="228"/>
                                        </p:tgtEl>
                                      </p:cBhvr>
                                    </p:animEffect>
                                  </p:childTnLst>
                                </p:cTn>
                              </p:par>
                              <p:par>
                                <p:cTn id="12" presetID="10" presetClass="entr" presetSubtype="0" fill="hold" nodeType="withEffect">
                                  <p:stCondLst>
                                    <p:cond delay="0"/>
                                  </p:stCondLst>
                                  <p:childTnLst>
                                    <p:set>
                                      <p:cBhvr>
                                        <p:cTn id="13" dur="1" fill="hold">
                                          <p:stCondLst>
                                            <p:cond delay="0"/>
                                          </p:stCondLst>
                                        </p:cTn>
                                        <p:tgtEl>
                                          <p:spTgt spid="229"/>
                                        </p:tgtEl>
                                        <p:attrNameLst>
                                          <p:attrName>style.visibility</p:attrName>
                                        </p:attrNameLst>
                                      </p:cBhvr>
                                      <p:to>
                                        <p:strVal val="visible"/>
                                      </p:to>
                                    </p:set>
                                    <p:animEffect transition="in" filter="fade">
                                      <p:cBhvr>
                                        <p:cTn id="14"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On-screen Show (16:9)</PresentationFormat>
  <Paragraphs>166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Nunito</vt:lpstr>
      <vt:lpstr>Calibri</vt:lpstr>
      <vt:lpstr>Playfair Display</vt:lpstr>
      <vt:lpstr>Raleway</vt:lpstr>
      <vt:lpstr>Arial</vt:lpstr>
      <vt:lpstr>Raleway Light</vt:lpstr>
      <vt:lpstr>Isabella template</vt:lpstr>
      <vt:lpstr>Demonstrating the Value of Commonside’s Services</vt:lpstr>
      <vt:lpstr>PowerPoint Presentation</vt:lpstr>
      <vt:lpstr>PowerPoint Presentation</vt:lpstr>
      <vt:lpstr>PowerPoint Presentation</vt:lpstr>
      <vt:lpstr>PowerPoint Presentation</vt:lpstr>
      <vt:lpstr>PowerPoint Presentation</vt:lpstr>
      <vt:lpstr>PowerPoint Presentation</vt:lpstr>
      <vt:lpstr>What Do Funders Want to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Demonstrating the Value of Commonside’s Services</dc:title>
  <cp:lastModifiedBy>Maggie G.</cp:lastModifiedBy>
  <cp:revision>1</cp:revision>
  <dcterms:modified xsi:type="dcterms:W3CDTF">2019-04-24T10:59:09Z</dcterms:modified>
</cp:coreProperties>
</file>