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7" r:id="rId5"/>
    <p:sldId id="274" r:id="rId6"/>
    <p:sldId id="260" r:id="rId7"/>
    <p:sldId id="259" r:id="rId8"/>
    <p:sldId id="269" r:id="rId9"/>
    <p:sldId id="286" r:id="rId10"/>
    <p:sldId id="293" r:id="rId11"/>
    <p:sldId id="302" r:id="rId12"/>
    <p:sldId id="277" r:id="rId13"/>
    <p:sldId id="299" r:id="rId14"/>
    <p:sldId id="287" r:id="rId15"/>
    <p:sldId id="294" r:id="rId16"/>
    <p:sldId id="295" r:id="rId17"/>
    <p:sldId id="278" r:id="rId18"/>
    <p:sldId id="290" r:id="rId19"/>
    <p:sldId id="296" r:id="rId20"/>
    <p:sldId id="297" r:id="rId21"/>
    <p:sldId id="298" r:id="rId22"/>
    <p:sldId id="280" r:id="rId23"/>
    <p:sldId id="288" r:id="rId24"/>
    <p:sldId id="281" r:id="rId25"/>
    <p:sldId id="282" r:id="rId26"/>
    <p:sldId id="300"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A397"/>
    <a:srgbClr val="546760"/>
    <a:srgbClr val="FFFFFF"/>
    <a:srgbClr val="255E48"/>
    <a:srgbClr val="A7A7A7"/>
    <a:srgbClr val="7B978C"/>
    <a:srgbClr val="C0C0C0"/>
    <a:srgbClr val="3FA982"/>
    <a:srgbClr val="C6C6C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69970-B0BE-B149-878A-E6D2F3F0AEAE}" v="22" dt="2024-04-24T12:10:23.395"/>
    <p1510:client id="{76F1474D-4563-4476-BA8D-FD69425035C9}" v="1" dt="2024-04-24T11:13:52.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p:restoredTop sz="94648"/>
  </p:normalViewPr>
  <p:slideViewPr>
    <p:cSldViewPr snapToGrid="0">
      <p:cViewPr varScale="1">
        <p:scale>
          <a:sx n="96" d="100"/>
          <a:sy n="96" d="100"/>
        </p:scale>
        <p:origin x="176"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D3DAB-F13A-4915-9C8B-A96419767F1F}" type="datetimeFigureOut">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DA05-E756-4600-9D5D-EF173BC87B94}" type="slidenum">
              <a:t>‹#›</a:t>
            </a:fld>
            <a:endParaRPr lang="en-US"/>
          </a:p>
        </p:txBody>
      </p:sp>
    </p:spTree>
    <p:extLst>
      <p:ext uri="{BB962C8B-B14F-4D97-AF65-F5344CB8AC3E}">
        <p14:creationId xmlns:p14="http://schemas.microsoft.com/office/powerpoint/2010/main" val="17485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Istan</a:t>
            </a:r>
          </a:p>
          <a:p>
            <a:pPr marL="171450" indent="-171450">
              <a:buFontTx/>
              <a:buChar char="-"/>
            </a:pPr>
            <a:r>
              <a:rPr lang="en-US"/>
              <a:t>Heritage site museum that exists in Sigmund Freud’s final home in London. He lived</a:t>
            </a:r>
          </a:p>
          <a:p>
            <a:pPr marL="171450" indent="-171450">
              <a:buFontTx/>
              <a:buChar char="-"/>
            </a:pPr>
            <a:r>
              <a:rPr lang="en-US"/>
              <a:t>Preserves and promotes legacies of Sigmund and Anna Freud for the learning and enjoyment of all</a:t>
            </a:r>
          </a:p>
          <a:p>
            <a:pPr marL="171450" indent="-171450">
              <a:buFontTx/>
              <a:buChar char="-"/>
            </a:pPr>
            <a:r>
              <a:rPr lang="en-US"/>
              <a:t>Preserves house, artifacts</a:t>
            </a:r>
          </a:p>
          <a:p>
            <a:pPr marL="171450" indent="-171450">
              <a:buFontTx/>
              <a:buChar char="-"/>
            </a:pPr>
            <a:r>
              <a:rPr lang="en-US"/>
              <a:t>Also holds events, educational programs, lectures</a:t>
            </a:r>
          </a:p>
          <a:p>
            <a:pPr marL="171450" indent="-171450">
              <a:buFontTx/>
              <a:buChar char="-"/>
            </a:pPr>
            <a:r>
              <a:rPr lang="en-US"/>
              <a:t>Many of which are being held online or in hybrid settings</a:t>
            </a:r>
          </a:p>
          <a:p>
            <a:pPr marL="171450" indent="-171450">
              <a:buFontTx/>
              <a:buChar char="-"/>
            </a:pPr>
            <a:r>
              <a:rPr lang="en-US"/>
              <a:t>The museum is taking steps adapting to the effects of the pandemic</a:t>
            </a:r>
          </a:p>
          <a:p>
            <a:pPr marL="171450" indent="-171450">
              <a:buFontTx/>
              <a:buChar char="-"/>
            </a:pPr>
            <a:r>
              <a:rPr lang="en-US"/>
              <a:t>Beginning to take measures to catch up</a:t>
            </a:r>
          </a:p>
        </p:txBody>
      </p:sp>
      <p:sp>
        <p:nvSpPr>
          <p:cNvPr id="4" name="Slide Number Placeholder 3"/>
          <p:cNvSpPr>
            <a:spLocks noGrp="1"/>
          </p:cNvSpPr>
          <p:nvPr>
            <p:ph type="sldNum" sz="quarter" idx="5"/>
          </p:nvPr>
        </p:nvSpPr>
        <p:spPr/>
        <p:txBody>
          <a:bodyPr/>
          <a:lstStyle/>
          <a:p>
            <a:fld id="{25E02CCA-A3B0-634A-8BB8-750D3F805418}" type="slidenum">
              <a:rPr lang="en-US" smtClean="0"/>
              <a:t>2</a:t>
            </a:fld>
            <a:endParaRPr lang="en-US"/>
          </a:p>
        </p:txBody>
      </p:sp>
    </p:spTree>
    <p:extLst>
      <p:ext uri="{BB962C8B-B14F-4D97-AF65-F5344CB8AC3E}">
        <p14:creationId xmlns:p14="http://schemas.microsoft.com/office/powerpoint/2010/main" val="4486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Tessa</a:t>
            </a:r>
          </a:p>
          <a:p>
            <a:endParaRPr lang="en-US"/>
          </a:p>
        </p:txBody>
      </p:sp>
      <p:sp>
        <p:nvSpPr>
          <p:cNvPr id="4" name="Slide Number Placeholder 3"/>
          <p:cNvSpPr>
            <a:spLocks noGrp="1"/>
          </p:cNvSpPr>
          <p:nvPr>
            <p:ph type="sldNum" sz="quarter" idx="5"/>
          </p:nvPr>
        </p:nvSpPr>
        <p:spPr/>
        <p:txBody>
          <a:bodyPr/>
          <a:lstStyle/>
          <a:p>
            <a:fld id="{8175DA05-E756-4600-9D5D-EF173BC87B94}" type="slidenum">
              <a:rPr lang="en-US" smtClean="0"/>
              <a:t>11</a:t>
            </a:fld>
            <a:endParaRPr lang="en-US"/>
          </a:p>
        </p:txBody>
      </p:sp>
    </p:spTree>
    <p:extLst>
      <p:ext uri="{BB962C8B-B14F-4D97-AF65-F5344CB8AC3E}">
        <p14:creationId xmlns:p14="http://schemas.microsoft.com/office/powerpoint/2010/main" val="358934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Tessa</a:t>
            </a:r>
          </a:p>
        </p:txBody>
      </p:sp>
      <p:sp>
        <p:nvSpPr>
          <p:cNvPr id="4" name="Slide Number Placeholder 3"/>
          <p:cNvSpPr>
            <a:spLocks noGrp="1"/>
          </p:cNvSpPr>
          <p:nvPr>
            <p:ph type="sldNum" sz="quarter" idx="5"/>
          </p:nvPr>
        </p:nvSpPr>
        <p:spPr/>
        <p:txBody>
          <a:bodyPr/>
          <a:lstStyle/>
          <a:p>
            <a:fld id="{8175DA05-E756-4600-9D5D-EF173BC87B94}" type="slidenum">
              <a:rPr lang="en-US"/>
              <a:t>12</a:t>
            </a:fld>
            <a:endParaRPr lang="en-US"/>
          </a:p>
        </p:txBody>
      </p:sp>
    </p:spTree>
    <p:extLst>
      <p:ext uri="{BB962C8B-B14F-4D97-AF65-F5344CB8AC3E}">
        <p14:creationId xmlns:p14="http://schemas.microsoft.com/office/powerpoint/2010/main" val="24451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Tessa</a:t>
            </a:r>
          </a:p>
        </p:txBody>
      </p:sp>
      <p:sp>
        <p:nvSpPr>
          <p:cNvPr id="4" name="Slide Number Placeholder 3"/>
          <p:cNvSpPr>
            <a:spLocks noGrp="1"/>
          </p:cNvSpPr>
          <p:nvPr>
            <p:ph type="sldNum" sz="quarter" idx="5"/>
          </p:nvPr>
        </p:nvSpPr>
        <p:spPr/>
        <p:txBody>
          <a:bodyPr/>
          <a:lstStyle/>
          <a:p>
            <a:fld id="{8175DA05-E756-4600-9D5D-EF173BC87B94}" type="slidenum">
              <a:rPr lang="en-US"/>
              <a:t>13</a:t>
            </a:fld>
            <a:endParaRPr lang="en-US"/>
          </a:p>
        </p:txBody>
      </p:sp>
    </p:spTree>
    <p:extLst>
      <p:ext uri="{BB962C8B-B14F-4D97-AF65-F5344CB8AC3E}">
        <p14:creationId xmlns:p14="http://schemas.microsoft.com/office/powerpoint/2010/main" val="317099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Dhruv </a:t>
            </a:r>
          </a:p>
          <a:p>
            <a:endParaRPr lang="en-US">
              <a:ea typeface="Calibri"/>
              <a:cs typeface="Calibri"/>
            </a:endParaRPr>
          </a:p>
          <a:p>
            <a:pPr marL="171450" indent="-171450">
              <a:buFont typeface="Calibri"/>
              <a:buChar char="-"/>
            </a:pPr>
            <a:r>
              <a:rPr lang="en-US">
                <a:ea typeface="Calibri"/>
                <a:cs typeface="Calibri"/>
              </a:rPr>
              <a:t>4 people attended our focus group</a:t>
            </a:r>
          </a:p>
          <a:p>
            <a:pPr lvl="1" indent="-171450">
              <a:buFont typeface="Courier New"/>
              <a:buChar char="o"/>
            </a:pPr>
            <a:r>
              <a:rPr lang="en-US">
                <a:ea typeface="Calibri"/>
                <a:cs typeface="Calibri"/>
              </a:rPr>
              <a:t>2 online</a:t>
            </a:r>
          </a:p>
          <a:p>
            <a:pPr lvl="1" indent="-171450">
              <a:buFont typeface="Courier New"/>
              <a:buChar char="o"/>
            </a:pPr>
            <a:r>
              <a:rPr lang="en-US">
                <a:ea typeface="Calibri"/>
                <a:cs typeface="Calibri"/>
              </a:rPr>
              <a:t>2 both</a:t>
            </a:r>
          </a:p>
          <a:p>
            <a:pPr marL="171450" indent="-171450">
              <a:buFont typeface="Calibri"/>
              <a:buChar char="-"/>
            </a:pPr>
            <a:endParaRPr lang="en-US">
              <a:ea typeface="Calibri"/>
              <a:cs typeface="Calibri"/>
            </a:endParaRPr>
          </a:p>
          <a:p>
            <a:pPr marL="171450" indent="-171450">
              <a:buFont typeface="Calibri"/>
              <a:buChar char="-"/>
            </a:pPr>
            <a:r>
              <a:rPr lang="en-US">
                <a:ea typeface="Calibri"/>
                <a:cs typeface="Calibri"/>
              </a:rPr>
              <a:t>ONLINE</a:t>
            </a:r>
          </a:p>
          <a:p>
            <a:pPr lvl="1" indent="-171450">
              <a:buFont typeface="Courier New"/>
              <a:buChar char="o"/>
            </a:pPr>
            <a:r>
              <a:rPr lang="en-US">
                <a:ea typeface="Calibri"/>
                <a:cs typeface="Calibri"/>
              </a:rPr>
              <a:t>They value being in the museum</a:t>
            </a:r>
          </a:p>
          <a:p>
            <a:pPr lvl="2" indent="-171450">
              <a:buFont typeface="Wingdings"/>
              <a:buChar char="§"/>
            </a:pPr>
            <a:r>
              <a:rPr lang="en-US">
                <a:ea typeface="Calibri"/>
                <a:cs typeface="Calibri"/>
              </a:rPr>
              <a:t>People online found it more </a:t>
            </a:r>
            <a:r>
              <a:rPr lang="en-US" err="1">
                <a:ea typeface="Calibri"/>
                <a:cs typeface="Calibri"/>
              </a:rPr>
              <a:t>convininent</a:t>
            </a:r>
            <a:r>
              <a:rPr lang="en-US">
                <a:ea typeface="Calibri"/>
                <a:cs typeface="Calibri"/>
              </a:rPr>
              <a:t> and accessible</a:t>
            </a:r>
          </a:p>
          <a:p>
            <a:pPr lvl="2" indent="-171450">
              <a:buFont typeface="Wingdings"/>
              <a:buChar char="§"/>
            </a:pPr>
            <a:r>
              <a:rPr lang="en-US">
                <a:ea typeface="Calibri"/>
                <a:cs typeface="Calibri"/>
              </a:rPr>
              <a:t>Valued recordings so that they could focus on the event rather than taking notes</a:t>
            </a:r>
          </a:p>
          <a:p>
            <a:pPr marL="171450" indent="-171450">
              <a:buFont typeface="Calibri"/>
              <a:buChar char="-"/>
            </a:pPr>
            <a:r>
              <a:rPr lang="en-US">
                <a:ea typeface="Calibri"/>
                <a:cs typeface="Calibri"/>
              </a:rPr>
              <a:t>BOTH</a:t>
            </a:r>
          </a:p>
          <a:p>
            <a:pPr lvl="1" indent="-171450">
              <a:buFont typeface="Courier New"/>
              <a:buChar char="o"/>
            </a:pPr>
            <a:r>
              <a:rPr lang="en-US">
                <a:ea typeface="Calibri"/>
                <a:cs typeface="Calibri"/>
              </a:rPr>
              <a:t>The members found the room size to be small at times and congested</a:t>
            </a:r>
          </a:p>
          <a:p>
            <a:pPr lvl="1" indent="-171450">
              <a:buFont typeface="Courier New"/>
              <a:buChar char="o"/>
            </a:pPr>
            <a:r>
              <a:rPr lang="en-US">
                <a:ea typeface="Calibri"/>
                <a:cs typeface="Calibri"/>
              </a:rPr>
              <a:t>The seats were uncomfortable after a long period of time</a:t>
            </a:r>
          </a:p>
          <a:p>
            <a:pPr lvl="1" indent="-171450">
              <a:buFont typeface="Courier New"/>
              <a:buChar char="o"/>
            </a:pPr>
            <a:r>
              <a:rPr lang="en-US">
                <a:ea typeface="Calibri"/>
                <a:cs typeface="Calibri"/>
              </a:rPr>
              <a:t>They mentioned that the network and video quality was subpar at times and made it hard to follow </a:t>
            </a:r>
          </a:p>
          <a:p>
            <a:pPr lvl="1" indent="-171450">
              <a:buFont typeface="Courier New"/>
              <a:buChar char="o"/>
            </a:pPr>
            <a:endParaRPr lang="en-US">
              <a:ea typeface="Calibri"/>
              <a:cs typeface="Calibri"/>
            </a:endParaRPr>
          </a:p>
        </p:txBody>
      </p:sp>
      <p:sp>
        <p:nvSpPr>
          <p:cNvPr id="4" name="Slide Number Placeholder 3"/>
          <p:cNvSpPr>
            <a:spLocks noGrp="1"/>
          </p:cNvSpPr>
          <p:nvPr>
            <p:ph type="sldNum" sz="quarter" idx="5"/>
          </p:nvPr>
        </p:nvSpPr>
        <p:spPr/>
        <p:txBody>
          <a:bodyPr/>
          <a:lstStyle/>
          <a:p>
            <a:fld id="{8175DA05-E756-4600-9D5D-EF173BC87B94}" type="slidenum">
              <a:rPr lang="en-US"/>
              <a:t>14</a:t>
            </a:fld>
            <a:endParaRPr lang="en-US"/>
          </a:p>
        </p:txBody>
      </p:sp>
    </p:spTree>
    <p:extLst>
      <p:ext uri="{BB962C8B-B14F-4D97-AF65-F5344CB8AC3E}">
        <p14:creationId xmlns:p14="http://schemas.microsoft.com/office/powerpoint/2010/main" val="9207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171450">
              <a:buFontTx/>
              <a:buChar char="-"/>
            </a:pPr>
            <a:r>
              <a:rPr lang="en-US"/>
              <a:t>We inventoried and analyzed the Video Room and Exhibition Room for our recommendations</a:t>
            </a:r>
          </a:p>
          <a:p>
            <a:pPr marL="457200" lvl="1" indent="-171450">
              <a:buFontTx/>
              <a:buChar char="-"/>
            </a:pPr>
            <a:r>
              <a:rPr lang="en-US"/>
              <a:t>Circled in red is equipment used for events</a:t>
            </a:r>
          </a:p>
          <a:p>
            <a:pPr marL="171450" indent="-171450">
              <a:buFont typeface="Calibri"/>
              <a:buChar char="-"/>
            </a:pPr>
            <a:endParaRPr lang="en-US"/>
          </a:p>
        </p:txBody>
      </p:sp>
      <p:sp>
        <p:nvSpPr>
          <p:cNvPr id="4" name="Slide Number Placeholder 3"/>
          <p:cNvSpPr>
            <a:spLocks noGrp="1"/>
          </p:cNvSpPr>
          <p:nvPr>
            <p:ph type="sldNum" sz="quarter" idx="5"/>
          </p:nvPr>
        </p:nvSpPr>
        <p:spPr/>
        <p:txBody>
          <a:bodyPr/>
          <a:lstStyle/>
          <a:p>
            <a:fld id="{25E02CCA-A3B0-634A-8BB8-750D3F805418}" type="slidenum">
              <a:rPr lang="en-US" smtClean="0"/>
              <a:t>15</a:t>
            </a:fld>
            <a:endParaRPr lang="en-US"/>
          </a:p>
        </p:txBody>
      </p:sp>
    </p:spTree>
    <p:extLst>
      <p:ext uri="{BB962C8B-B14F-4D97-AF65-F5344CB8AC3E}">
        <p14:creationId xmlns:p14="http://schemas.microsoft.com/office/powerpoint/2010/main" val="419724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sz="1800"/>
              <a:t>The previous team at the FML found most people either skipped or never revisited the V &amp; E rooms</a:t>
            </a:r>
          </a:p>
          <a:p>
            <a:pPr marL="628650" lvl="1" indent="-171450">
              <a:buFont typeface="Calibri"/>
              <a:buChar char="-"/>
            </a:pPr>
            <a:r>
              <a:rPr lang="en-US" sz="1800"/>
              <a:t>Some of the least engagement in the museum</a:t>
            </a:r>
          </a:p>
          <a:p>
            <a:pPr marL="171450" indent="-171450">
              <a:buFont typeface="Calibri"/>
              <a:buChar char="-"/>
            </a:pPr>
            <a:r>
              <a:rPr lang="en-US" sz="1800"/>
              <a:t>VIDEO ROOM</a:t>
            </a:r>
          </a:p>
          <a:p>
            <a:pPr lvl="1" indent="-171450">
              <a:buFont typeface="Courier New"/>
              <a:buChar char="o"/>
            </a:pPr>
            <a:r>
              <a:rPr lang="en-US" sz="1800"/>
              <a:t>Most visitors stayed to watch the video but skipped the surrounding displays</a:t>
            </a:r>
          </a:p>
          <a:p>
            <a:pPr lvl="2" indent="-171450">
              <a:buFont typeface="Courier New"/>
              <a:buChar char="o"/>
            </a:pPr>
            <a:r>
              <a:rPr lang="en-US" sz="1800"/>
              <a:t>Video is an intro video on Freud</a:t>
            </a:r>
          </a:p>
          <a:p>
            <a:pPr lvl="0" indent="-171450">
              <a:buFont typeface="Courier New"/>
              <a:buChar char="o"/>
            </a:pPr>
            <a:r>
              <a:rPr lang="en-US" sz="1800"/>
              <a:t>EXHIBITION ROOM</a:t>
            </a:r>
          </a:p>
          <a:p>
            <a:pPr lvl="1" indent="-171450">
              <a:buFont typeface="Courier New"/>
              <a:buChar char="o"/>
            </a:pPr>
            <a:r>
              <a:rPr lang="en-US" sz="1800"/>
              <a:t>The display in the center of the room received the most engagement and dwell time</a:t>
            </a:r>
          </a:p>
          <a:p>
            <a:pPr lvl="1" indent="-171450">
              <a:buFont typeface="Courier New"/>
              <a:buChar char="o"/>
            </a:pPr>
            <a:r>
              <a:rPr lang="en-US" sz="1800"/>
              <a:t>Potential reasons for reduced engagement at the displays may be less amount of text to interact with </a:t>
            </a:r>
          </a:p>
          <a:p>
            <a:pPr lvl="1" indent="-171450">
              <a:buFont typeface="Courier New"/>
              <a:buChar char="o"/>
            </a:pPr>
            <a:r>
              <a:rPr lang="en-US" sz="1800"/>
              <a:t>Nothing to do other than look at it</a:t>
            </a:r>
          </a:p>
          <a:p>
            <a:pPr lvl="1" indent="-171450">
              <a:buFont typeface="Courier New"/>
              <a:buChar char="o"/>
            </a:pPr>
            <a:r>
              <a:rPr lang="en-US" sz="1800"/>
              <a:t>Other display is simply a collection of archives</a:t>
            </a:r>
          </a:p>
          <a:p>
            <a:pPr lvl="2" indent="-171450">
              <a:buFont typeface="Courier New"/>
              <a:buChar char="o"/>
            </a:pPr>
            <a:r>
              <a:rPr lang="en-US" sz="1800"/>
              <a:t>Most skipped in the room </a:t>
            </a:r>
          </a:p>
          <a:p>
            <a:pPr lvl="1" indent="-171450">
              <a:buFont typeface="Courier New"/>
              <a:buChar char="o"/>
            </a:pPr>
            <a:endParaRPr lang="en-US"/>
          </a:p>
          <a:p>
            <a:pPr marL="171450" indent="-171450">
              <a:buFont typeface="Calibri"/>
              <a:buChar char="-"/>
            </a:pPr>
            <a:endParaRPr lang="en-US"/>
          </a:p>
        </p:txBody>
      </p:sp>
      <p:sp>
        <p:nvSpPr>
          <p:cNvPr id="4" name="Slide Number Placeholder 3"/>
          <p:cNvSpPr>
            <a:spLocks noGrp="1"/>
          </p:cNvSpPr>
          <p:nvPr>
            <p:ph type="sldNum" sz="quarter" idx="5"/>
          </p:nvPr>
        </p:nvSpPr>
        <p:spPr/>
        <p:txBody>
          <a:bodyPr/>
          <a:lstStyle/>
          <a:p>
            <a:fld id="{25E02CCA-A3B0-634A-8BB8-750D3F805418}" type="slidenum">
              <a:rPr lang="en-US" smtClean="0"/>
              <a:t>16</a:t>
            </a:fld>
            <a:endParaRPr lang="en-US"/>
          </a:p>
        </p:txBody>
      </p:sp>
    </p:spTree>
    <p:extLst>
      <p:ext uri="{BB962C8B-B14F-4D97-AF65-F5344CB8AC3E}">
        <p14:creationId xmlns:p14="http://schemas.microsoft.com/office/powerpoint/2010/main" val="70851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This is the Exhibition Room</a:t>
            </a:r>
          </a:p>
          <a:p>
            <a:pPr marL="171450" indent="-171450">
              <a:buFontTx/>
              <a:buChar char="-"/>
            </a:pPr>
            <a:r>
              <a:rPr lang="en-US"/>
              <a:t>Circled are the two speakers</a:t>
            </a:r>
          </a:p>
          <a:p>
            <a:pPr marL="171450" indent="-171450">
              <a:buFontTx/>
              <a:buChar char="-"/>
            </a:pPr>
            <a:r>
              <a:rPr lang="en-US"/>
              <a:t>The partition door is in between them which connects the two rooms</a:t>
            </a:r>
          </a:p>
        </p:txBody>
      </p:sp>
      <p:sp>
        <p:nvSpPr>
          <p:cNvPr id="4" name="Slide Number Placeholder 3"/>
          <p:cNvSpPr>
            <a:spLocks noGrp="1"/>
          </p:cNvSpPr>
          <p:nvPr>
            <p:ph type="sldNum" sz="quarter" idx="5"/>
          </p:nvPr>
        </p:nvSpPr>
        <p:spPr/>
        <p:txBody>
          <a:bodyPr/>
          <a:lstStyle/>
          <a:p>
            <a:fld id="{25E02CCA-A3B0-634A-8BB8-750D3F805418}" type="slidenum">
              <a:rPr lang="en-US" smtClean="0"/>
              <a:t>17</a:t>
            </a:fld>
            <a:endParaRPr lang="en-US"/>
          </a:p>
        </p:txBody>
      </p:sp>
    </p:spTree>
    <p:extLst>
      <p:ext uri="{BB962C8B-B14F-4D97-AF65-F5344CB8AC3E}">
        <p14:creationId xmlns:p14="http://schemas.microsoft.com/office/powerpoint/2010/main" val="41026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sz="1800"/>
              <a:t>The previous team at the FML found most people either skipped or never revisited the V &amp; E rooms</a:t>
            </a:r>
          </a:p>
          <a:p>
            <a:pPr marL="628650" lvl="1" indent="-171450">
              <a:buFont typeface="Calibri"/>
              <a:buChar char="-"/>
            </a:pPr>
            <a:r>
              <a:rPr lang="en-US" sz="1800"/>
              <a:t>Some of the least engagement in the museum</a:t>
            </a:r>
          </a:p>
          <a:p>
            <a:pPr marL="171450" indent="-171450">
              <a:buFont typeface="Calibri"/>
              <a:buChar char="-"/>
            </a:pPr>
            <a:r>
              <a:rPr lang="en-US" sz="1800"/>
              <a:t>VIDEO ROOM</a:t>
            </a:r>
          </a:p>
          <a:p>
            <a:pPr lvl="1" indent="-171450">
              <a:buFont typeface="Courier New"/>
              <a:buChar char="o"/>
            </a:pPr>
            <a:r>
              <a:rPr lang="en-US" sz="1800"/>
              <a:t>Most visitors stayed to watch the video but skipped the surrounding displays</a:t>
            </a:r>
          </a:p>
          <a:p>
            <a:pPr lvl="2" indent="-171450">
              <a:buFont typeface="Courier New"/>
              <a:buChar char="o"/>
            </a:pPr>
            <a:r>
              <a:rPr lang="en-US" sz="1800"/>
              <a:t>Video is an intro video on Freud</a:t>
            </a:r>
          </a:p>
          <a:p>
            <a:pPr lvl="0" indent="-171450">
              <a:buFont typeface="Courier New"/>
              <a:buChar char="o"/>
            </a:pPr>
            <a:r>
              <a:rPr lang="en-US" sz="1800"/>
              <a:t>EXHIBITION ROOM</a:t>
            </a:r>
          </a:p>
          <a:p>
            <a:pPr lvl="1" indent="-171450">
              <a:buFont typeface="Courier New"/>
              <a:buChar char="o"/>
            </a:pPr>
            <a:r>
              <a:rPr lang="en-US" sz="1800"/>
              <a:t>The display in the center of the room received the most engagement and dwell time</a:t>
            </a:r>
          </a:p>
          <a:p>
            <a:pPr lvl="1" indent="-171450">
              <a:buFont typeface="Courier New"/>
              <a:buChar char="o"/>
            </a:pPr>
            <a:r>
              <a:rPr lang="en-US" sz="1800"/>
              <a:t>Potential reasons for reduced engagement at the displays may be less amount of text to interact with </a:t>
            </a:r>
          </a:p>
          <a:p>
            <a:pPr lvl="1" indent="-171450">
              <a:buFont typeface="Courier New"/>
              <a:buChar char="o"/>
            </a:pPr>
            <a:r>
              <a:rPr lang="en-US" sz="1800"/>
              <a:t>Nothing to do other than look at it</a:t>
            </a:r>
          </a:p>
          <a:p>
            <a:pPr lvl="1" indent="-171450">
              <a:buFont typeface="Courier New"/>
              <a:buChar char="o"/>
            </a:pPr>
            <a:r>
              <a:rPr lang="en-US" sz="1800"/>
              <a:t>Other display is simply a collection of archives</a:t>
            </a:r>
          </a:p>
          <a:p>
            <a:pPr lvl="2" indent="-171450">
              <a:buFont typeface="Courier New"/>
              <a:buChar char="o"/>
            </a:pPr>
            <a:r>
              <a:rPr lang="en-US" sz="1800"/>
              <a:t>Most skipped in the room </a:t>
            </a:r>
          </a:p>
          <a:p>
            <a:pPr lvl="1" indent="-171450">
              <a:buFont typeface="Courier New"/>
              <a:buChar char="o"/>
            </a:pPr>
            <a:endParaRPr lang="en-US"/>
          </a:p>
          <a:p>
            <a:pPr marL="171450" indent="-171450">
              <a:buFont typeface="Calibri"/>
              <a:buChar char="-"/>
            </a:pPr>
            <a:endParaRPr lang="en-US"/>
          </a:p>
        </p:txBody>
      </p:sp>
      <p:sp>
        <p:nvSpPr>
          <p:cNvPr id="4" name="Slide Number Placeholder 3"/>
          <p:cNvSpPr>
            <a:spLocks noGrp="1"/>
          </p:cNvSpPr>
          <p:nvPr>
            <p:ph type="sldNum" sz="quarter" idx="5"/>
          </p:nvPr>
        </p:nvSpPr>
        <p:spPr/>
        <p:txBody>
          <a:bodyPr/>
          <a:lstStyle/>
          <a:p>
            <a:fld id="{25E02CCA-A3B0-634A-8BB8-750D3F805418}" type="slidenum">
              <a:rPr lang="en-US" smtClean="0"/>
              <a:t>18</a:t>
            </a:fld>
            <a:endParaRPr lang="en-US"/>
          </a:p>
        </p:txBody>
      </p:sp>
    </p:spTree>
    <p:extLst>
      <p:ext uri="{BB962C8B-B14F-4D97-AF65-F5344CB8AC3E}">
        <p14:creationId xmlns:p14="http://schemas.microsoft.com/office/powerpoint/2010/main" val="381666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Dhruv</a:t>
            </a:r>
          </a:p>
        </p:txBody>
      </p:sp>
      <p:sp>
        <p:nvSpPr>
          <p:cNvPr id="4" name="Slide Number Placeholder 3"/>
          <p:cNvSpPr>
            <a:spLocks noGrp="1"/>
          </p:cNvSpPr>
          <p:nvPr>
            <p:ph type="sldNum" sz="quarter" idx="5"/>
          </p:nvPr>
        </p:nvSpPr>
        <p:spPr/>
        <p:txBody>
          <a:bodyPr/>
          <a:lstStyle/>
          <a:p>
            <a:fld id="{8175DA05-E756-4600-9D5D-EF173BC87B94}" type="slidenum">
              <a:rPr lang="en-US"/>
              <a:t>19</a:t>
            </a:fld>
            <a:endParaRPr lang="en-US"/>
          </a:p>
        </p:txBody>
      </p:sp>
    </p:spTree>
    <p:extLst>
      <p:ext uri="{BB962C8B-B14F-4D97-AF65-F5344CB8AC3E}">
        <p14:creationId xmlns:p14="http://schemas.microsoft.com/office/powerpoint/2010/main" val="148110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Due to audience sizes, content, and demand we find that conferences and Events are conducive to hybrid models</a:t>
            </a:r>
          </a:p>
          <a:p>
            <a:pPr marL="628650" lvl="1" indent="-171450">
              <a:buFont typeface="Courier New"/>
              <a:buChar char="o"/>
            </a:pPr>
            <a:r>
              <a:rPr lang="en-US">
                <a:ea typeface="Calibri"/>
                <a:cs typeface="Calibri"/>
              </a:rPr>
              <a:t>Often times speakers should be booked early to sell most tickets</a:t>
            </a:r>
          </a:p>
          <a:p>
            <a:pPr marL="628650" lvl="1" indent="-171450">
              <a:buFont typeface="Courier New"/>
              <a:buChar char="o"/>
            </a:pPr>
            <a:r>
              <a:rPr lang="en-US">
                <a:ea typeface="Calibri"/>
                <a:cs typeface="Calibri"/>
              </a:rPr>
              <a:t>Conferencing can be configured in a meeting style so in-person and online audiences can communicate back and forth</a:t>
            </a:r>
          </a:p>
          <a:p>
            <a:pPr marL="171450" indent="-171450">
              <a:buFont typeface="Calibri"/>
              <a:buChar char="-"/>
            </a:pPr>
            <a:r>
              <a:rPr lang="en-US">
                <a:ea typeface="Calibri"/>
                <a:cs typeface="Calibri"/>
              </a:rPr>
              <a:t>Learning can be hindered if two audiences join in separate ways, it will be best if they stay online so the lecturer can focus on one audience and one set of questioning</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175DA05-E756-4600-9D5D-EF173BC87B94}" type="slidenum">
              <a:rPr lang="en-US"/>
              <a:t>20</a:t>
            </a:fld>
            <a:endParaRPr lang="en-US"/>
          </a:p>
        </p:txBody>
      </p:sp>
    </p:spTree>
    <p:extLst>
      <p:ext uri="{BB962C8B-B14F-4D97-AF65-F5344CB8AC3E}">
        <p14:creationId xmlns:p14="http://schemas.microsoft.com/office/powerpoint/2010/main" val="209120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panose="020F0502020204030204"/>
              </a:rPr>
              <a:t>Jack </a:t>
            </a:r>
          </a:p>
          <a:p>
            <a:pPr marL="171450" indent="-171450">
              <a:buFont typeface="Calibri"/>
              <a:buChar char="-"/>
            </a:pPr>
            <a:r>
              <a:rPr lang="en-US">
                <a:ea typeface="Calibri"/>
                <a:cs typeface="Calibri" panose="020F0502020204030204"/>
              </a:rPr>
              <a:t>The reason for the project: the Freud Museum has a planned technological renovation of the Video and Exhibition rooms.</a:t>
            </a:r>
          </a:p>
          <a:p>
            <a:pPr lvl="1" indent="-171450">
              <a:buFont typeface="Courier New"/>
              <a:buChar char="o"/>
            </a:pPr>
            <a:r>
              <a:rPr lang="en-US">
                <a:ea typeface="Calibri"/>
                <a:cs typeface="Calibri" panose="020F0502020204030204"/>
              </a:rPr>
              <a:t>The museum has budgeted about 30,000 pounds to complete the renovations</a:t>
            </a:r>
          </a:p>
          <a:p>
            <a:pPr indent="-171450">
              <a:buFont typeface="Calibri"/>
              <a:buChar char="-"/>
            </a:pPr>
            <a:r>
              <a:rPr lang="en-US">
                <a:ea typeface="Calibri"/>
                <a:cs typeface="Calibri" panose="020F0502020204030204"/>
              </a:rPr>
              <a:t>During our project term we investigated the types of programming that work best in a hybrid model (conferences, courses, events)</a:t>
            </a:r>
          </a:p>
          <a:p>
            <a:pPr indent="-171450">
              <a:buFont typeface="Calibri"/>
              <a:buChar char="-"/>
            </a:pPr>
            <a:r>
              <a:rPr lang="en-US">
                <a:ea typeface="Calibri"/>
                <a:cs typeface="Calibri" panose="020F0502020204030204"/>
              </a:rPr>
              <a:t>To assist the museum in reaching their goal of going into a hybrid model we explored potential  technologies to install in the Video and Exhibition rooms</a:t>
            </a:r>
          </a:p>
          <a:p>
            <a:pPr lvl="1" indent="-171450">
              <a:buFont typeface="Courier New"/>
              <a:buChar char="o"/>
            </a:pPr>
            <a:r>
              <a:rPr lang="en-US">
                <a:ea typeface="Calibri"/>
                <a:cs typeface="Calibri" panose="020F0502020204030204"/>
              </a:rPr>
              <a:t>We also found a UK based supplier, installer, and maintenance service</a:t>
            </a:r>
          </a:p>
        </p:txBody>
      </p:sp>
      <p:sp>
        <p:nvSpPr>
          <p:cNvPr id="4" name="Slide Number Placeholder 3"/>
          <p:cNvSpPr>
            <a:spLocks noGrp="1"/>
          </p:cNvSpPr>
          <p:nvPr>
            <p:ph type="sldNum" sz="quarter" idx="5"/>
          </p:nvPr>
        </p:nvSpPr>
        <p:spPr/>
        <p:txBody>
          <a:bodyPr/>
          <a:lstStyle/>
          <a:p>
            <a:fld id="{8175DA05-E756-4600-9D5D-EF173BC87B94}" type="slidenum">
              <a:t>3</a:t>
            </a:fld>
            <a:endParaRPr lang="en-US"/>
          </a:p>
        </p:txBody>
      </p:sp>
    </p:spTree>
    <p:extLst>
      <p:ext uri="{BB962C8B-B14F-4D97-AF65-F5344CB8AC3E}">
        <p14:creationId xmlns:p14="http://schemas.microsoft.com/office/powerpoint/2010/main" val="4226853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Dhruv</a:t>
            </a:r>
          </a:p>
        </p:txBody>
      </p:sp>
      <p:sp>
        <p:nvSpPr>
          <p:cNvPr id="4" name="Slide Number Placeholder 3"/>
          <p:cNvSpPr>
            <a:spLocks noGrp="1"/>
          </p:cNvSpPr>
          <p:nvPr>
            <p:ph type="sldNum" sz="quarter" idx="5"/>
          </p:nvPr>
        </p:nvSpPr>
        <p:spPr/>
        <p:txBody>
          <a:bodyPr/>
          <a:lstStyle/>
          <a:p>
            <a:fld id="{8175DA05-E756-4600-9D5D-EF173BC87B94}" type="slidenum">
              <a:rPr lang="en-US"/>
              <a:t>21</a:t>
            </a:fld>
            <a:endParaRPr lang="en-US"/>
          </a:p>
        </p:txBody>
      </p:sp>
    </p:spTree>
    <p:extLst>
      <p:ext uri="{BB962C8B-B14F-4D97-AF65-F5344CB8AC3E}">
        <p14:creationId xmlns:p14="http://schemas.microsoft.com/office/powerpoint/2010/main" val="14657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Dhruv</a:t>
            </a:r>
          </a:p>
          <a:p>
            <a:endParaRPr lang="en-US">
              <a:cs typeface="Calibri"/>
            </a:endParaRPr>
          </a:p>
          <a:p>
            <a:pPr marL="171450" indent="-171450">
              <a:buFont typeface="Wingdings"/>
              <a:buChar char="§"/>
            </a:pPr>
            <a:r>
              <a:rPr lang="en-US">
                <a:cs typeface="Calibri"/>
              </a:rPr>
              <a:t>Met with the ITSL group and they generally agree with this collection of technologies and are preparing a professional configuration and official speak</a:t>
            </a:r>
          </a:p>
        </p:txBody>
      </p:sp>
      <p:sp>
        <p:nvSpPr>
          <p:cNvPr id="4" name="Slide Number Placeholder 3"/>
          <p:cNvSpPr>
            <a:spLocks noGrp="1"/>
          </p:cNvSpPr>
          <p:nvPr>
            <p:ph type="sldNum" sz="quarter" idx="5"/>
          </p:nvPr>
        </p:nvSpPr>
        <p:spPr/>
        <p:txBody>
          <a:bodyPr/>
          <a:lstStyle/>
          <a:p>
            <a:fld id="{8175DA05-E756-4600-9D5D-EF173BC87B94}" type="slidenum">
              <a:rPr lang="en-US"/>
              <a:t>22</a:t>
            </a:fld>
            <a:endParaRPr lang="en-US"/>
          </a:p>
        </p:txBody>
      </p:sp>
    </p:spTree>
    <p:extLst>
      <p:ext uri="{BB962C8B-B14F-4D97-AF65-F5344CB8AC3E}">
        <p14:creationId xmlns:p14="http://schemas.microsoft.com/office/powerpoint/2010/main" val="71284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Istan</a:t>
            </a:r>
          </a:p>
        </p:txBody>
      </p:sp>
      <p:sp>
        <p:nvSpPr>
          <p:cNvPr id="4" name="Slide Number Placeholder 3"/>
          <p:cNvSpPr>
            <a:spLocks noGrp="1"/>
          </p:cNvSpPr>
          <p:nvPr>
            <p:ph type="sldNum" sz="quarter" idx="5"/>
          </p:nvPr>
        </p:nvSpPr>
        <p:spPr/>
        <p:txBody>
          <a:bodyPr/>
          <a:lstStyle/>
          <a:p>
            <a:fld id="{8175DA05-E756-4600-9D5D-EF173BC87B94}" type="slidenum">
              <a:rPr lang="en-US" smtClean="0"/>
              <a:t>23</a:t>
            </a:fld>
            <a:endParaRPr lang="en-US"/>
          </a:p>
        </p:txBody>
      </p:sp>
    </p:spTree>
    <p:extLst>
      <p:ext uri="{BB962C8B-B14F-4D97-AF65-F5344CB8AC3E}">
        <p14:creationId xmlns:p14="http://schemas.microsoft.com/office/powerpoint/2010/main" val="377652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Istan</a:t>
            </a:r>
          </a:p>
        </p:txBody>
      </p:sp>
      <p:sp>
        <p:nvSpPr>
          <p:cNvPr id="4" name="Slide Number Placeholder 3"/>
          <p:cNvSpPr>
            <a:spLocks noGrp="1"/>
          </p:cNvSpPr>
          <p:nvPr>
            <p:ph type="sldNum" sz="quarter" idx="5"/>
          </p:nvPr>
        </p:nvSpPr>
        <p:spPr/>
        <p:txBody>
          <a:bodyPr/>
          <a:lstStyle/>
          <a:p>
            <a:fld id="{25E02CCA-A3B0-634A-8BB8-750D3F805418}" type="slidenum">
              <a:rPr lang="en-US" smtClean="0"/>
              <a:t>4</a:t>
            </a:fld>
            <a:endParaRPr lang="en-US"/>
          </a:p>
        </p:txBody>
      </p:sp>
    </p:spTree>
    <p:extLst>
      <p:ext uri="{BB962C8B-B14F-4D97-AF65-F5344CB8AC3E}">
        <p14:creationId xmlns:p14="http://schemas.microsoft.com/office/powerpoint/2010/main" val="211671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p:txBody>
      </p:sp>
      <p:sp>
        <p:nvSpPr>
          <p:cNvPr id="4" name="Slide Number Placeholder 3"/>
          <p:cNvSpPr>
            <a:spLocks noGrp="1"/>
          </p:cNvSpPr>
          <p:nvPr>
            <p:ph type="sldNum" sz="quarter" idx="5"/>
          </p:nvPr>
        </p:nvSpPr>
        <p:spPr/>
        <p:txBody>
          <a:bodyPr/>
          <a:lstStyle/>
          <a:p>
            <a:fld id="{25E02CCA-A3B0-634A-8BB8-750D3F805418}" type="slidenum">
              <a:rPr lang="en-US" smtClean="0"/>
              <a:t>5</a:t>
            </a:fld>
            <a:endParaRPr lang="en-US"/>
          </a:p>
        </p:txBody>
      </p:sp>
    </p:spTree>
    <p:extLst>
      <p:ext uri="{BB962C8B-B14F-4D97-AF65-F5344CB8AC3E}">
        <p14:creationId xmlns:p14="http://schemas.microsoft.com/office/powerpoint/2010/main" val="269945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r>
              <a:rPr lang="en-US">
                <a:ea typeface="Calibri"/>
                <a:cs typeface="Calibri"/>
              </a:rPr>
              <a:t>Introduce each objective</a:t>
            </a:r>
          </a:p>
          <a:p>
            <a:pPr marL="171450" indent="-171450">
              <a:buFont typeface="Calibri"/>
              <a:buChar char="-"/>
            </a:pPr>
            <a:r>
              <a:rPr lang="en-US">
                <a:ea typeface="Calibri"/>
                <a:cs typeface="Calibri"/>
              </a:rPr>
              <a:t>Objective 1: interview staff of V&amp;A and British Library</a:t>
            </a:r>
          </a:p>
          <a:p>
            <a:pPr marL="171450" indent="-171450">
              <a:buFont typeface="Calibri"/>
              <a:buChar char="-"/>
            </a:pPr>
            <a:r>
              <a:rPr lang="en-US">
                <a:ea typeface="Calibri"/>
                <a:cs typeface="Calibri"/>
              </a:rPr>
              <a:t>Objective 2: Interview staff of FML</a:t>
            </a:r>
          </a:p>
          <a:p>
            <a:pPr marL="171450" indent="-171450">
              <a:buFont typeface="Calibri"/>
              <a:buChar char="-"/>
            </a:pPr>
            <a:r>
              <a:rPr lang="en-US">
                <a:ea typeface="Calibri"/>
                <a:cs typeface="Calibri"/>
              </a:rPr>
              <a:t>Objective 3: Interview past speakers, survey members and past event attendees, hold focus group with select members</a:t>
            </a:r>
          </a:p>
          <a:p>
            <a:pPr marL="171450" indent="-171450">
              <a:buFont typeface="Calibri"/>
              <a:buChar char="-"/>
            </a:pPr>
            <a:r>
              <a:rPr lang="en-US">
                <a:ea typeface="Calibri"/>
                <a:cs typeface="Calibri"/>
              </a:rPr>
              <a:t>Objective 4: research </a:t>
            </a:r>
          </a:p>
        </p:txBody>
      </p:sp>
      <p:sp>
        <p:nvSpPr>
          <p:cNvPr id="4" name="Slide Number Placeholder 3"/>
          <p:cNvSpPr>
            <a:spLocks noGrp="1"/>
          </p:cNvSpPr>
          <p:nvPr>
            <p:ph type="sldNum" sz="quarter" idx="5"/>
          </p:nvPr>
        </p:nvSpPr>
        <p:spPr/>
        <p:txBody>
          <a:bodyPr/>
          <a:lstStyle/>
          <a:p>
            <a:fld id="{8175DA05-E756-4600-9D5D-EF173BC87B94}" type="slidenum">
              <a:rPr lang="en-US"/>
              <a:t>6</a:t>
            </a:fld>
            <a:endParaRPr lang="en-US"/>
          </a:p>
        </p:txBody>
      </p:sp>
    </p:spTree>
    <p:extLst>
      <p:ext uri="{BB962C8B-B14F-4D97-AF65-F5344CB8AC3E}">
        <p14:creationId xmlns:p14="http://schemas.microsoft.com/office/powerpoint/2010/main" val="343228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When the museum went online during the pandemic, staff realized how big of an international following the museum had</a:t>
            </a:r>
          </a:p>
          <a:p>
            <a:pPr marL="628650" lvl="1" indent="-171450">
              <a:buFont typeface="Courier New"/>
              <a:buChar char="o"/>
            </a:pPr>
            <a:r>
              <a:rPr lang="en-US">
                <a:ea typeface="Calibri"/>
                <a:cs typeface="Calibri"/>
              </a:rPr>
              <a:t>They believe that using hybrid events will be a great way to keep this audience engaged in the future</a:t>
            </a:r>
          </a:p>
          <a:p>
            <a:pPr marL="628650" lvl="1" indent="-171450">
              <a:buFont typeface="Courier New"/>
              <a:buChar char="o"/>
            </a:pPr>
            <a:r>
              <a:rPr lang="en-US">
                <a:ea typeface="Calibri"/>
                <a:cs typeface="Calibri"/>
              </a:rPr>
              <a:t>Hybrid is alleviates some accessibility issues of local members</a:t>
            </a:r>
          </a:p>
          <a:p>
            <a:pPr marL="171450" indent="-171450">
              <a:buFont typeface="Calibri"/>
              <a:buChar char="-"/>
            </a:pPr>
            <a:r>
              <a:rPr lang="en-US">
                <a:ea typeface="Calibri"/>
                <a:cs typeface="Calibri"/>
              </a:rPr>
              <a:t>We learned that staff members place an importance on an easy-to-use system</a:t>
            </a:r>
          </a:p>
          <a:p>
            <a:pPr marL="628650" lvl="1" indent="-171450">
              <a:buFont typeface="Courier New"/>
              <a:buChar char="o"/>
            </a:pPr>
            <a:r>
              <a:rPr lang="en-US">
                <a:ea typeface="Calibri"/>
                <a:cs typeface="Calibri"/>
              </a:rPr>
              <a:t>It should be as glitch free as possible</a:t>
            </a:r>
          </a:p>
          <a:p>
            <a:pPr marL="628650" lvl="1" indent="-171450">
              <a:buFont typeface="Courier New"/>
              <a:buChar char="o"/>
            </a:pPr>
            <a:r>
              <a:rPr lang="en-US">
                <a:ea typeface="Calibri"/>
                <a:cs typeface="Calibri"/>
              </a:rPr>
              <a:t>Focus should be on the program not making the system work properly</a:t>
            </a:r>
          </a:p>
          <a:p>
            <a:pPr marL="628650" lvl="1" indent="-171450">
              <a:buFont typeface="Courier New"/>
              <a:buChar char="o"/>
            </a:pPr>
            <a:r>
              <a:rPr lang="en-US">
                <a:ea typeface="Calibri"/>
                <a:cs typeface="Calibri"/>
              </a:rPr>
              <a:t>Different speakers should be able to come in with their own </a:t>
            </a:r>
            <a:r>
              <a:rPr lang="en-US" err="1">
                <a:ea typeface="Calibri"/>
                <a:cs typeface="Calibri"/>
              </a:rPr>
              <a:t>powerpoints</a:t>
            </a:r>
            <a:r>
              <a:rPr lang="en-US">
                <a:ea typeface="Calibri"/>
                <a:cs typeface="Calibri"/>
              </a:rPr>
              <a:t> and slides and be able to connect easily</a:t>
            </a:r>
          </a:p>
          <a:p>
            <a:pPr marL="171450" indent="-171450">
              <a:buFont typeface="Calibri"/>
              <a:buChar char="-"/>
            </a:pPr>
            <a:r>
              <a:rPr lang="en-US">
                <a:ea typeface="Calibri"/>
                <a:cs typeface="Calibri"/>
              </a:rPr>
              <a:t>We found from staff that many members and attendees of events place a high value on the content of events</a:t>
            </a:r>
          </a:p>
          <a:p>
            <a:pPr marL="628650" lvl="1" indent="-171450">
              <a:buFont typeface="Courier New"/>
              <a:buChar char="o"/>
            </a:pPr>
            <a:r>
              <a:rPr lang="en-US">
                <a:ea typeface="Calibri"/>
                <a:cs typeface="Calibri"/>
              </a:rPr>
              <a:t>Thus importance on having high quality microphones for online audiences to hear</a:t>
            </a:r>
          </a:p>
          <a:p>
            <a:pPr marL="628650" lvl="1" indent="-171450">
              <a:buFont typeface="Courier New"/>
              <a:buChar char="o"/>
            </a:pPr>
            <a:r>
              <a:rPr lang="en-US">
                <a:ea typeface="Calibri"/>
                <a:cs typeface="Calibri"/>
              </a:rPr>
              <a:t>Important to plan out events and speakers early</a:t>
            </a:r>
          </a:p>
          <a:p>
            <a:pPr marL="628650" lvl="1" indent="-171450">
              <a:buFont typeface="Courier New"/>
              <a:buChar char="o"/>
            </a:pPr>
            <a:r>
              <a:rPr lang="en-US">
                <a:ea typeface="Calibri"/>
                <a:cs typeface="Calibri"/>
              </a:rPr>
              <a:t>Make sure cameras are well positioned to capture speakers</a:t>
            </a:r>
          </a:p>
          <a:p>
            <a:pPr marL="171450" indent="-171450">
              <a:buFont typeface="Calibri"/>
              <a:buChar char="-"/>
            </a:pPr>
            <a:r>
              <a:rPr lang="en-US">
                <a:ea typeface="Calibri"/>
                <a:cs typeface="Calibri"/>
              </a:rPr>
              <a:t>Emphasize in-person audience</a:t>
            </a:r>
          </a:p>
          <a:p>
            <a:pPr marL="628650" lvl="1" indent="-171450">
              <a:buFont typeface="Courier New"/>
              <a:buChar char="o"/>
            </a:pPr>
            <a:r>
              <a:rPr lang="en-US">
                <a:ea typeface="Calibri"/>
                <a:cs typeface="Calibri"/>
              </a:rPr>
              <a:t>Do not detract from the "allure" of attending events at the Freud museum</a:t>
            </a:r>
          </a:p>
          <a:p>
            <a:pPr marL="171450" indent="-171450">
              <a:buFont typeface="Calibri"/>
              <a:buChar char="-"/>
            </a:pPr>
            <a:r>
              <a:rPr lang="en-US">
                <a:ea typeface="Calibri"/>
                <a:cs typeface="Calibri"/>
              </a:rPr>
              <a:t>In a learning environment courses should stay in the current online only format</a:t>
            </a:r>
          </a:p>
          <a:p>
            <a:pPr marL="628650" lvl="1" indent="-171450">
              <a:buFont typeface="Courier New"/>
              <a:buChar char="o"/>
            </a:pPr>
            <a:endParaRPr lang="en-US">
              <a:ea typeface="Calibri"/>
              <a:cs typeface="Calibri"/>
            </a:endParaRPr>
          </a:p>
        </p:txBody>
      </p:sp>
      <p:sp>
        <p:nvSpPr>
          <p:cNvPr id="4" name="Slide Number Placeholder 3"/>
          <p:cNvSpPr>
            <a:spLocks noGrp="1"/>
          </p:cNvSpPr>
          <p:nvPr>
            <p:ph type="sldNum" sz="quarter" idx="5"/>
          </p:nvPr>
        </p:nvSpPr>
        <p:spPr/>
        <p:txBody>
          <a:bodyPr/>
          <a:lstStyle/>
          <a:p>
            <a:fld id="{8175DA05-E756-4600-9D5D-EF173BC87B94}" type="slidenum">
              <a:rPr lang="en-US"/>
              <a:t>7</a:t>
            </a:fld>
            <a:endParaRPr lang="en-US"/>
          </a:p>
        </p:txBody>
      </p:sp>
    </p:spTree>
    <p:extLst>
      <p:ext uri="{BB962C8B-B14F-4D97-AF65-F5344CB8AC3E}">
        <p14:creationId xmlns:p14="http://schemas.microsoft.com/office/powerpoint/2010/main" val="249649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Dhruv </a:t>
            </a:r>
          </a:p>
          <a:p>
            <a:endParaRPr lang="en-US">
              <a:cs typeface="Calibri"/>
            </a:endParaRPr>
          </a:p>
          <a:p>
            <a:pPr marL="171450" indent="-171450">
              <a:buFont typeface="Calibri"/>
              <a:buChar char="-"/>
            </a:pPr>
            <a:r>
              <a:rPr lang="en-US">
                <a:cs typeface="Calibri"/>
              </a:rPr>
              <a:t>Both organizations use Microsoft teams and other Microsoft products</a:t>
            </a:r>
          </a:p>
          <a:p>
            <a:pPr marL="171450" indent="-171450">
              <a:buFont typeface="Calibri"/>
              <a:buChar char="-"/>
            </a:pPr>
            <a:endParaRPr lang="en-US">
              <a:cs typeface="Calibri"/>
            </a:endParaRPr>
          </a:p>
          <a:p>
            <a:pPr marL="171450" indent="-171450">
              <a:buFont typeface="Calibri"/>
              <a:buChar char="-"/>
            </a:pPr>
            <a:endParaRPr lang="en-US">
              <a:cs typeface="Calibri"/>
            </a:endParaRP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8175DA05-E756-4600-9D5D-EF173BC87B94}" type="slidenum">
              <a:rPr lang="en-US" smtClean="0"/>
              <a:t>8</a:t>
            </a:fld>
            <a:endParaRPr lang="en-US"/>
          </a:p>
        </p:txBody>
      </p:sp>
    </p:spTree>
    <p:extLst>
      <p:ext uri="{BB962C8B-B14F-4D97-AF65-F5344CB8AC3E}">
        <p14:creationId xmlns:p14="http://schemas.microsoft.com/office/powerpoint/2010/main" val="208381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Hybrid events are great because they allow for an audience size to be larger than what is able to fit in-house</a:t>
            </a:r>
          </a:p>
          <a:p>
            <a:pPr marL="628650" lvl="1" indent="-171450">
              <a:buFont typeface="Courier New"/>
              <a:buChar char="o"/>
            </a:pPr>
            <a:r>
              <a:rPr lang="en-US">
                <a:ea typeface="Calibri"/>
                <a:cs typeface="Calibri"/>
              </a:rPr>
              <a:t>Just need someone to manage audiences</a:t>
            </a:r>
          </a:p>
          <a:p>
            <a:pPr marL="171450" indent="-171450">
              <a:buFont typeface="Calibri"/>
              <a:buChar char="-"/>
            </a:pPr>
            <a:r>
              <a:rPr lang="en-US">
                <a:ea typeface="Calibri"/>
                <a:cs typeface="Calibri"/>
              </a:rPr>
              <a:t>In a teaching model it can be difficult to keep students engaged</a:t>
            </a:r>
          </a:p>
          <a:p>
            <a:pPr marL="628650" lvl="1" indent="-171450">
              <a:buFont typeface="Courier New"/>
              <a:buChar char="o"/>
            </a:pPr>
            <a:r>
              <a:rPr lang="en-US">
                <a:ea typeface="Calibri"/>
                <a:cs typeface="Calibri"/>
              </a:rPr>
              <a:t>Freud Museum should not come across this issue as members and attendees pay to attend events and have a vested interest into the content being discussed</a:t>
            </a:r>
          </a:p>
          <a:p>
            <a:pPr marL="171450" indent="-171450">
              <a:buFont typeface="Calibri"/>
              <a:buChar char="-"/>
            </a:pPr>
            <a:r>
              <a:rPr lang="en-US" err="1">
                <a:ea typeface="Calibri"/>
                <a:cs typeface="Calibri"/>
              </a:rPr>
              <a:t>FInd</a:t>
            </a:r>
            <a:r>
              <a:rPr lang="en-US">
                <a:ea typeface="Calibri"/>
                <a:cs typeface="Calibri"/>
              </a:rPr>
              <a:t> that it may be important to send out a document containing expectations when joining an event online</a:t>
            </a:r>
          </a:p>
          <a:p>
            <a:pPr marL="628650" lvl="1" indent="-171450">
              <a:buFont typeface="Courier New"/>
              <a:buChar char="o"/>
            </a:pPr>
            <a:r>
              <a:rPr lang="en-US">
                <a:ea typeface="Calibri"/>
                <a:cs typeface="Calibri"/>
              </a:rPr>
              <a:t>Muting</a:t>
            </a:r>
          </a:p>
          <a:p>
            <a:pPr marL="628650" lvl="1" indent="-171450">
              <a:buFont typeface="Courier New"/>
              <a:buChar char="o"/>
            </a:pPr>
            <a:r>
              <a:rPr lang="en-US">
                <a:ea typeface="Calibri"/>
                <a:cs typeface="Calibri"/>
              </a:rPr>
              <a:t>camera</a:t>
            </a:r>
          </a:p>
          <a:p>
            <a:pPr marL="171450" indent="-171450">
              <a:buFont typeface="Calibri"/>
              <a:buChar char="-"/>
            </a:pPr>
            <a:r>
              <a:rPr lang="en-US" err="1">
                <a:ea typeface="Calibri"/>
                <a:cs typeface="Calibri"/>
              </a:rPr>
              <a:t>FInd</a:t>
            </a:r>
            <a:r>
              <a:rPr lang="en-US">
                <a:ea typeface="Calibri"/>
                <a:cs typeface="Calibri"/>
              </a:rPr>
              <a:t> zoom meeting to be more engaging and rewarding for the online audience compared to zoom webinar</a:t>
            </a:r>
          </a:p>
          <a:p>
            <a:pPr marL="171450" indent="-171450">
              <a:buFont typeface="Calibri"/>
              <a:buChar char="-"/>
            </a:pPr>
            <a:r>
              <a:rPr lang="en-US">
                <a:ea typeface="Calibri"/>
                <a:cs typeface="Calibri"/>
              </a:rPr>
              <a:t>Technology will keep improving so it will be important to stay up to date</a:t>
            </a:r>
          </a:p>
        </p:txBody>
      </p:sp>
      <p:sp>
        <p:nvSpPr>
          <p:cNvPr id="4" name="Slide Number Placeholder 3"/>
          <p:cNvSpPr>
            <a:spLocks noGrp="1"/>
          </p:cNvSpPr>
          <p:nvPr>
            <p:ph type="sldNum" sz="quarter" idx="5"/>
          </p:nvPr>
        </p:nvSpPr>
        <p:spPr/>
        <p:txBody>
          <a:bodyPr/>
          <a:lstStyle/>
          <a:p>
            <a:fld id="{8175DA05-E756-4600-9D5D-EF173BC87B94}" type="slidenum">
              <a:rPr lang="en-US"/>
              <a:t>9</a:t>
            </a:fld>
            <a:endParaRPr lang="en-US"/>
          </a:p>
        </p:txBody>
      </p:sp>
    </p:spTree>
    <p:extLst>
      <p:ext uri="{BB962C8B-B14F-4D97-AF65-F5344CB8AC3E}">
        <p14:creationId xmlns:p14="http://schemas.microsoft.com/office/powerpoint/2010/main" val="328075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Tessa</a:t>
            </a:r>
          </a:p>
        </p:txBody>
      </p:sp>
      <p:sp>
        <p:nvSpPr>
          <p:cNvPr id="4" name="Slide Number Placeholder 3"/>
          <p:cNvSpPr>
            <a:spLocks noGrp="1"/>
          </p:cNvSpPr>
          <p:nvPr>
            <p:ph type="sldNum" sz="quarter" idx="5"/>
          </p:nvPr>
        </p:nvSpPr>
        <p:spPr/>
        <p:txBody>
          <a:bodyPr/>
          <a:lstStyle/>
          <a:p>
            <a:fld id="{8175DA05-E756-4600-9D5D-EF173BC87B94}" type="slidenum">
              <a:rPr lang="en-US"/>
              <a:t>10</a:t>
            </a:fld>
            <a:endParaRPr lang="en-US"/>
          </a:p>
        </p:txBody>
      </p:sp>
    </p:spTree>
    <p:extLst>
      <p:ext uri="{BB962C8B-B14F-4D97-AF65-F5344CB8AC3E}">
        <p14:creationId xmlns:p14="http://schemas.microsoft.com/office/powerpoint/2010/main" val="324844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E48">
            <a:alpha val="57000"/>
          </a:srgbClr>
        </a:solidFill>
        <a:effectLst/>
      </p:bgPr>
    </p:bg>
    <p:spTree>
      <p:nvGrpSpPr>
        <p:cNvPr id="1" name=""/>
        <p:cNvGrpSpPr/>
        <p:nvPr/>
      </p:nvGrpSpPr>
      <p:grpSpPr>
        <a:xfrm>
          <a:off x="0" y="0"/>
          <a:ext cx="0" cy="0"/>
          <a:chOff x="0" y="0"/>
          <a:chExt cx="0" cy="0"/>
        </a:xfrm>
      </p:grpSpPr>
      <p:pic>
        <p:nvPicPr>
          <p:cNvPr id="4" name="Content Placeholder 3" descr="Freud Museum London Hampstead NW3 | Homegirl London">
            <a:extLst>
              <a:ext uri="{FF2B5EF4-FFF2-40B4-BE49-F238E27FC236}">
                <a16:creationId xmlns:a16="http://schemas.microsoft.com/office/drawing/2014/main" id="{9BA12D34-85F1-8D55-AE59-A225A8408670}"/>
              </a:ext>
            </a:extLst>
          </p:cNvPr>
          <p:cNvPicPr>
            <a:picLocks noGrp="1" noChangeAspect="1"/>
          </p:cNvPicPr>
          <p:nvPr>
            <p:ph idx="1"/>
          </p:nvPr>
        </p:nvPicPr>
        <p:blipFill rotWithShape="1">
          <a:blip r:embed="rId2"/>
          <a:srcRect l="7061" r="6556" b="-41"/>
          <a:stretch/>
        </p:blipFill>
        <p:spPr>
          <a:xfrm>
            <a:off x="-1662" y="-5624"/>
            <a:ext cx="8625029" cy="6863334"/>
          </a:xfrm>
        </p:spPr>
      </p:pic>
      <p:sp>
        <p:nvSpPr>
          <p:cNvPr id="5" name="TextBox 4">
            <a:extLst>
              <a:ext uri="{FF2B5EF4-FFF2-40B4-BE49-F238E27FC236}">
                <a16:creationId xmlns:a16="http://schemas.microsoft.com/office/drawing/2014/main" id="{F9869D6B-CBFC-95E4-37BE-1D59CD684CD2}"/>
              </a:ext>
            </a:extLst>
          </p:cNvPr>
          <p:cNvSpPr txBox="1"/>
          <p:nvPr/>
        </p:nvSpPr>
        <p:spPr>
          <a:xfrm>
            <a:off x="8626416" y="733245"/>
            <a:ext cx="3555519" cy="4524315"/>
          </a:xfrm>
          <a:prstGeom prst="rect">
            <a:avLst/>
          </a:prstGeom>
          <a:solidFill>
            <a:srgbClr val="86A39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FFFFFF"/>
                </a:solidFill>
                <a:effectLst>
                  <a:outerShdw blurRad="50800" dist="38100" dir="5400000" algn="t" rotWithShape="0">
                    <a:prstClr val="black">
                      <a:alpha val="40000"/>
                    </a:prstClr>
                  </a:outerShdw>
                </a:effectLst>
                <a:latin typeface="Angsana New"/>
                <a:cs typeface="Aldhabi"/>
              </a:rPr>
              <a:t>HYBRID TECHNOLOGY AND PROGRAMMING AT THE FREUD MUSEUM</a:t>
            </a:r>
          </a:p>
        </p:txBody>
      </p:sp>
      <p:sp>
        <p:nvSpPr>
          <p:cNvPr id="6" name="TextBox 5">
            <a:extLst>
              <a:ext uri="{FF2B5EF4-FFF2-40B4-BE49-F238E27FC236}">
                <a16:creationId xmlns:a16="http://schemas.microsoft.com/office/drawing/2014/main" id="{59BCB7E8-D20C-6E89-ED4C-A9AB4D3477AD}"/>
              </a:ext>
            </a:extLst>
          </p:cNvPr>
          <p:cNvSpPr txBox="1"/>
          <p:nvPr/>
        </p:nvSpPr>
        <p:spPr>
          <a:xfrm>
            <a:off x="8820510" y="5477773"/>
            <a:ext cx="31745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000000"/>
                </a:solidFill>
              </a:rPr>
              <a:t>Dhruv Patel, Tessa Phillips, Jack Pszeniczny, Istan Slamet</a:t>
            </a:r>
          </a:p>
          <a:p>
            <a:pPr algn="ctr"/>
            <a:endParaRPr lang="en-US" i="1">
              <a:solidFill>
                <a:srgbClr val="000000"/>
              </a:solidFill>
            </a:endParaRPr>
          </a:p>
          <a:p>
            <a:pPr algn="ctr"/>
            <a:r>
              <a:rPr lang="en-US" i="1">
                <a:solidFill>
                  <a:srgbClr val="000000"/>
                </a:solidFill>
              </a:rPr>
              <a:t>24 April 2024</a:t>
            </a:r>
          </a:p>
        </p:txBody>
      </p:sp>
    </p:spTree>
    <p:extLst>
      <p:ext uri="{BB962C8B-B14F-4D97-AF65-F5344CB8AC3E}">
        <p14:creationId xmlns:p14="http://schemas.microsoft.com/office/powerpoint/2010/main" val="3008905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A11C46-07C5-2B81-ADE2-C08E05454A09}"/>
              </a:ext>
            </a:extLst>
          </p:cNvPr>
          <p:cNvSpPr/>
          <p:nvPr/>
        </p:nvSpPr>
        <p:spPr>
          <a:xfrm>
            <a:off x="395567" y="1484112"/>
            <a:ext cx="11404060" cy="5025296"/>
          </a:xfrm>
          <a:prstGeom prst="roundRect">
            <a:avLst/>
          </a:prstGeom>
          <a:solidFill>
            <a:schemeClr val="bg1"/>
          </a:solidFill>
          <a:ln>
            <a:no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5A2EEA-B1A8-038C-AE3A-6002B33AE014}"/>
              </a:ext>
            </a:extLst>
          </p:cNvPr>
          <p:cNvSpPr txBox="1"/>
          <p:nvPr/>
        </p:nvSpPr>
        <p:spPr>
          <a:xfrm>
            <a:off x="0" y="346404"/>
            <a:ext cx="1218193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200" b="1">
                <a:solidFill>
                  <a:schemeClr val="bg1"/>
                </a:solidFill>
                <a:effectLst>
                  <a:outerShdw blurRad="50800" dist="38100" dir="5400000" algn="t" rotWithShape="0">
                    <a:prstClr val="black">
                      <a:alpha val="40000"/>
                    </a:prstClr>
                  </a:outerShdw>
                </a:effectLst>
                <a:latin typeface="Arial"/>
                <a:cs typeface="Arial"/>
              </a:rPr>
              <a:t>Program Evaluation Survey</a:t>
            </a:r>
          </a:p>
        </p:txBody>
      </p:sp>
      <p:sp>
        <p:nvSpPr>
          <p:cNvPr id="3" name="TextBox 2">
            <a:extLst>
              <a:ext uri="{FF2B5EF4-FFF2-40B4-BE49-F238E27FC236}">
                <a16:creationId xmlns:a16="http://schemas.microsoft.com/office/drawing/2014/main" id="{CD26CC6E-5A01-0720-1C1E-14D5C3AFE34B}"/>
              </a:ext>
            </a:extLst>
          </p:cNvPr>
          <p:cNvSpPr txBox="1"/>
          <p:nvPr/>
        </p:nvSpPr>
        <p:spPr>
          <a:xfrm>
            <a:off x="232734" y="1680353"/>
            <a:ext cx="11731593" cy="46371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200"/>
              </a:spcAft>
            </a:pPr>
            <a:r>
              <a:rPr lang="en-US" sz="3600" b="1">
                <a:latin typeface="Arial"/>
                <a:cs typeface="Arial"/>
              </a:rPr>
              <a:t>65.5%</a:t>
            </a:r>
            <a:r>
              <a:rPr lang="en-US" sz="2800" b="1">
                <a:solidFill>
                  <a:srgbClr val="86A397"/>
                </a:solidFill>
                <a:latin typeface="Arial"/>
                <a:cs typeface="Arial"/>
              </a:rPr>
              <a:t> </a:t>
            </a:r>
            <a:r>
              <a:rPr lang="en-US" sz="3000" b="1" i="1">
                <a:solidFill>
                  <a:srgbClr val="86A397"/>
                </a:solidFill>
                <a:latin typeface="Arial"/>
                <a:cs typeface="Arial"/>
              </a:rPr>
              <a:t>55 and older</a:t>
            </a:r>
          </a:p>
          <a:p>
            <a:pPr algn="ctr">
              <a:spcAft>
                <a:spcPts val="200"/>
              </a:spcAft>
            </a:pPr>
            <a:endParaRPr lang="en-US" sz="2800" b="1">
              <a:solidFill>
                <a:srgbClr val="86A397"/>
              </a:solidFill>
              <a:latin typeface="Arial"/>
              <a:cs typeface="Arial"/>
            </a:endParaRPr>
          </a:p>
          <a:p>
            <a:pPr algn="ctr"/>
            <a:r>
              <a:rPr lang="en-US" sz="3600" b="1">
                <a:latin typeface="Arial"/>
                <a:cs typeface="Arial"/>
              </a:rPr>
              <a:t>54%</a:t>
            </a:r>
            <a:r>
              <a:rPr lang="en-US" sz="2800" b="1">
                <a:solidFill>
                  <a:srgbClr val="86A397"/>
                </a:solidFill>
                <a:latin typeface="Arial"/>
                <a:cs typeface="Arial"/>
              </a:rPr>
              <a:t> </a:t>
            </a:r>
            <a:r>
              <a:rPr lang="en-US" sz="3000" b="1" i="1">
                <a:solidFill>
                  <a:srgbClr val="86A397"/>
                </a:solidFill>
                <a:latin typeface="Arial"/>
                <a:cs typeface="Arial"/>
              </a:rPr>
              <a:t>live in London</a:t>
            </a:r>
          </a:p>
          <a:p>
            <a:pPr algn="ctr"/>
            <a:endParaRPr lang="en-US" sz="2800" b="1">
              <a:solidFill>
                <a:srgbClr val="86A397"/>
              </a:solidFill>
              <a:latin typeface="Arial"/>
              <a:cs typeface="Arial"/>
            </a:endParaRPr>
          </a:p>
          <a:p>
            <a:pPr algn="ctr"/>
            <a:r>
              <a:rPr lang="en-US" sz="3600" b="1">
                <a:latin typeface="Arial"/>
                <a:cs typeface="Arial"/>
              </a:rPr>
              <a:t>59.7%</a:t>
            </a:r>
            <a:r>
              <a:rPr lang="en-US" sz="3200" b="1">
                <a:solidFill>
                  <a:srgbClr val="86A397"/>
                </a:solidFill>
                <a:latin typeface="Arial"/>
                <a:cs typeface="Arial"/>
              </a:rPr>
              <a:t> </a:t>
            </a:r>
            <a:r>
              <a:rPr lang="en-US" sz="3000" b="1" i="1">
                <a:solidFill>
                  <a:srgbClr val="86A397"/>
                </a:solidFill>
                <a:latin typeface="Arial"/>
                <a:cs typeface="Arial"/>
              </a:rPr>
              <a:t>Members/Patrons</a:t>
            </a:r>
          </a:p>
          <a:p>
            <a:pPr algn="ctr"/>
            <a:endParaRPr lang="en-US" sz="2800" b="1">
              <a:solidFill>
                <a:srgbClr val="86A397"/>
              </a:solidFill>
              <a:latin typeface="Arial"/>
              <a:cs typeface="Arial"/>
            </a:endParaRPr>
          </a:p>
          <a:p>
            <a:pPr algn="ctr"/>
            <a:r>
              <a:rPr lang="en-US" sz="3600" b="1">
                <a:latin typeface="Arial"/>
                <a:cs typeface="Arial"/>
              </a:rPr>
              <a:t>37%</a:t>
            </a:r>
            <a:r>
              <a:rPr lang="en-US" sz="2800" b="1">
                <a:solidFill>
                  <a:srgbClr val="86A397"/>
                </a:solidFill>
                <a:latin typeface="Arial"/>
                <a:cs typeface="Arial"/>
              </a:rPr>
              <a:t> </a:t>
            </a:r>
            <a:r>
              <a:rPr lang="en-US" sz="3000" b="1" i="1">
                <a:solidFill>
                  <a:srgbClr val="86A397"/>
                </a:solidFill>
                <a:latin typeface="Arial"/>
                <a:cs typeface="Arial"/>
              </a:rPr>
              <a:t>not Members/Patrons, but attend FML programs</a:t>
            </a:r>
          </a:p>
          <a:p>
            <a:pPr algn="ctr"/>
            <a:endParaRPr lang="en-US" sz="2800" b="1">
              <a:solidFill>
                <a:srgbClr val="86A397"/>
              </a:solidFill>
              <a:latin typeface="Arial"/>
              <a:cs typeface="Arial"/>
            </a:endParaRPr>
          </a:p>
          <a:p>
            <a:pPr algn="ctr"/>
            <a:r>
              <a:rPr lang="en-US" sz="3600" b="1">
                <a:latin typeface="Arial"/>
                <a:cs typeface="Arial"/>
              </a:rPr>
              <a:t>98.3%</a:t>
            </a:r>
            <a:r>
              <a:rPr lang="en-US" sz="2800" b="1">
                <a:solidFill>
                  <a:srgbClr val="86A397"/>
                </a:solidFill>
                <a:latin typeface="Arial"/>
                <a:cs typeface="Arial"/>
              </a:rPr>
              <a:t> </a:t>
            </a:r>
            <a:r>
              <a:rPr lang="en-US" sz="3000" b="1" i="1">
                <a:solidFill>
                  <a:srgbClr val="86A397"/>
                </a:solidFill>
                <a:latin typeface="Arial"/>
                <a:cs typeface="Arial"/>
              </a:rPr>
              <a:t>would consider attending an FML hybrid program</a:t>
            </a:r>
          </a:p>
        </p:txBody>
      </p:sp>
      <p:sp>
        <p:nvSpPr>
          <p:cNvPr id="8" name="Right Triangle 7">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86A397"/>
                </a:solidFill>
                <a:latin typeface="Angsana New"/>
                <a:cs typeface="Angsana New"/>
              </a:rPr>
              <a:t>10</a:t>
            </a:r>
          </a:p>
        </p:txBody>
      </p:sp>
    </p:spTree>
    <p:extLst>
      <p:ext uri="{BB962C8B-B14F-4D97-AF65-F5344CB8AC3E}">
        <p14:creationId xmlns:p14="http://schemas.microsoft.com/office/powerpoint/2010/main" val="214079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8B71122-4DBC-2410-208D-36D0473571D1}"/>
              </a:ext>
            </a:extLst>
          </p:cNvPr>
          <p:cNvSpPr/>
          <p:nvPr/>
        </p:nvSpPr>
        <p:spPr>
          <a:xfrm>
            <a:off x="2033286" y="1968504"/>
            <a:ext cx="8125428" cy="471122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7B676A-53B8-2DF2-CC83-4FFB10990A78}"/>
              </a:ext>
            </a:extLst>
          </p:cNvPr>
          <p:cNvPicPr>
            <a:picLocks noChangeAspect="1"/>
          </p:cNvPicPr>
          <p:nvPr/>
        </p:nvPicPr>
        <p:blipFill rotWithShape="1">
          <a:blip r:embed="rId3"/>
          <a:srcRect t="24585" b="25457"/>
          <a:stretch/>
        </p:blipFill>
        <p:spPr>
          <a:xfrm>
            <a:off x="2715222" y="2143743"/>
            <a:ext cx="6546642" cy="4360747"/>
          </a:xfrm>
          <a:prstGeom prst="rect">
            <a:avLst/>
          </a:prstGeom>
        </p:spPr>
      </p:pic>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11</a:t>
            </a:r>
          </a:p>
        </p:txBody>
      </p:sp>
      <p:sp>
        <p:nvSpPr>
          <p:cNvPr id="5" name="TextBox 4">
            <a:extLst>
              <a:ext uri="{FF2B5EF4-FFF2-40B4-BE49-F238E27FC236}">
                <a16:creationId xmlns:a16="http://schemas.microsoft.com/office/drawing/2014/main" id="{A0494188-0446-6B31-DA8F-C1EE7CB53942}"/>
              </a:ext>
            </a:extLst>
          </p:cNvPr>
          <p:cNvSpPr txBox="1"/>
          <p:nvPr/>
        </p:nvSpPr>
        <p:spPr>
          <a:xfrm>
            <a:off x="0" y="208424"/>
            <a:ext cx="12192000" cy="1636345"/>
          </a:xfrm>
          <a:prstGeom prst="rect">
            <a:avLst/>
          </a:prstGeom>
          <a:noFill/>
        </p:spPr>
        <p:txBody>
          <a:bodyPr wrap="square" lIns="91440" tIns="45720" rIns="91440" bIns="45720" anchor="t">
            <a:spAutoFit/>
          </a:bodyPr>
          <a:lstStyle/>
          <a:p>
            <a:pPr algn="ctr">
              <a:spcAft>
                <a:spcPts val="1000"/>
              </a:spcAft>
            </a:pPr>
            <a:r>
              <a:rPr lang="en-US" sz="5200" b="1" dirty="0">
                <a:solidFill>
                  <a:schemeClr val="bg1"/>
                </a:solidFill>
                <a:effectLst>
                  <a:outerShdw blurRad="50800" dist="38100" dir="5400000" algn="t" rotWithShape="0">
                    <a:prstClr val="black">
                      <a:alpha val="40000"/>
                    </a:prstClr>
                  </a:outerShdw>
                </a:effectLst>
                <a:latin typeface="Arial"/>
                <a:cs typeface="Arial"/>
              </a:rPr>
              <a:t>Program Evaluation Survey</a:t>
            </a:r>
          </a:p>
          <a:p>
            <a:pPr algn="ctr">
              <a:spcAft>
                <a:spcPts val="1000"/>
              </a:spcAft>
            </a:pPr>
            <a:r>
              <a:rPr lang="en-US" sz="4000" b="1" i="1" dirty="0">
                <a:solidFill>
                  <a:schemeClr val="bg1"/>
                </a:solidFill>
                <a:effectLst>
                  <a:outerShdw blurRad="50800" dist="38100" dir="5400000" algn="t" rotWithShape="0">
                    <a:prstClr val="black">
                      <a:alpha val="40000"/>
                    </a:prstClr>
                  </a:outerShdw>
                </a:effectLst>
                <a:latin typeface="Arial"/>
                <a:cs typeface="Arial"/>
              </a:rPr>
              <a:t>Online Attendee Respondents </a:t>
            </a:r>
            <a:r>
              <a:rPr lang="en-US" sz="3600" b="1" i="1" dirty="0">
                <a:solidFill>
                  <a:schemeClr val="bg1"/>
                </a:solidFill>
                <a:effectLst>
                  <a:outerShdw blurRad="50800" dist="38100" dir="5400000" algn="t" rotWithShape="0">
                    <a:prstClr val="black">
                      <a:alpha val="40000"/>
                    </a:prstClr>
                  </a:outerShdw>
                </a:effectLst>
                <a:latin typeface="Arial"/>
                <a:cs typeface="Arial"/>
              </a:rPr>
              <a:t>(n=31)</a:t>
            </a:r>
          </a:p>
        </p:txBody>
      </p:sp>
    </p:spTree>
    <p:extLst>
      <p:ext uri="{BB962C8B-B14F-4D97-AF65-F5344CB8AC3E}">
        <p14:creationId xmlns:p14="http://schemas.microsoft.com/office/powerpoint/2010/main" val="213704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C3C8AA-7C4A-B96E-C8EF-E3CDE9277159}"/>
              </a:ext>
            </a:extLst>
          </p:cNvPr>
          <p:cNvSpPr txBox="1"/>
          <p:nvPr/>
        </p:nvSpPr>
        <p:spPr>
          <a:xfrm>
            <a:off x="0" y="208424"/>
            <a:ext cx="12192000" cy="1636345"/>
          </a:xfrm>
          <a:prstGeom prst="rect">
            <a:avLst/>
          </a:prstGeom>
          <a:noFill/>
        </p:spPr>
        <p:txBody>
          <a:bodyPr wrap="square" lIns="91440" tIns="45720" rIns="91440" bIns="45720" anchor="t">
            <a:spAutoFit/>
          </a:bodyPr>
          <a:lstStyle/>
          <a:p>
            <a:pPr algn="ctr">
              <a:spcAft>
                <a:spcPts val="1000"/>
              </a:spcAft>
            </a:pPr>
            <a:r>
              <a:rPr lang="en-US" sz="5200" b="1" dirty="0">
                <a:solidFill>
                  <a:schemeClr val="bg1"/>
                </a:solidFill>
                <a:effectLst>
                  <a:outerShdw blurRad="50800" dist="38100" dir="5400000" algn="t" rotWithShape="0">
                    <a:prstClr val="black">
                      <a:alpha val="40000"/>
                    </a:prstClr>
                  </a:outerShdw>
                </a:effectLst>
                <a:latin typeface="Arial"/>
                <a:cs typeface="Arial"/>
              </a:rPr>
              <a:t>Program Evaluation Survey</a:t>
            </a:r>
          </a:p>
          <a:p>
            <a:pPr algn="ctr">
              <a:spcAft>
                <a:spcPts val="1000"/>
              </a:spcAft>
            </a:pPr>
            <a:r>
              <a:rPr lang="en-US" sz="4000" b="1" i="1" dirty="0">
                <a:solidFill>
                  <a:schemeClr val="bg1"/>
                </a:solidFill>
                <a:effectLst>
                  <a:outerShdw blurRad="50800" dist="38100" dir="5400000" algn="t" rotWithShape="0">
                    <a:prstClr val="black">
                      <a:alpha val="40000"/>
                    </a:prstClr>
                  </a:outerShdw>
                </a:effectLst>
                <a:latin typeface="Arial"/>
                <a:cs typeface="Arial"/>
              </a:rPr>
              <a:t>In-Person Attendee Respondents </a:t>
            </a:r>
            <a:r>
              <a:rPr lang="en-US" sz="3600" b="1" i="1" dirty="0">
                <a:solidFill>
                  <a:schemeClr val="bg1"/>
                </a:solidFill>
                <a:effectLst>
                  <a:outerShdw blurRad="50800" dist="38100" dir="5400000" algn="t" rotWithShape="0">
                    <a:prstClr val="black">
                      <a:alpha val="40000"/>
                    </a:prstClr>
                  </a:outerShdw>
                </a:effectLst>
                <a:latin typeface="Arial"/>
                <a:cs typeface="Arial"/>
              </a:rPr>
              <a:t>(n=8)</a:t>
            </a:r>
          </a:p>
        </p:txBody>
      </p:sp>
      <p:sp>
        <p:nvSpPr>
          <p:cNvPr id="12" name="Rounded Rectangle 11">
            <a:extLst>
              <a:ext uri="{FF2B5EF4-FFF2-40B4-BE49-F238E27FC236}">
                <a16:creationId xmlns:a16="http://schemas.microsoft.com/office/drawing/2014/main" id="{923CD5EA-CC59-68CE-DDE0-AF975187C59C}"/>
              </a:ext>
            </a:extLst>
          </p:cNvPr>
          <p:cNvSpPr/>
          <p:nvPr/>
        </p:nvSpPr>
        <p:spPr>
          <a:xfrm>
            <a:off x="2033286" y="1968504"/>
            <a:ext cx="8125428" cy="471122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C94FCB-D4B2-F868-5FC1-AEC8ED933192}"/>
              </a:ext>
            </a:extLst>
          </p:cNvPr>
          <p:cNvPicPr>
            <a:picLocks noChangeAspect="1"/>
          </p:cNvPicPr>
          <p:nvPr/>
        </p:nvPicPr>
        <p:blipFill rotWithShape="1">
          <a:blip r:embed="rId3"/>
          <a:srcRect t="25485" b="26582"/>
          <a:stretch/>
        </p:blipFill>
        <p:spPr>
          <a:xfrm>
            <a:off x="2618118" y="2101402"/>
            <a:ext cx="6955764" cy="4445429"/>
          </a:xfrm>
          <a:prstGeom prst="rect">
            <a:avLst/>
          </a:prstGeom>
        </p:spPr>
      </p:pic>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12</a:t>
            </a:r>
          </a:p>
        </p:txBody>
      </p:sp>
    </p:spTree>
    <p:extLst>
      <p:ext uri="{BB962C8B-B14F-4D97-AF65-F5344CB8AC3E}">
        <p14:creationId xmlns:p14="http://schemas.microsoft.com/office/powerpoint/2010/main" val="230372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D2E85B6-85C0-ABC3-3C8E-8682993C1759}"/>
              </a:ext>
            </a:extLst>
          </p:cNvPr>
          <p:cNvSpPr/>
          <p:nvPr/>
        </p:nvSpPr>
        <p:spPr>
          <a:xfrm>
            <a:off x="1902106" y="1937102"/>
            <a:ext cx="8387787" cy="4767962"/>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661713-CF31-961D-39F1-9156A4F4B6E5}"/>
              </a:ext>
            </a:extLst>
          </p:cNvPr>
          <p:cNvSpPr txBox="1"/>
          <p:nvPr/>
        </p:nvSpPr>
        <p:spPr>
          <a:xfrm>
            <a:off x="0" y="208424"/>
            <a:ext cx="12192000" cy="1636345"/>
          </a:xfrm>
          <a:prstGeom prst="rect">
            <a:avLst/>
          </a:prstGeom>
          <a:noFill/>
        </p:spPr>
        <p:txBody>
          <a:bodyPr wrap="square" lIns="91440" tIns="45720" rIns="91440" bIns="45720" anchor="t">
            <a:spAutoFit/>
          </a:bodyPr>
          <a:lstStyle/>
          <a:p>
            <a:pPr algn="ctr">
              <a:spcAft>
                <a:spcPts val="1000"/>
              </a:spcAft>
            </a:pPr>
            <a:r>
              <a:rPr lang="en-US" sz="5200" b="1">
                <a:solidFill>
                  <a:schemeClr val="bg1"/>
                </a:solidFill>
                <a:effectLst>
                  <a:outerShdw blurRad="50800" dist="38100" dir="5400000" algn="t" rotWithShape="0">
                    <a:prstClr val="black">
                      <a:alpha val="40000"/>
                    </a:prstClr>
                  </a:outerShdw>
                </a:effectLst>
                <a:latin typeface="Arial"/>
                <a:cs typeface="Arial"/>
              </a:rPr>
              <a:t>Program Evaluation Survey</a:t>
            </a:r>
          </a:p>
          <a:p>
            <a:pPr algn="ctr">
              <a:spcAft>
                <a:spcPts val="1000"/>
              </a:spcAft>
            </a:pPr>
            <a:r>
              <a:rPr lang="en-US" sz="4000" b="1" i="1">
                <a:solidFill>
                  <a:schemeClr val="bg1"/>
                </a:solidFill>
                <a:effectLst>
                  <a:outerShdw blurRad="50800" dist="38100" dir="5400000" algn="t" rotWithShape="0">
                    <a:prstClr val="black">
                      <a:alpha val="40000"/>
                    </a:prstClr>
                  </a:outerShdw>
                </a:effectLst>
                <a:latin typeface="Arial"/>
                <a:cs typeface="Arial"/>
              </a:rPr>
              <a:t>In-Person &amp; Online Attendee Respondents </a:t>
            </a:r>
            <a:r>
              <a:rPr lang="en-US" sz="3600" b="1" i="1">
                <a:solidFill>
                  <a:schemeClr val="bg1"/>
                </a:solidFill>
                <a:effectLst>
                  <a:outerShdw blurRad="50800" dist="38100" dir="5400000" algn="t" rotWithShape="0">
                    <a:prstClr val="black">
                      <a:alpha val="40000"/>
                    </a:prstClr>
                  </a:outerShdw>
                </a:effectLst>
                <a:latin typeface="Arial"/>
                <a:cs typeface="Arial"/>
              </a:rPr>
              <a:t>(n=16)</a:t>
            </a:r>
            <a:r>
              <a:rPr lang="en-US" sz="4000" b="1" i="1">
                <a:solidFill>
                  <a:schemeClr val="bg1"/>
                </a:solidFill>
                <a:effectLst>
                  <a:outerShdw blurRad="50800" dist="38100" dir="5400000" algn="t" rotWithShape="0">
                    <a:prstClr val="black">
                      <a:alpha val="40000"/>
                    </a:prstClr>
                  </a:outerShdw>
                </a:effectLst>
                <a:latin typeface="Arial"/>
                <a:cs typeface="Arial"/>
              </a:rPr>
              <a:t> </a:t>
            </a:r>
          </a:p>
        </p:txBody>
      </p:sp>
      <p:pic>
        <p:nvPicPr>
          <p:cNvPr id="6" name="Picture 5">
            <a:extLst>
              <a:ext uri="{FF2B5EF4-FFF2-40B4-BE49-F238E27FC236}">
                <a16:creationId xmlns:a16="http://schemas.microsoft.com/office/drawing/2014/main" id="{56EEB6D1-CB86-7CBA-BECB-7400107D886B}"/>
              </a:ext>
            </a:extLst>
          </p:cNvPr>
          <p:cNvPicPr>
            <a:picLocks noChangeAspect="1"/>
          </p:cNvPicPr>
          <p:nvPr/>
        </p:nvPicPr>
        <p:blipFill rotWithShape="1">
          <a:blip r:embed="rId3"/>
          <a:srcRect t="18228" b="33671"/>
          <a:stretch/>
        </p:blipFill>
        <p:spPr>
          <a:xfrm>
            <a:off x="2368407" y="1937102"/>
            <a:ext cx="7455183" cy="4781383"/>
          </a:xfrm>
          <a:prstGeom prst="rect">
            <a:avLst/>
          </a:prstGeom>
        </p:spPr>
      </p:pic>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13</a:t>
            </a:r>
          </a:p>
        </p:txBody>
      </p:sp>
    </p:spTree>
    <p:extLst>
      <p:ext uri="{BB962C8B-B14F-4D97-AF65-F5344CB8AC3E}">
        <p14:creationId xmlns:p14="http://schemas.microsoft.com/office/powerpoint/2010/main" val="215217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ghlights of Freud's Library - Freud Museum London">
            <a:extLst>
              <a:ext uri="{FF2B5EF4-FFF2-40B4-BE49-F238E27FC236}">
                <a16:creationId xmlns:a16="http://schemas.microsoft.com/office/drawing/2014/main" id="{5E361E6F-CD1D-3948-B05F-61725A610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32" b="373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4A4C5A-BF85-B00C-41A8-58DA7CFC0603}"/>
              </a:ext>
            </a:extLst>
          </p:cNvPr>
          <p:cNvSpPr txBox="1"/>
          <p:nvPr/>
        </p:nvSpPr>
        <p:spPr>
          <a:xfrm>
            <a:off x="-430" y="280207"/>
            <a:ext cx="12199619" cy="1697901"/>
          </a:xfrm>
          <a:prstGeom prst="rect">
            <a:avLst/>
          </a:prstGeom>
          <a:solidFill>
            <a:schemeClr val="bg1">
              <a:lumMod val="95000"/>
              <a:alpha val="90000"/>
            </a:schemeClr>
          </a:solidFill>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000"/>
              </a:spcAft>
            </a:pPr>
            <a:r>
              <a:rPr lang="en-US" sz="5200" b="1">
                <a:solidFill>
                  <a:srgbClr val="86A397"/>
                </a:solidFill>
                <a:effectLst>
                  <a:outerShdw blurRad="50800" dist="38100" dir="5400000" algn="t" rotWithShape="0">
                    <a:prstClr val="black">
                      <a:alpha val="40000"/>
                    </a:prstClr>
                  </a:outerShdw>
                </a:effectLst>
                <a:latin typeface="Arial"/>
                <a:cs typeface="Arial"/>
              </a:rPr>
              <a:t>Focus Groups</a:t>
            </a:r>
          </a:p>
          <a:p>
            <a:pPr algn="ctr">
              <a:spcAft>
                <a:spcPts val="1000"/>
              </a:spcAft>
            </a:pPr>
            <a:r>
              <a:rPr lang="en-US" sz="4400" b="1">
                <a:solidFill>
                  <a:srgbClr val="86A397"/>
                </a:solidFill>
                <a:effectLst>
                  <a:outerShdw blurRad="50800" dist="38100" dir="5400000" algn="t" rotWithShape="0">
                    <a:prstClr val="black">
                      <a:alpha val="40000"/>
                    </a:prstClr>
                  </a:outerShdw>
                </a:effectLst>
                <a:latin typeface="Arial"/>
                <a:cs typeface="Arial"/>
              </a:rPr>
              <a:t>Discussion Topics</a:t>
            </a:r>
            <a:endParaRPr lang="en-US"/>
          </a:p>
        </p:txBody>
      </p:sp>
      <p:sp>
        <p:nvSpPr>
          <p:cNvPr id="7" name="Rounded Rectangle 6">
            <a:extLst>
              <a:ext uri="{FF2B5EF4-FFF2-40B4-BE49-F238E27FC236}">
                <a16:creationId xmlns:a16="http://schemas.microsoft.com/office/drawing/2014/main" id="{79912C68-3F7C-CAA1-3956-60CE64D40F54}"/>
              </a:ext>
            </a:extLst>
          </p:cNvPr>
          <p:cNvSpPr/>
          <p:nvPr/>
        </p:nvSpPr>
        <p:spPr>
          <a:xfrm>
            <a:off x="6251186" y="3377392"/>
            <a:ext cx="5717906" cy="2570643"/>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000"/>
              </a:spcAft>
            </a:pPr>
            <a:r>
              <a:rPr lang="en-US" sz="3600" b="1" i="1">
                <a:solidFill>
                  <a:srgbClr val="7B978C"/>
                </a:solidFill>
              </a:rPr>
              <a:t>Being in the museum</a:t>
            </a:r>
            <a:endParaRPr lang="en-US" sz="3600"/>
          </a:p>
          <a:p>
            <a:pPr algn="ctr">
              <a:lnSpc>
                <a:spcPct val="150000"/>
              </a:lnSpc>
              <a:spcAft>
                <a:spcPts val="1000"/>
              </a:spcAft>
            </a:pPr>
            <a:r>
              <a:rPr lang="en-US" sz="3600" b="1" i="1">
                <a:solidFill>
                  <a:srgbClr val="7B978C"/>
                </a:solidFill>
              </a:rPr>
              <a:t>Recordings</a:t>
            </a:r>
          </a:p>
        </p:txBody>
      </p:sp>
      <p:sp>
        <p:nvSpPr>
          <p:cNvPr id="2" name="Rounded Rectangle 6">
            <a:extLst>
              <a:ext uri="{FF2B5EF4-FFF2-40B4-BE49-F238E27FC236}">
                <a16:creationId xmlns:a16="http://schemas.microsoft.com/office/drawing/2014/main" id="{BAC8851F-1F00-5D8C-FDAA-C740011D0270}"/>
              </a:ext>
            </a:extLst>
          </p:cNvPr>
          <p:cNvSpPr/>
          <p:nvPr/>
        </p:nvSpPr>
        <p:spPr>
          <a:xfrm>
            <a:off x="278886" y="3398348"/>
            <a:ext cx="5694163" cy="2543809"/>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000"/>
              </a:spcAft>
            </a:pPr>
            <a:r>
              <a:rPr lang="en-US" sz="3600" b="1" i="1">
                <a:solidFill>
                  <a:srgbClr val="7B978C"/>
                </a:solidFill>
              </a:rPr>
              <a:t>Room size and comfort</a:t>
            </a:r>
            <a:endParaRPr lang="en-US" sz="3600"/>
          </a:p>
          <a:p>
            <a:pPr algn="ctr">
              <a:lnSpc>
                <a:spcPct val="150000"/>
              </a:lnSpc>
              <a:spcAft>
                <a:spcPts val="1000"/>
              </a:spcAft>
            </a:pPr>
            <a:r>
              <a:rPr lang="en-US" sz="3600" b="1" i="1">
                <a:solidFill>
                  <a:srgbClr val="7B978C"/>
                </a:solidFill>
              </a:rPr>
              <a:t>Networking limitations</a:t>
            </a:r>
          </a:p>
        </p:txBody>
      </p:sp>
      <p:sp>
        <p:nvSpPr>
          <p:cNvPr id="4" name="Rounded Rectangle 6">
            <a:extLst>
              <a:ext uri="{FF2B5EF4-FFF2-40B4-BE49-F238E27FC236}">
                <a16:creationId xmlns:a16="http://schemas.microsoft.com/office/drawing/2014/main" id="{0F0C9D5B-D9E7-BFB5-3900-AE3DE7FF5D45}"/>
              </a:ext>
            </a:extLst>
          </p:cNvPr>
          <p:cNvSpPr/>
          <p:nvPr/>
        </p:nvSpPr>
        <p:spPr>
          <a:xfrm>
            <a:off x="6506875" y="2446011"/>
            <a:ext cx="5208207" cy="724342"/>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1000"/>
              </a:spcAft>
            </a:pPr>
            <a:r>
              <a:rPr lang="en-US" sz="4000" b="1" i="1">
                <a:solidFill>
                  <a:srgbClr val="7B978C"/>
                </a:solidFill>
              </a:rPr>
              <a:t>Online</a:t>
            </a:r>
            <a:endParaRPr lang="en-US"/>
          </a:p>
        </p:txBody>
      </p:sp>
      <p:sp>
        <p:nvSpPr>
          <p:cNvPr id="8" name="Rounded Rectangle 6">
            <a:extLst>
              <a:ext uri="{FF2B5EF4-FFF2-40B4-BE49-F238E27FC236}">
                <a16:creationId xmlns:a16="http://schemas.microsoft.com/office/drawing/2014/main" id="{7BBEF188-F391-4C6A-44FE-2CD987DC8050}"/>
              </a:ext>
            </a:extLst>
          </p:cNvPr>
          <p:cNvSpPr/>
          <p:nvPr/>
        </p:nvSpPr>
        <p:spPr>
          <a:xfrm>
            <a:off x="522725" y="2446011"/>
            <a:ext cx="5208207" cy="724342"/>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1000"/>
              </a:spcAft>
            </a:pPr>
            <a:r>
              <a:rPr lang="en-US" sz="4000" b="1" i="1">
                <a:solidFill>
                  <a:srgbClr val="7B978C"/>
                </a:solidFill>
              </a:rPr>
              <a:t>Online &amp; In-person</a:t>
            </a:r>
            <a:endParaRPr lang="en-US"/>
          </a:p>
        </p:txBody>
      </p:sp>
      <p:sp>
        <p:nvSpPr>
          <p:cNvPr id="5" name="Right Triangle 4">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14</a:t>
            </a:r>
          </a:p>
        </p:txBody>
      </p:sp>
    </p:spTree>
    <p:extLst>
      <p:ext uri="{BB962C8B-B14F-4D97-AF65-F5344CB8AC3E}">
        <p14:creationId xmlns:p14="http://schemas.microsoft.com/office/powerpoint/2010/main" val="408491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pic>
        <p:nvPicPr>
          <p:cNvPr id="4" name="Picture 3" descr="A room with a table and chairs&#10;&#10;Description automatically generated">
            <a:extLst>
              <a:ext uri="{FF2B5EF4-FFF2-40B4-BE49-F238E27FC236}">
                <a16:creationId xmlns:a16="http://schemas.microsoft.com/office/drawing/2014/main" id="{9DF48EAE-68DC-9369-4CA1-79CAACAEC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948516-7D79-AE38-E32D-DA99D65AB385}"/>
              </a:ext>
            </a:extLst>
          </p:cNvPr>
          <p:cNvSpPr txBox="1"/>
          <p:nvPr/>
        </p:nvSpPr>
        <p:spPr>
          <a:xfrm>
            <a:off x="9144000" y="1166148"/>
            <a:ext cx="3048000" cy="1692771"/>
          </a:xfrm>
          <a:prstGeom prst="rect">
            <a:avLst/>
          </a:prstGeom>
          <a:solidFill>
            <a:srgbClr val="546760"/>
          </a:solidFill>
        </p:spPr>
        <p:txBody>
          <a:bodyPr wrap="square" lIns="91440" tIns="45720" rIns="91440" bIns="45720" rtlCol="0" anchor="t">
            <a:spAutoFit/>
          </a:bodyPr>
          <a:lstStyle/>
          <a:p>
            <a:pPr algn="ctr"/>
            <a:r>
              <a:rPr lang="en-US" sz="5200" b="1">
                <a:solidFill>
                  <a:schemeClr val="bg1"/>
                </a:solidFill>
                <a:effectLst>
                  <a:outerShdw blurRad="50800" dist="38100" dir="5400000" algn="t" rotWithShape="0">
                    <a:prstClr val="black">
                      <a:alpha val="40000"/>
                    </a:prstClr>
                  </a:outerShdw>
                </a:effectLst>
                <a:latin typeface="Arial"/>
                <a:cs typeface="Arial"/>
              </a:rPr>
              <a:t>Video</a:t>
            </a:r>
          </a:p>
          <a:p>
            <a:pPr algn="ctr"/>
            <a:r>
              <a:rPr lang="en-US" sz="5200" b="1">
                <a:solidFill>
                  <a:schemeClr val="bg1"/>
                </a:solidFill>
                <a:effectLst>
                  <a:outerShdw blurRad="50800" dist="38100" dir="5400000" algn="t" rotWithShape="0">
                    <a:prstClr val="black">
                      <a:alpha val="40000"/>
                    </a:prstClr>
                  </a:outerShdw>
                </a:effectLst>
                <a:latin typeface="Arial"/>
                <a:cs typeface="Arial"/>
              </a:rPr>
              <a:t>Room</a:t>
            </a:r>
          </a:p>
        </p:txBody>
      </p:sp>
      <p:sp>
        <p:nvSpPr>
          <p:cNvPr id="8" name="Oval 7">
            <a:extLst>
              <a:ext uri="{FF2B5EF4-FFF2-40B4-BE49-F238E27FC236}">
                <a16:creationId xmlns:a16="http://schemas.microsoft.com/office/drawing/2014/main" id="{0AD0AC31-5D46-04E7-4641-B6EB16C588CC}"/>
              </a:ext>
            </a:extLst>
          </p:cNvPr>
          <p:cNvSpPr/>
          <p:nvPr/>
        </p:nvSpPr>
        <p:spPr>
          <a:xfrm>
            <a:off x="3608439" y="1166148"/>
            <a:ext cx="1042219" cy="7865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938ECC-CEEE-3E46-D2F5-D605C0D2C1BD}"/>
              </a:ext>
            </a:extLst>
          </p:cNvPr>
          <p:cNvSpPr/>
          <p:nvPr/>
        </p:nvSpPr>
        <p:spPr>
          <a:xfrm>
            <a:off x="4370439" y="2567245"/>
            <a:ext cx="1042219" cy="7865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C23F17-2161-1E8E-CE6E-6C9159FF37C7}"/>
              </a:ext>
            </a:extLst>
          </p:cNvPr>
          <p:cNvSpPr/>
          <p:nvPr/>
        </p:nvSpPr>
        <p:spPr>
          <a:xfrm>
            <a:off x="3434900" y="2382377"/>
            <a:ext cx="452284" cy="369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1F046F-549C-AA69-6A98-A8C4B1AC18AD}"/>
              </a:ext>
            </a:extLst>
          </p:cNvPr>
          <p:cNvSpPr/>
          <p:nvPr/>
        </p:nvSpPr>
        <p:spPr>
          <a:xfrm>
            <a:off x="6165563" y="2294378"/>
            <a:ext cx="452284" cy="369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2071F-78F6-F27B-9A8D-7C6799F63DC1}"/>
              </a:ext>
            </a:extLst>
          </p:cNvPr>
          <p:cNvSpPr/>
          <p:nvPr/>
        </p:nvSpPr>
        <p:spPr>
          <a:xfrm>
            <a:off x="2834640" y="1317319"/>
            <a:ext cx="459166" cy="4842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3" name="Isosceles Triangle 12">
            <a:extLst>
              <a:ext uri="{FF2B5EF4-FFF2-40B4-BE49-F238E27FC236}">
                <a16:creationId xmlns:a16="http://schemas.microsoft.com/office/drawing/2014/main" id="{60A8A92D-5484-EA05-E947-60AC87D7945F}"/>
              </a:ext>
            </a:extLst>
          </p:cNvPr>
          <p:cNvSpPr/>
          <p:nvPr/>
        </p:nvSpPr>
        <p:spPr>
          <a:xfrm rot="5400000">
            <a:off x="3084871" y="1435306"/>
            <a:ext cx="491613" cy="255639"/>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20BA86-87F5-6D8E-6855-D7AA17FEC370}"/>
              </a:ext>
            </a:extLst>
          </p:cNvPr>
          <p:cNvSpPr/>
          <p:nvPr/>
        </p:nvSpPr>
        <p:spPr>
          <a:xfrm>
            <a:off x="2722306" y="2321438"/>
            <a:ext cx="459166" cy="4842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Arial"/>
                <a:cs typeface="Arial"/>
              </a:rPr>
              <a:t>2</a:t>
            </a:r>
          </a:p>
        </p:txBody>
      </p:sp>
      <p:sp>
        <p:nvSpPr>
          <p:cNvPr id="18" name="Isosceles Triangle 17">
            <a:extLst>
              <a:ext uri="{FF2B5EF4-FFF2-40B4-BE49-F238E27FC236}">
                <a16:creationId xmlns:a16="http://schemas.microsoft.com/office/drawing/2014/main" id="{41AA215C-4EDF-2336-6152-A842E0EB4B76}"/>
              </a:ext>
            </a:extLst>
          </p:cNvPr>
          <p:cNvSpPr/>
          <p:nvPr/>
        </p:nvSpPr>
        <p:spPr>
          <a:xfrm rot="5400000">
            <a:off x="2972537" y="2439425"/>
            <a:ext cx="491613" cy="255639"/>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90AD1E-5E98-7F3E-F488-D4EA1E2B98F6}"/>
              </a:ext>
            </a:extLst>
          </p:cNvPr>
          <p:cNvSpPr/>
          <p:nvPr/>
        </p:nvSpPr>
        <p:spPr>
          <a:xfrm>
            <a:off x="3682426" y="2876758"/>
            <a:ext cx="459166" cy="4842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20" name="Isosceles Triangle 19">
            <a:extLst>
              <a:ext uri="{FF2B5EF4-FFF2-40B4-BE49-F238E27FC236}">
                <a16:creationId xmlns:a16="http://schemas.microsoft.com/office/drawing/2014/main" id="{0FFDA0A0-CDD8-9766-1A71-3A9E08A3FFD1}"/>
              </a:ext>
            </a:extLst>
          </p:cNvPr>
          <p:cNvSpPr/>
          <p:nvPr/>
        </p:nvSpPr>
        <p:spPr>
          <a:xfrm rot="5400000">
            <a:off x="3932657" y="2994745"/>
            <a:ext cx="491613" cy="255639"/>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1C622D1-7B45-EA32-E95F-B5F4FB807F2E}"/>
              </a:ext>
            </a:extLst>
          </p:cNvPr>
          <p:cNvSpPr/>
          <p:nvPr/>
        </p:nvSpPr>
        <p:spPr>
          <a:xfrm>
            <a:off x="9217742" y="3429000"/>
            <a:ext cx="2900516" cy="2262852"/>
          </a:xfrm>
          <a:prstGeom prst="roundRect">
            <a:avLst/>
          </a:prstGeom>
          <a:solidFill>
            <a:srgbClr val="546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2" name="TextBox 21">
            <a:extLst>
              <a:ext uri="{FF2B5EF4-FFF2-40B4-BE49-F238E27FC236}">
                <a16:creationId xmlns:a16="http://schemas.microsoft.com/office/drawing/2014/main" id="{98FD2886-C65C-F4DF-A37F-91E22B93B088}"/>
              </a:ext>
            </a:extLst>
          </p:cNvPr>
          <p:cNvSpPr txBox="1"/>
          <p:nvPr/>
        </p:nvSpPr>
        <p:spPr>
          <a:xfrm>
            <a:off x="9291484" y="3667874"/>
            <a:ext cx="2900516" cy="1785104"/>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(1) Projector</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 Two speakers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(3) 42-inch monitor</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Four microphones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Projector screen</a:t>
            </a:r>
          </a:p>
        </p:txBody>
      </p:sp>
      <p:sp>
        <p:nvSpPr>
          <p:cNvPr id="14" name="Rectangle 13">
            <a:extLst>
              <a:ext uri="{FF2B5EF4-FFF2-40B4-BE49-F238E27FC236}">
                <a16:creationId xmlns:a16="http://schemas.microsoft.com/office/drawing/2014/main" id="{BF385620-0B83-8C87-3626-4ABD51855EA0}"/>
              </a:ext>
            </a:extLst>
          </p:cNvPr>
          <p:cNvSpPr/>
          <p:nvPr/>
        </p:nvSpPr>
        <p:spPr>
          <a:xfrm>
            <a:off x="5487277" y="2231933"/>
            <a:ext cx="459166" cy="4842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Arial"/>
                <a:cs typeface="Arial"/>
              </a:rPr>
              <a:t>2</a:t>
            </a:r>
          </a:p>
        </p:txBody>
      </p:sp>
      <p:sp>
        <p:nvSpPr>
          <p:cNvPr id="16" name="Isosceles Triangle 15">
            <a:extLst>
              <a:ext uri="{FF2B5EF4-FFF2-40B4-BE49-F238E27FC236}">
                <a16:creationId xmlns:a16="http://schemas.microsoft.com/office/drawing/2014/main" id="{C3138951-2299-D27A-6215-AEAEA420003F}"/>
              </a:ext>
            </a:extLst>
          </p:cNvPr>
          <p:cNvSpPr/>
          <p:nvPr/>
        </p:nvSpPr>
        <p:spPr>
          <a:xfrm rot="5400000">
            <a:off x="5737508" y="2349920"/>
            <a:ext cx="491613" cy="255639"/>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15</a:t>
            </a:r>
          </a:p>
        </p:txBody>
      </p:sp>
    </p:spTree>
    <p:extLst>
      <p:ext uri="{BB962C8B-B14F-4D97-AF65-F5344CB8AC3E}">
        <p14:creationId xmlns:p14="http://schemas.microsoft.com/office/powerpoint/2010/main" val="159757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8" grpId="0" animBg="1"/>
      <p:bldP spid="19" grpId="0" animBg="1"/>
      <p:bldP spid="20"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948516-7D79-AE38-E32D-DA99D65AB385}"/>
              </a:ext>
            </a:extLst>
          </p:cNvPr>
          <p:cNvSpPr txBox="1"/>
          <p:nvPr/>
        </p:nvSpPr>
        <p:spPr>
          <a:xfrm>
            <a:off x="9144000" y="1166148"/>
            <a:ext cx="3048000" cy="1692771"/>
          </a:xfrm>
          <a:prstGeom prst="rect">
            <a:avLst/>
          </a:prstGeom>
          <a:solidFill>
            <a:srgbClr val="546760"/>
          </a:solidFill>
        </p:spPr>
        <p:txBody>
          <a:bodyPr wrap="square" lIns="91440" tIns="45720" rIns="91440" bIns="45720" rtlCol="0" anchor="t">
            <a:spAutoFit/>
          </a:bodyPr>
          <a:lstStyle/>
          <a:p>
            <a:pPr algn="ctr"/>
            <a:r>
              <a:rPr lang="en-US" sz="5200" b="1">
                <a:solidFill>
                  <a:schemeClr val="bg1"/>
                </a:solidFill>
                <a:effectLst>
                  <a:outerShdw blurRad="50800" dist="38100" dir="5400000" algn="t" rotWithShape="0">
                    <a:prstClr val="black">
                      <a:alpha val="40000"/>
                    </a:prstClr>
                  </a:outerShdw>
                </a:effectLst>
                <a:latin typeface="Arial"/>
                <a:cs typeface="Arial"/>
              </a:rPr>
              <a:t>Video</a:t>
            </a:r>
          </a:p>
          <a:p>
            <a:pPr algn="ctr"/>
            <a:r>
              <a:rPr lang="en-US" sz="5200" b="1">
                <a:solidFill>
                  <a:schemeClr val="bg1"/>
                </a:solidFill>
                <a:effectLst>
                  <a:outerShdw blurRad="50800" dist="38100" dir="5400000" algn="t" rotWithShape="0">
                    <a:prstClr val="black">
                      <a:alpha val="40000"/>
                    </a:prstClr>
                  </a:outerShdw>
                </a:effectLst>
                <a:latin typeface="Arial"/>
                <a:cs typeface="Arial"/>
              </a:rPr>
              <a:t>Room</a:t>
            </a:r>
          </a:p>
        </p:txBody>
      </p:sp>
      <p:sp>
        <p:nvSpPr>
          <p:cNvPr id="6" name="Rectangle: Rounded Corners 5">
            <a:extLst>
              <a:ext uri="{FF2B5EF4-FFF2-40B4-BE49-F238E27FC236}">
                <a16:creationId xmlns:a16="http://schemas.microsoft.com/office/drawing/2014/main" id="{76D062CD-1DCE-E251-D4B8-F194870189E7}"/>
              </a:ext>
            </a:extLst>
          </p:cNvPr>
          <p:cNvSpPr/>
          <p:nvPr/>
        </p:nvSpPr>
        <p:spPr>
          <a:xfrm>
            <a:off x="9217742" y="3429000"/>
            <a:ext cx="2900516" cy="2262852"/>
          </a:xfrm>
          <a:prstGeom prst="roundRect">
            <a:avLst/>
          </a:prstGeom>
          <a:solidFill>
            <a:srgbClr val="546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34685B08-BEAA-E196-37C9-DBFE6AA8557A}"/>
              </a:ext>
            </a:extLst>
          </p:cNvPr>
          <p:cNvSpPr txBox="1"/>
          <p:nvPr/>
        </p:nvSpPr>
        <p:spPr>
          <a:xfrm>
            <a:off x="9291484" y="3667874"/>
            <a:ext cx="2900516" cy="1785104"/>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(1) Projector</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 Two speakers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(3) 42-inch monitor</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Four microphones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Projector screen</a:t>
            </a:r>
          </a:p>
        </p:txBody>
      </p:sp>
      <p:pic>
        <p:nvPicPr>
          <p:cNvPr id="14" name="Picture 13" descr="A room with a projector screen and chairs&#10;&#10;Description automatically generated">
            <a:extLst>
              <a:ext uri="{FF2B5EF4-FFF2-40B4-BE49-F238E27FC236}">
                <a16:creationId xmlns:a16="http://schemas.microsoft.com/office/drawing/2014/main" id="{96F67B00-2807-0E65-983E-8BB3241F342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16</a:t>
            </a:r>
          </a:p>
        </p:txBody>
      </p:sp>
    </p:spTree>
    <p:extLst>
      <p:ext uri="{BB962C8B-B14F-4D97-AF65-F5344CB8AC3E}">
        <p14:creationId xmlns:p14="http://schemas.microsoft.com/office/powerpoint/2010/main" val="3214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pic>
        <p:nvPicPr>
          <p:cNvPr id="5" name="Picture 4" descr="A room with a glass display case&#10;&#10;Description automatically generated">
            <a:extLst>
              <a:ext uri="{FF2B5EF4-FFF2-40B4-BE49-F238E27FC236}">
                <a16:creationId xmlns:a16="http://schemas.microsoft.com/office/drawing/2014/main" id="{7456FF3F-E03F-9E39-44AB-D6726E53E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948516-7D79-AE38-E32D-DA99D65AB385}"/>
              </a:ext>
            </a:extLst>
          </p:cNvPr>
          <p:cNvSpPr txBox="1"/>
          <p:nvPr/>
        </p:nvSpPr>
        <p:spPr>
          <a:xfrm>
            <a:off x="9144000" y="1438337"/>
            <a:ext cx="3048000" cy="1446550"/>
          </a:xfrm>
          <a:prstGeom prst="rect">
            <a:avLst/>
          </a:prstGeom>
          <a:solidFill>
            <a:srgbClr val="546760"/>
          </a:solidFill>
        </p:spPr>
        <p:txBody>
          <a:bodyPr wrap="square" lIns="91440" tIns="45720" rIns="91440" bIns="45720" rtlCol="0" anchor="t">
            <a:spAutoFit/>
          </a:bodyPr>
          <a:lstStyle/>
          <a:p>
            <a:pPr algn="ctr"/>
            <a:r>
              <a:rPr lang="en-US" sz="4400" b="1">
                <a:solidFill>
                  <a:schemeClr val="bg1"/>
                </a:solidFill>
                <a:effectLst>
                  <a:outerShdw blurRad="50800" dist="38100" dir="5400000" algn="t" rotWithShape="0">
                    <a:prstClr val="black">
                      <a:alpha val="40000"/>
                    </a:prstClr>
                  </a:outerShdw>
                </a:effectLst>
                <a:latin typeface="Arial"/>
                <a:cs typeface="Arial"/>
              </a:rPr>
              <a:t>Exhibition</a:t>
            </a:r>
          </a:p>
          <a:p>
            <a:pPr algn="ctr"/>
            <a:r>
              <a:rPr lang="en-US" sz="4400" b="1">
                <a:solidFill>
                  <a:schemeClr val="bg1"/>
                </a:solidFill>
                <a:effectLst>
                  <a:outerShdw blurRad="50800" dist="38100" dir="5400000" algn="t" rotWithShape="0">
                    <a:prstClr val="black">
                      <a:alpha val="40000"/>
                    </a:prstClr>
                  </a:outerShdw>
                </a:effectLst>
                <a:latin typeface="Arial"/>
                <a:cs typeface="Arial"/>
              </a:rPr>
              <a:t>Room</a:t>
            </a:r>
          </a:p>
        </p:txBody>
      </p:sp>
      <p:sp>
        <p:nvSpPr>
          <p:cNvPr id="6" name="Rectangle: Rounded Corners 5">
            <a:extLst>
              <a:ext uri="{FF2B5EF4-FFF2-40B4-BE49-F238E27FC236}">
                <a16:creationId xmlns:a16="http://schemas.microsoft.com/office/drawing/2014/main" id="{76D062CD-1DCE-E251-D4B8-F194870189E7}"/>
              </a:ext>
            </a:extLst>
          </p:cNvPr>
          <p:cNvSpPr/>
          <p:nvPr/>
        </p:nvSpPr>
        <p:spPr>
          <a:xfrm>
            <a:off x="9217742" y="3190126"/>
            <a:ext cx="2900516" cy="1323439"/>
          </a:xfrm>
          <a:prstGeom prst="roundRect">
            <a:avLst/>
          </a:prstGeom>
          <a:solidFill>
            <a:srgbClr val="546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34685B08-BEAA-E196-37C9-DBFE6AA8557A}"/>
              </a:ext>
            </a:extLst>
          </p:cNvPr>
          <p:cNvSpPr txBox="1"/>
          <p:nvPr/>
        </p:nvSpPr>
        <p:spPr>
          <a:xfrm>
            <a:off x="9291484" y="3429000"/>
            <a:ext cx="2900516" cy="76944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Two speakers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Partition door</a:t>
            </a:r>
          </a:p>
        </p:txBody>
      </p:sp>
      <p:sp>
        <p:nvSpPr>
          <p:cNvPr id="8" name="Oval 7">
            <a:extLst>
              <a:ext uri="{FF2B5EF4-FFF2-40B4-BE49-F238E27FC236}">
                <a16:creationId xmlns:a16="http://schemas.microsoft.com/office/drawing/2014/main" id="{A05CCEA2-6DF8-5BDD-DDB8-4E39CDBDDB1B}"/>
              </a:ext>
            </a:extLst>
          </p:cNvPr>
          <p:cNvSpPr/>
          <p:nvPr/>
        </p:nvSpPr>
        <p:spPr>
          <a:xfrm>
            <a:off x="6683723" y="2516869"/>
            <a:ext cx="452284" cy="369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1FAFA8-1C04-00E4-398D-750141D2106A}"/>
              </a:ext>
            </a:extLst>
          </p:cNvPr>
          <p:cNvSpPr/>
          <p:nvPr/>
        </p:nvSpPr>
        <p:spPr>
          <a:xfrm>
            <a:off x="1885581" y="2435589"/>
            <a:ext cx="452284" cy="369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17</a:t>
            </a:r>
          </a:p>
        </p:txBody>
      </p:sp>
    </p:spTree>
    <p:extLst>
      <p:ext uri="{BB962C8B-B14F-4D97-AF65-F5344CB8AC3E}">
        <p14:creationId xmlns:p14="http://schemas.microsoft.com/office/powerpoint/2010/main" val="3966316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pic>
        <p:nvPicPr>
          <p:cNvPr id="11" name="Picture 10" descr="A room with a glass shelf&#10;&#10;Description automatically generated">
            <a:extLst>
              <a:ext uri="{FF2B5EF4-FFF2-40B4-BE49-F238E27FC236}">
                <a16:creationId xmlns:a16="http://schemas.microsoft.com/office/drawing/2014/main" id="{4DBD11EB-457C-FC14-5379-F429803CBB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75" r="31859" b="5660"/>
          <a:stretch/>
        </p:blipFill>
        <p:spPr>
          <a:xfrm rot="5400000">
            <a:off x="1143000" y="-1143000"/>
            <a:ext cx="6858000" cy="9144000"/>
          </a:xfrm>
          <a:prstGeom prst="rect">
            <a:avLst/>
          </a:prstGeom>
        </p:spPr>
      </p:pic>
      <p:sp>
        <p:nvSpPr>
          <p:cNvPr id="6" name="Rectangle: Rounded Corners 5">
            <a:extLst>
              <a:ext uri="{FF2B5EF4-FFF2-40B4-BE49-F238E27FC236}">
                <a16:creationId xmlns:a16="http://schemas.microsoft.com/office/drawing/2014/main" id="{76D062CD-1DCE-E251-D4B8-F194870189E7}"/>
              </a:ext>
            </a:extLst>
          </p:cNvPr>
          <p:cNvSpPr/>
          <p:nvPr/>
        </p:nvSpPr>
        <p:spPr>
          <a:xfrm>
            <a:off x="9217742" y="3190126"/>
            <a:ext cx="2900516" cy="1323439"/>
          </a:xfrm>
          <a:prstGeom prst="roundRect">
            <a:avLst/>
          </a:prstGeom>
          <a:solidFill>
            <a:srgbClr val="546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34685B08-BEAA-E196-37C9-DBFE6AA8557A}"/>
              </a:ext>
            </a:extLst>
          </p:cNvPr>
          <p:cNvSpPr txBox="1"/>
          <p:nvPr/>
        </p:nvSpPr>
        <p:spPr>
          <a:xfrm>
            <a:off x="9291484" y="3429000"/>
            <a:ext cx="2900516" cy="76944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Two speakers</a:t>
            </a:r>
          </a:p>
          <a:p>
            <a:pPr marL="285750" indent="-285750">
              <a:buFont typeface="Arial" panose="020B0604020202020204" pitchFamily="34" charset="0"/>
              <a:buChar char="•"/>
            </a:pPr>
            <a:r>
              <a:rPr lang="en-US" sz="220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Partition door</a:t>
            </a:r>
          </a:p>
        </p:txBody>
      </p:sp>
      <p:sp>
        <p:nvSpPr>
          <p:cNvPr id="8" name="TextBox 7">
            <a:extLst>
              <a:ext uri="{FF2B5EF4-FFF2-40B4-BE49-F238E27FC236}">
                <a16:creationId xmlns:a16="http://schemas.microsoft.com/office/drawing/2014/main" id="{01E19033-E8EA-93E0-DA42-C4914942678E}"/>
              </a:ext>
            </a:extLst>
          </p:cNvPr>
          <p:cNvSpPr txBox="1"/>
          <p:nvPr/>
        </p:nvSpPr>
        <p:spPr>
          <a:xfrm>
            <a:off x="9144000" y="1438337"/>
            <a:ext cx="3048000" cy="1446550"/>
          </a:xfrm>
          <a:prstGeom prst="rect">
            <a:avLst/>
          </a:prstGeom>
          <a:solidFill>
            <a:srgbClr val="546760"/>
          </a:solidFill>
        </p:spPr>
        <p:txBody>
          <a:bodyPr wrap="square" lIns="91440" tIns="45720" rIns="91440" bIns="45720" rtlCol="0" anchor="t">
            <a:spAutoFit/>
          </a:bodyPr>
          <a:lstStyle/>
          <a:p>
            <a:pPr algn="ctr"/>
            <a:r>
              <a:rPr lang="en-US" sz="4400" b="1">
                <a:solidFill>
                  <a:schemeClr val="bg1"/>
                </a:solidFill>
                <a:effectLst>
                  <a:outerShdw blurRad="50800" dist="38100" dir="5400000" algn="t" rotWithShape="0">
                    <a:prstClr val="black">
                      <a:alpha val="40000"/>
                    </a:prstClr>
                  </a:outerShdw>
                </a:effectLst>
                <a:latin typeface="Arial"/>
                <a:cs typeface="Arial"/>
              </a:rPr>
              <a:t>Exhibition</a:t>
            </a:r>
          </a:p>
          <a:p>
            <a:pPr algn="ctr"/>
            <a:r>
              <a:rPr lang="en-US" sz="4400" b="1">
                <a:solidFill>
                  <a:schemeClr val="bg1"/>
                </a:solidFill>
                <a:effectLst>
                  <a:outerShdw blurRad="50800" dist="38100" dir="5400000" algn="t" rotWithShape="0">
                    <a:prstClr val="black">
                      <a:alpha val="40000"/>
                    </a:prstClr>
                  </a:outerShdw>
                </a:effectLst>
                <a:latin typeface="Arial"/>
                <a:cs typeface="Arial"/>
              </a:rPr>
              <a:t>Room</a:t>
            </a:r>
          </a:p>
        </p:txBody>
      </p:sp>
      <p:sp>
        <p:nvSpPr>
          <p:cNvPr id="2" name="Right Triangle 1">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18</a:t>
            </a:r>
          </a:p>
        </p:txBody>
      </p:sp>
    </p:spTree>
    <p:extLst>
      <p:ext uri="{BB962C8B-B14F-4D97-AF65-F5344CB8AC3E}">
        <p14:creationId xmlns:p14="http://schemas.microsoft.com/office/powerpoint/2010/main" val="3369438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A39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E7BA7-E6B2-3DDF-34A2-FD31A49D54C5}"/>
              </a:ext>
            </a:extLst>
          </p:cNvPr>
          <p:cNvSpPr>
            <a:spLocks noGrp="1"/>
          </p:cNvSpPr>
          <p:nvPr>
            <p:ph type="title"/>
          </p:nvPr>
        </p:nvSpPr>
        <p:spPr>
          <a:xfrm>
            <a:off x="4492196" y="658446"/>
            <a:ext cx="7592993" cy="1061506"/>
          </a:xfrm>
        </p:spPr>
        <p:txBody>
          <a:bodyPr anchor="t">
            <a:normAutofit/>
          </a:bodyPr>
          <a:lstStyle/>
          <a:p>
            <a:pPr algn="ctr"/>
            <a:r>
              <a:rPr lang="en-US" sz="6000" b="1">
                <a:solidFill>
                  <a:schemeClr val="bg1"/>
                </a:solidFill>
                <a:effectLst>
                  <a:outerShdw blurRad="50800" dist="38100" dir="5400000" algn="t" rotWithShape="0">
                    <a:prstClr val="black">
                      <a:alpha val="40000"/>
                    </a:prstClr>
                  </a:outerShdw>
                </a:effectLst>
                <a:latin typeface="Arial"/>
                <a:ea typeface="+mn-ea"/>
                <a:cs typeface="Arial"/>
              </a:rPr>
              <a:t>Recommendations</a:t>
            </a:r>
          </a:p>
        </p:txBody>
      </p:sp>
      <p:grpSp>
        <p:nvGrpSpPr>
          <p:cNvPr id="12" name="Group 11">
            <a:extLst>
              <a:ext uri="{FF2B5EF4-FFF2-40B4-BE49-F238E27FC236}">
                <a16:creationId xmlns:a16="http://schemas.microsoft.com/office/drawing/2014/main" id="{36AB285A-81F9-42F0-A9FD-0058EB46EF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26" name="Group 25">
              <a:extLst>
                <a:ext uri="{FF2B5EF4-FFF2-40B4-BE49-F238E27FC236}">
                  <a16:creationId xmlns:a16="http://schemas.microsoft.com/office/drawing/2014/main" id="{A08FF3E0-ABFD-4639-B6D5-59DC3C5043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1" name="Freeform: Shape 20">
                <a:extLst>
                  <a:ext uri="{FF2B5EF4-FFF2-40B4-BE49-F238E27FC236}">
                    <a16:creationId xmlns:a16="http://schemas.microsoft.com/office/drawing/2014/main" id="{05F28668-2B20-456B-B40F-9496D0A01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45261A6-F525-4DE2-99D5-BD04602D3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5726B9BC-5A36-4E2B-ACA8-E750DAF63C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8" name="Group 27">
                <a:extLst>
                  <a:ext uri="{FF2B5EF4-FFF2-40B4-BE49-F238E27FC236}">
                    <a16:creationId xmlns:a16="http://schemas.microsoft.com/office/drawing/2014/main" id="{D3D8668E-61B9-48EF-9EBA-555647BA6D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18">
                  <a:extLst>
                    <a:ext uri="{FF2B5EF4-FFF2-40B4-BE49-F238E27FC236}">
                      <a16:creationId xmlns:a16="http://schemas.microsoft.com/office/drawing/2014/main" id="{3B5CB98A-8493-4791-B351-0BC590BB9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9">
                  <a:extLst>
                    <a:ext uri="{FF2B5EF4-FFF2-40B4-BE49-F238E27FC236}">
                      <a16:creationId xmlns:a16="http://schemas.microsoft.com/office/drawing/2014/main" id="{4CA2FB47-60A5-434E-9BA4-1FF65518A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1" name="Group 30">
                <a:extLst>
                  <a:ext uri="{FF2B5EF4-FFF2-40B4-BE49-F238E27FC236}">
                    <a16:creationId xmlns:a16="http://schemas.microsoft.com/office/drawing/2014/main" id="{406D9D90-1212-40FF-BAB0-8A661FC855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 name="Freeform: Shape 16">
                  <a:extLst>
                    <a:ext uri="{FF2B5EF4-FFF2-40B4-BE49-F238E27FC236}">
                      <a16:creationId xmlns:a16="http://schemas.microsoft.com/office/drawing/2014/main" id="{903898C6-CE98-4636-8CE5-5172BD2B9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17">
                  <a:extLst>
                    <a:ext uri="{FF2B5EF4-FFF2-40B4-BE49-F238E27FC236}">
                      <a16:creationId xmlns:a16="http://schemas.microsoft.com/office/drawing/2014/main" id="{F5326F39-37DB-4935-9AD9-746655D5D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Content Placeholder 2">
            <a:extLst>
              <a:ext uri="{FF2B5EF4-FFF2-40B4-BE49-F238E27FC236}">
                <a16:creationId xmlns:a16="http://schemas.microsoft.com/office/drawing/2014/main" id="{51EEA119-3F64-5E2F-ACB9-9D9A28CC6FD1}"/>
              </a:ext>
            </a:extLst>
          </p:cNvPr>
          <p:cNvSpPr>
            <a:spLocks noGrp="1"/>
          </p:cNvSpPr>
          <p:nvPr>
            <p:ph idx="1"/>
          </p:nvPr>
        </p:nvSpPr>
        <p:spPr>
          <a:xfrm>
            <a:off x="5281020" y="3320892"/>
            <a:ext cx="6020200" cy="673856"/>
          </a:xfrm>
        </p:spPr>
        <p:txBody>
          <a:bodyPr vert="horz" lIns="91440" tIns="45720" rIns="91440" bIns="45720" rtlCol="0">
            <a:normAutofit lnSpcReduction="10000"/>
          </a:bodyPr>
          <a:lstStyle/>
          <a:p>
            <a:pPr marL="0" indent="0" algn="ctr">
              <a:buNone/>
            </a:pPr>
            <a:r>
              <a:rPr lang="en-US" sz="4400" b="1" i="1">
                <a:solidFill>
                  <a:schemeClr val="bg1">
                    <a:alpha val="80000"/>
                  </a:schemeClr>
                </a:solidFill>
              </a:rPr>
              <a:t>Software</a:t>
            </a:r>
            <a:r>
              <a:rPr lang="en-US" sz="3400">
                <a:solidFill>
                  <a:schemeClr val="bg1">
                    <a:alpha val="80000"/>
                  </a:schemeClr>
                </a:solidFill>
              </a:rPr>
              <a:t> </a:t>
            </a:r>
          </a:p>
        </p:txBody>
      </p:sp>
      <p:sp>
        <p:nvSpPr>
          <p:cNvPr id="4" name="Content Placeholder 2">
            <a:extLst>
              <a:ext uri="{FF2B5EF4-FFF2-40B4-BE49-F238E27FC236}">
                <a16:creationId xmlns:a16="http://schemas.microsoft.com/office/drawing/2014/main" id="{2A996184-0475-87FE-BA21-FCA13A61F47A}"/>
              </a:ext>
            </a:extLst>
          </p:cNvPr>
          <p:cNvSpPr txBox="1">
            <a:spLocks/>
          </p:cNvSpPr>
          <p:nvPr/>
        </p:nvSpPr>
        <p:spPr>
          <a:xfrm>
            <a:off x="5292309" y="4436228"/>
            <a:ext cx="6020200" cy="770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i="1">
                <a:solidFill>
                  <a:schemeClr val="bg1">
                    <a:alpha val="80000"/>
                  </a:schemeClr>
                </a:solidFill>
              </a:rPr>
              <a:t>Hardware</a:t>
            </a:r>
          </a:p>
        </p:txBody>
      </p:sp>
      <p:sp>
        <p:nvSpPr>
          <p:cNvPr id="6" name="Content Placeholder 2">
            <a:extLst>
              <a:ext uri="{FF2B5EF4-FFF2-40B4-BE49-F238E27FC236}">
                <a16:creationId xmlns:a16="http://schemas.microsoft.com/office/drawing/2014/main" id="{DA80CC16-EF70-2FEE-0358-00BD8A33132F}"/>
              </a:ext>
            </a:extLst>
          </p:cNvPr>
          <p:cNvSpPr txBox="1">
            <a:spLocks/>
          </p:cNvSpPr>
          <p:nvPr/>
        </p:nvSpPr>
        <p:spPr>
          <a:xfrm>
            <a:off x="4715628" y="2248829"/>
            <a:ext cx="6969124" cy="6738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300" b="1" i="1">
                <a:solidFill>
                  <a:schemeClr val="bg1">
                    <a:alpha val="80000"/>
                  </a:schemeClr>
                </a:solidFill>
              </a:rPr>
              <a:t>Programming</a:t>
            </a:r>
          </a:p>
          <a:p>
            <a:pPr algn="ctr"/>
            <a:endParaRPr lang="en-US" sz="2400">
              <a:solidFill>
                <a:schemeClr val="bg1">
                  <a:alpha val="80000"/>
                </a:schemeClr>
              </a:solidFill>
            </a:endParaRPr>
          </a:p>
        </p:txBody>
      </p:sp>
      <p:sp>
        <p:nvSpPr>
          <p:cNvPr id="5" name="Rectangle: Rounded Corners 4">
            <a:extLst>
              <a:ext uri="{FF2B5EF4-FFF2-40B4-BE49-F238E27FC236}">
                <a16:creationId xmlns:a16="http://schemas.microsoft.com/office/drawing/2014/main" id="{CC8B5955-C5CC-B6B7-3EC5-852F85ABA6CB}"/>
              </a:ext>
            </a:extLst>
          </p:cNvPr>
          <p:cNvSpPr/>
          <p:nvPr/>
        </p:nvSpPr>
        <p:spPr>
          <a:xfrm>
            <a:off x="353698" y="2405375"/>
            <a:ext cx="3378678" cy="2257244"/>
          </a:xfrm>
          <a:prstGeom prst="roundRect">
            <a:avLst/>
          </a:prstGeom>
          <a:solidFill>
            <a:srgbClr val="FFFFFF">
              <a:alpha val="9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ome - The LED Wall">
            <a:extLst>
              <a:ext uri="{FF2B5EF4-FFF2-40B4-BE49-F238E27FC236}">
                <a16:creationId xmlns:a16="http://schemas.microsoft.com/office/drawing/2014/main" id="{590F0714-DB46-E077-C84C-BDB51EF974FF}"/>
              </a:ext>
            </a:extLst>
          </p:cNvPr>
          <p:cNvPicPr>
            <a:picLocks noChangeAspect="1"/>
          </p:cNvPicPr>
          <p:nvPr/>
        </p:nvPicPr>
        <p:blipFill>
          <a:blip r:embed="rId4"/>
          <a:stretch>
            <a:fillRect/>
          </a:stretch>
        </p:blipFill>
        <p:spPr>
          <a:xfrm>
            <a:off x="484497" y="2538539"/>
            <a:ext cx="3052312" cy="2024469"/>
          </a:xfrm>
          <a:prstGeom prst="rect">
            <a:avLst/>
          </a:prstGeom>
        </p:spPr>
      </p:pic>
      <p:sp>
        <p:nvSpPr>
          <p:cNvPr id="7" name="Right Triangle 6">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19</a:t>
            </a:r>
          </a:p>
        </p:txBody>
      </p:sp>
    </p:spTree>
    <p:extLst>
      <p:ext uri="{BB962C8B-B14F-4D97-AF65-F5344CB8AC3E}">
        <p14:creationId xmlns:p14="http://schemas.microsoft.com/office/powerpoint/2010/main" val="87475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pic>
        <p:nvPicPr>
          <p:cNvPr id="15" name="Picture 14" descr="A sign in front of a building&#10;&#10;Description automatically generated">
            <a:extLst>
              <a:ext uri="{FF2B5EF4-FFF2-40B4-BE49-F238E27FC236}">
                <a16:creationId xmlns:a16="http://schemas.microsoft.com/office/drawing/2014/main" id="{02397C6C-D22A-5E70-5CCA-38D48BD4052B}"/>
              </a:ext>
            </a:extLst>
          </p:cNvPr>
          <p:cNvPicPr>
            <a:picLocks noChangeAspect="1"/>
          </p:cNvPicPr>
          <p:nvPr/>
        </p:nvPicPr>
        <p:blipFill rotWithShape="1">
          <a:blip r:embed="rId3">
            <a:extLst>
              <a:ext uri="{28A0092B-C50C-407E-A947-70E740481C1C}">
                <a14:useLocalDpi xmlns:a14="http://schemas.microsoft.com/office/drawing/2010/main" val="0"/>
              </a:ext>
            </a:extLst>
          </a:blip>
          <a:srcRect l="16623" r="14821"/>
          <a:stretch/>
        </p:blipFill>
        <p:spPr>
          <a:xfrm>
            <a:off x="0" y="1654140"/>
            <a:ext cx="6425260" cy="5203860"/>
          </a:xfrm>
          <a:prstGeom prst="rect">
            <a:avLst/>
          </a:prstGeom>
          <a:ln w="57150">
            <a:solidFill>
              <a:schemeClr val="bg2"/>
            </a:solidFill>
          </a:ln>
        </p:spPr>
      </p:pic>
      <p:pic>
        <p:nvPicPr>
          <p:cNvPr id="19" name="Picture 18" descr="A living room with a couch and a table&#10;&#10;Description automatically generated">
            <a:extLst>
              <a:ext uri="{FF2B5EF4-FFF2-40B4-BE49-F238E27FC236}">
                <a16:creationId xmlns:a16="http://schemas.microsoft.com/office/drawing/2014/main" id="{D45EF10F-DBC6-6B75-D448-66B61B6F7FAE}"/>
              </a:ext>
            </a:extLst>
          </p:cNvPr>
          <p:cNvPicPr>
            <a:picLocks noChangeAspect="1"/>
          </p:cNvPicPr>
          <p:nvPr/>
        </p:nvPicPr>
        <p:blipFill rotWithShape="1">
          <a:blip r:embed="rId4">
            <a:extLst>
              <a:ext uri="{28A0092B-C50C-407E-A947-70E740481C1C}">
                <a14:useLocalDpi xmlns:a14="http://schemas.microsoft.com/office/drawing/2010/main" val="0"/>
              </a:ext>
            </a:extLst>
          </a:blip>
          <a:srcRect t="4436" b="4436"/>
          <a:stretch/>
        </p:blipFill>
        <p:spPr>
          <a:xfrm>
            <a:off x="6361898" y="1654140"/>
            <a:ext cx="5830102" cy="2678344"/>
          </a:xfrm>
          <a:prstGeom prst="rect">
            <a:avLst/>
          </a:prstGeom>
          <a:ln w="57150">
            <a:solidFill>
              <a:schemeClr val="bg2"/>
            </a:solidFill>
          </a:ln>
        </p:spPr>
      </p:pic>
      <p:pic>
        <p:nvPicPr>
          <p:cNvPr id="22" name="Picture 21" descr="A table with a few small statues&#10;&#10;Description automatically generated with medium confidence">
            <a:extLst>
              <a:ext uri="{FF2B5EF4-FFF2-40B4-BE49-F238E27FC236}">
                <a16:creationId xmlns:a16="http://schemas.microsoft.com/office/drawing/2014/main" id="{8DA4D782-235A-83FA-77B3-4E8FCF71F91B}"/>
              </a:ext>
            </a:extLst>
          </p:cNvPr>
          <p:cNvPicPr>
            <a:picLocks noChangeAspect="1"/>
          </p:cNvPicPr>
          <p:nvPr/>
        </p:nvPicPr>
        <p:blipFill rotWithShape="1">
          <a:blip r:embed="rId5">
            <a:extLst>
              <a:ext uri="{28A0092B-C50C-407E-A947-70E740481C1C}">
                <a14:useLocalDpi xmlns:a14="http://schemas.microsoft.com/office/drawing/2010/main" val="0"/>
              </a:ext>
            </a:extLst>
          </a:blip>
          <a:srcRect t="15866" b="19156"/>
          <a:stretch/>
        </p:blipFill>
        <p:spPr>
          <a:xfrm>
            <a:off x="6361898" y="4332484"/>
            <a:ext cx="5830102" cy="2525516"/>
          </a:xfrm>
          <a:prstGeom prst="rect">
            <a:avLst/>
          </a:prstGeom>
          <a:ln w="57150">
            <a:solidFill>
              <a:schemeClr val="bg2"/>
            </a:solidFill>
          </a:ln>
        </p:spPr>
      </p:pic>
      <p:sp>
        <p:nvSpPr>
          <p:cNvPr id="2" name="Title 9">
            <a:extLst>
              <a:ext uri="{FF2B5EF4-FFF2-40B4-BE49-F238E27FC236}">
                <a16:creationId xmlns:a16="http://schemas.microsoft.com/office/drawing/2014/main" id="{ED9CF34E-29EA-FB91-CCE8-5FCADEF3EBAB}"/>
              </a:ext>
            </a:extLst>
          </p:cNvPr>
          <p:cNvSpPr txBox="1">
            <a:spLocks/>
          </p:cNvSpPr>
          <p:nvPr/>
        </p:nvSpPr>
        <p:spPr>
          <a:xfrm>
            <a:off x="0" y="205350"/>
            <a:ext cx="12192000" cy="143691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a:solidFill>
                  <a:srgbClr val="FFFFFF"/>
                </a:solidFill>
                <a:effectLst>
                  <a:outerShdw blurRad="50800" dist="38100" dir="5400000" algn="t" rotWithShape="0">
                    <a:prstClr val="black">
                      <a:alpha val="40000"/>
                    </a:prstClr>
                  </a:outerShdw>
                </a:effectLst>
                <a:latin typeface="Arial"/>
                <a:ea typeface="+mn-ea"/>
                <a:cs typeface="Arial"/>
              </a:rPr>
              <a:t>The Freud Museum London</a:t>
            </a:r>
          </a:p>
        </p:txBody>
      </p:sp>
      <p:sp>
        <p:nvSpPr>
          <p:cNvPr id="3" name="Right Triangle 2">
            <a:extLst>
              <a:ext uri="{FF2B5EF4-FFF2-40B4-BE49-F238E27FC236}">
                <a16:creationId xmlns:a16="http://schemas.microsoft.com/office/drawing/2014/main" id="{1CA3CD41-0AE3-6661-D76B-5B8E3B5AAC0A}"/>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86A397"/>
                </a:solidFill>
                <a:latin typeface="Angsana New"/>
                <a:cs typeface="Angsana New"/>
              </a:rPr>
              <a:t>2</a:t>
            </a:r>
          </a:p>
        </p:txBody>
      </p:sp>
    </p:spTree>
    <p:extLst>
      <p:ext uri="{BB962C8B-B14F-4D97-AF65-F5344CB8AC3E}">
        <p14:creationId xmlns:p14="http://schemas.microsoft.com/office/powerpoint/2010/main" val="6188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CCFD39-239E-DAE0-4C7C-C01BF32D842E}"/>
              </a:ext>
            </a:extLst>
          </p:cNvPr>
          <p:cNvPicPr>
            <a:picLocks noChangeAspect="1"/>
          </p:cNvPicPr>
          <p:nvPr/>
        </p:nvPicPr>
        <p:blipFill rotWithShape="1">
          <a:blip r:embed="rId3"/>
          <a:srcRect t="6161" b="9343"/>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031384EA-195D-7C07-1283-766AACE6FC1F}"/>
              </a:ext>
            </a:extLst>
          </p:cNvPr>
          <p:cNvSpPr>
            <a:spLocks noGrp="1"/>
          </p:cNvSpPr>
          <p:nvPr>
            <p:ph type="title"/>
          </p:nvPr>
        </p:nvSpPr>
        <p:spPr>
          <a:xfrm>
            <a:off x="-1" y="365125"/>
            <a:ext cx="12191999" cy="1325563"/>
          </a:xfrm>
          <a:solidFill>
            <a:schemeClr val="bg1">
              <a:alpha val="90000"/>
            </a:schemeClr>
          </a:solidFill>
        </p:spPr>
        <p:txBody>
          <a:bodyPr>
            <a:normAutofit/>
          </a:bodyPr>
          <a:lstStyle/>
          <a:p>
            <a:pPr algn="ctr"/>
            <a:r>
              <a:rPr lang="en-US" sz="5200" b="1">
                <a:solidFill>
                  <a:srgbClr val="86A397"/>
                </a:solidFill>
                <a:effectLst>
                  <a:outerShdw blurRad="50800" dist="38100" dir="5400000" algn="t" rotWithShape="0">
                    <a:prstClr val="black">
                      <a:alpha val="40000"/>
                    </a:prstClr>
                  </a:outerShdw>
                </a:effectLst>
                <a:latin typeface="Arial"/>
                <a:cs typeface="Arial"/>
              </a:rPr>
              <a:t>Programming in a Hybrid Model</a:t>
            </a:r>
          </a:p>
        </p:txBody>
      </p:sp>
      <p:sp>
        <p:nvSpPr>
          <p:cNvPr id="7" name="AutoShape 10" descr="House museums #29: Sigmund Freud">
            <a:extLst>
              <a:ext uri="{FF2B5EF4-FFF2-40B4-BE49-F238E27FC236}">
                <a16:creationId xmlns:a16="http://schemas.microsoft.com/office/drawing/2014/main" id="{92187859-0591-B8F7-53AB-BFCEEFB8AF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House museums #29: Sigmund Freud">
            <a:extLst>
              <a:ext uri="{FF2B5EF4-FFF2-40B4-BE49-F238E27FC236}">
                <a16:creationId xmlns:a16="http://schemas.microsoft.com/office/drawing/2014/main" id="{6451DB82-6964-3528-C96F-368D46E2F6E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156771C1-270C-E291-8A80-AB32BCC8BC06}"/>
              </a:ext>
            </a:extLst>
          </p:cNvPr>
          <p:cNvSpPr txBox="1">
            <a:spLocks/>
          </p:cNvSpPr>
          <p:nvPr/>
        </p:nvSpPr>
        <p:spPr>
          <a:xfrm>
            <a:off x="1465347" y="2220684"/>
            <a:ext cx="4052454" cy="3884055"/>
          </a:xfrm>
          <a:prstGeom prst="rect">
            <a:avLst/>
          </a:prstGeom>
          <a:solidFill>
            <a:schemeClr val="bg1">
              <a:alpha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pPr marL="457200" indent="-457200">
              <a:buFont typeface="Arial" panose="020B0604020202020204" pitchFamily="34" charset="0"/>
              <a:buChar char="•"/>
            </a:pPr>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pPr algn="ctr">
              <a:lnSpc>
                <a:spcPct val="150000"/>
              </a:lnSpc>
            </a:pPr>
            <a:r>
              <a:rPr lang="en-US" sz="4000" b="1" i="1">
                <a:solidFill>
                  <a:srgbClr val="86A397"/>
                </a:solidFill>
                <a:latin typeface="+mn-lt"/>
                <a:cs typeface="Angsana New" panose="02020603050405020304" pitchFamily="18" charset="-34"/>
              </a:rPr>
              <a:t>Conferences</a:t>
            </a:r>
          </a:p>
          <a:p>
            <a:pPr algn="ctr">
              <a:lnSpc>
                <a:spcPct val="150000"/>
              </a:lnSpc>
            </a:pPr>
            <a:r>
              <a:rPr lang="en-US" sz="4000" b="1" i="1">
                <a:solidFill>
                  <a:srgbClr val="86A397"/>
                </a:solidFill>
                <a:latin typeface="+mn-lt"/>
                <a:cs typeface="Angsana New" panose="02020603050405020304" pitchFamily="18" charset="-34"/>
              </a:rPr>
              <a:t>Events</a:t>
            </a:r>
          </a:p>
        </p:txBody>
      </p:sp>
      <p:pic>
        <p:nvPicPr>
          <p:cNvPr id="12" name="Graphic 11" descr="Checkmark">
            <a:extLst>
              <a:ext uri="{FF2B5EF4-FFF2-40B4-BE49-F238E27FC236}">
                <a16:creationId xmlns:a16="http://schemas.microsoft.com/office/drawing/2014/main" id="{C87B7A0F-BE0F-D4B6-F2DC-9CE46C53F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2" y="2374646"/>
            <a:ext cx="1803904" cy="1803904"/>
          </a:xfrm>
          <a:prstGeom prst="rect">
            <a:avLst/>
          </a:prstGeom>
        </p:spPr>
      </p:pic>
      <p:sp>
        <p:nvSpPr>
          <p:cNvPr id="13" name="Title 1">
            <a:extLst>
              <a:ext uri="{FF2B5EF4-FFF2-40B4-BE49-F238E27FC236}">
                <a16:creationId xmlns:a16="http://schemas.microsoft.com/office/drawing/2014/main" id="{DF28362A-7C01-0DAA-B48F-73CA8525D6C9}"/>
              </a:ext>
            </a:extLst>
          </p:cNvPr>
          <p:cNvSpPr txBox="1">
            <a:spLocks/>
          </p:cNvSpPr>
          <p:nvPr/>
        </p:nvSpPr>
        <p:spPr>
          <a:xfrm>
            <a:off x="6675457" y="2220685"/>
            <a:ext cx="4052454" cy="3884055"/>
          </a:xfrm>
          <a:prstGeom prst="rect">
            <a:avLst/>
          </a:prstGeom>
          <a:solidFill>
            <a:schemeClr val="bg1">
              <a:alpha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pPr marL="457200" indent="-457200">
              <a:buFont typeface="Arial" panose="020B0604020202020204" pitchFamily="34" charset="0"/>
              <a:buChar char="•"/>
            </a:pPr>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endParaRPr lang="en-US" sz="4000" b="1" i="1">
              <a:solidFill>
                <a:srgbClr val="86A397"/>
              </a:solidFill>
              <a:effectLst>
                <a:outerShdw blurRad="50800" dist="38100" dir="5400000" algn="t" rotWithShape="0">
                  <a:prstClr val="black">
                    <a:alpha val="40000"/>
                  </a:prstClr>
                </a:outerShdw>
              </a:effectLst>
              <a:latin typeface="+mn-lt"/>
              <a:cs typeface="Angsana New" panose="02020603050405020304" pitchFamily="18" charset="-34"/>
            </a:endParaRPr>
          </a:p>
          <a:p>
            <a:pPr algn="ctr">
              <a:lnSpc>
                <a:spcPct val="150000"/>
              </a:lnSpc>
            </a:pPr>
            <a:r>
              <a:rPr lang="en-US" sz="4000" b="1" i="1">
                <a:solidFill>
                  <a:srgbClr val="86A397"/>
                </a:solidFill>
                <a:latin typeface="+mn-lt"/>
                <a:cs typeface="Angsana New" panose="02020603050405020304" pitchFamily="18" charset="-34"/>
              </a:rPr>
              <a:t>Courses</a:t>
            </a:r>
          </a:p>
        </p:txBody>
      </p:sp>
      <p:pic>
        <p:nvPicPr>
          <p:cNvPr id="16" name="Graphic 15" descr="No sign with solid fill">
            <a:extLst>
              <a:ext uri="{FF2B5EF4-FFF2-40B4-BE49-F238E27FC236}">
                <a16:creationId xmlns:a16="http://schemas.microsoft.com/office/drawing/2014/main" id="{9B842CEF-3A11-2E6A-A860-D876830FB0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2687" y="2527047"/>
            <a:ext cx="1803905" cy="1803905"/>
          </a:xfrm>
          <a:prstGeom prst="rect">
            <a:avLst/>
          </a:prstGeom>
        </p:spPr>
      </p:pic>
      <p:sp>
        <p:nvSpPr>
          <p:cNvPr id="4" name="Right Triangle 3">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20</a:t>
            </a:r>
          </a:p>
        </p:txBody>
      </p:sp>
    </p:spTree>
    <p:extLst>
      <p:ext uri="{BB962C8B-B14F-4D97-AF65-F5344CB8AC3E}">
        <p14:creationId xmlns:p14="http://schemas.microsoft.com/office/powerpoint/2010/main" val="1731835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B978C"/>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859B56-3222-2725-AB9D-6CD4C8A6ECF6}"/>
              </a:ext>
            </a:extLst>
          </p:cNvPr>
          <p:cNvSpPr/>
          <p:nvPr/>
        </p:nvSpPr>
        <p:spPr>
          <a:xfrm>
            <a:off x="6599919" y="2412514"/>
            <a:ext cx="5161280" cy="3027680"/>
          </a:xfrm>
          <a:prstGeom prst="roundRect">
            <a:avLst>
              <a:gd name="adj" fmla="val 6264"/>
            </a:avLst>
          </a:prstGeom>
          <a:gradFill flip="none" rotWithShape="1">
            <a:gsLst>
              <a:gs pos="0">
                <a:srgbClr val="A7A7A7">
                  <a:tint val="66000"/>
                  <a:satMod val="160000"/>
                </a:srgbClr>
              </a:gs>
              <a:gs pos="50000">
                <a:srgbClr val="A7A7A7">
                  <a:tint val="44500"/>
                  <a:satMod val="160000"/>
                </a:srgbClr>
              </a:gs>
              <a:gs pos="100000">
                <a:srgbClr val="A7A7A7">
                  <a:tint val="23500"/>
                  <a:satMod val="160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8F3AC-B92C-2498-4788-66CAB53DBF2D}"/>
              </a:ext>
            </a:extLst>
          </p:cNvPr>
          <p:cNvSpPr>
            <a:spLocks noGrp="1"/>
          </p:cNvSpPr>
          <p:nvPr>
            <p:ph type="title"/>
          </p:nvPr>
        </p:nvSpPr>
        <p:spPr>
          <a:xfrm>
            <a:off x="6095980" y="459591"/>
            <a:ext cx="6096000" cy="1355330"/>
          </a:xfrm>
        </p:spPr>
        <p:txBody>
          <a:bodyPr anchor="b">
            <a:noAutofit/>
          </a:bodyPr>
          <a:lstStyle/>
          <a:p>
            <a:pPr algn="ctr"/>
            <a:r>
              <a:rPr lang="en-US" sz="5200" b="1">
                <a:solidFill>
                  <a:schemeClr val="bg1"/>
                </a:solidFill>
                <a:effectLst>
                  <a:outerShdw blurRad="50800" dist="38100" dir="5400000" algn="t" rotWithShape="0">
                    <a:prstClr val="black">
                      <a:alpha val="40000"/>
                    </a:prstClr>
                  </a:outerShdw>
                </a:effectLst>
                <a:latin typeface="Arial"/>
                <a:ea typeface="+mn-ea"/>
                <a:cs typeface="Arial"/>
              </a:rPr>
              <a:t>Software Recommendations</a:t>
            </a:r>
          </a:p>
        </p:txBody>
      </p:sp>
      <p:pic>
        <p:nvPicPr>
          <p:cNvPr id="11" name="Picture 10" descr="Colourful network cables">
            <a:extLst>
              <a:ext uri="{FF2B5EF4-FFF2-40B4-BE49-F238E27FC236}">
                <a16:creationId xmlns:a16="http://schemas.microsoft.com/office/drawing/2014/main" id="{26918A70-FD1D-A04D-16D2-CA4DAA967C34}"/>
              </a:ext>
            </a:extLst>
          </p:cNvPr>
          <p:cNvPicPr>
            <a:picLocks noChangeAspect="1"/>
          </p:cNvPicPr>
          <p:nvPr/>
        </p:nvPicPr>
        <p:blipFill rotWithShape="1">
          <a:blip r:embed="rId3"/>
          <a:srcRect l="12959" r="27707" b="-1"/>
          <a:stretch/>
        </p:blipFill>
        <p:spPr>
          <a:xfrm>
            <a:off x="20" y="10"/>
            <a:ext cx="6095980" cy="6857990"/>
          </a:xfrm>
          <a:prstGeom prst="rect">
            <a:avLst/>
          </a:prstGeom>
          <a:solidFill>
            <a:srgbClr val="546760">
              <a:alpha val="45098"/>
            </a:srgbClr>
          </a:solidFill>
        </p:spPr>
      </p:pic>
      <p:sp>
        <p:nvSpPr>
          <p:cNvPr id="12" name="Rectangle 11">
            <a:extLst>
              <a:ext uri="{FF2B5EF4-FFF2-40B4-BE49-F238E27FC236}">
                <a16:creationId xmlns:a16="http://schemas.microsoft.com/office/drawing/2014/main" id="{B597AED0-A0DD-3055-B0B0-FFB242CF2004}"/>
              </a:ext>
            </a:extLst>
          </p:cNvPr>
          <p:cNvSpPr/>
          <p:nvPr/>
        </p:nvSpPr>
        <p:spPr>
          <a:xfrm>
            <a:off x="0" y="-1468"/>
            <a:ext cx="6096000" cy="6858000"/>
          </a:xfrm>
          <a:prstGeom prst="rect">
            <a:avLst/>
          </a:prstGeom>
          <a:solidFill>
            <a:srgbClr val="255E48">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7B97139A-9F96-39A9-A6CF-01BB78C265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2055" y="2802105"/>
            <a:ext cx="2297009" cy="5168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iteCRM Zoom Webinar Integration | SuiteCRM Module">
            <a:extLst>
              <a:ext uri="{FF2B5EF4-FFF2-40B4-BE49-F238E27FC236}">
                <a16:creationId xmlns:a16="http://schemas.microsoft.com/office/drawing/2014/main" id="{B98FF8DE-010B-CEC9-1617-21403D5681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769" y="3926354"/>
            <a:ext cx="3671582" cy="135533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21</a:t>
            </a:r>
          </a:p>
        </p:txBody>
      </p:sp>
    </p:spTree>
    <p:extLst>
      <p:ext uri="{BB962C8B-B14F-4D97-AF65-F5344CB8AC3E}">
        <p14:creationId xmlns:p14="http://schemas.microsoft.com/office/powerpoint/2010/main" val="80037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9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13DD9-2E65-E4D7-010C-8D3D7D6C8ED6}"/>
              </a:ext>
            </a:extLst>
          </p:cNvPr>
          <p:cNvSpPr>
            <a:spLocks noGrp="1"/>
          </p:cNvSpPr>
          <p:nvPr>
            <p:ph type="title"/>
          </p:nvPr>
        </p:nvSpPr>
        <p:spPr>
          <a:xfrm>
            <a:off x="0" y="0"/>
            <a:ext cx="12192000" cy="1520013"/>
          </a:xfrm>
        </p:spPr>
        <p:txBody>
          <a:bodyPr>
            <a:normAutofit/>
          </a:bodyPr>
          <a:lstStyle/>
          <a:p>
            <a:pPr algn="ctr"/>
            <a:r>
              <a:rPr lang="en-US" sz="5200" b="1">
                <a:solidFill>
                  <a:srgbClr val="FFFFFF"/>
                </a:solidFill>
                <a:effectLst>
                  <a:outerShdw blurRad="38100" dist="38100" dir="2700000" algn="tl">
                    <a:srgbClr val="000000">
                      <a:alpha val="43137"/>
                    </a:srgbClr>
                  </a:outerShdw>
                </a:effectLst>
                <a:latin typeface="Arial"/>
                <a:ea typeface="+mn-ea"/>
                <a:cs typeface="Arial"/>
              </a:rPr>
              <a:t>Potential Hardware Technologies</a:t>
            </a:r>
          </a:p>
        </p:txBody>
      </p:sp>
      <p:sp>
        <p:nvSpPr>
          <p:cNvPr id="19" name="Rectangle: Rounded Corners 18">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gradFill flip="none" rotWithShape="1">
            <a:gsLst>
              <a:gs pos="0">
                <a:srgbClr val="C0C0C0">
                  <a:shade val="30000"/>
                  <a:satMod val="115000"/>
                </a:srgbClr>
              </a:gs>
              <a:gs pos="50000">
                <a:srgbClr val="C0C0C0">
                  <a:shade val="67500"/>
                  <a:satMod val="115000"/>
                </a:srgbClr>
              </a:gs>
              <a:gs pos="100000">
                <a:srgbClr val="C0C0C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2D84295-4084-2111-F656-5F08D92C642E}"/>
              </a:ext>
            </a:extLst>
          </p:cNvPr>
          <p:cNvSpPr txBox="1">
            <a:spLocks/>
          </p:cNvSpPr>
          <p:nvPr/>
        </p:nvSpPr>
        <p:spPr>
          <a:xfrm>
            <a:off x="2990806" y="5094778"/>
            <a:ext cx="3803791" cy="1816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8096">
              <a:spcBef>
                <a:spcPts val="840"/>
              </a:spcBef>
              <a:buNone/>
            </a:pPr>
            <a:r>
              <a:rPr lang="en-US" sz="3200" b="1" i="1" kern="1200">
                <a:solidFill>
                  <a:schemeClr val="bg1"/>
                </a:solidFill>
                <a:latin typeface="+mn-lt"/>
                <a:ea typeface="+mn-ea"/>
                <a:cs typeface="+mn-cs"/>
              </a:rPr>
              <a:t>In-Ceiling Microphone Array</a:t>
            </a:r>
          </a:p>
          <a:p>
            <a:endParaRPr lang="en-US" sz="2400"/>
          </a:p>
        </p:txBody>
      </p:sp>
      <p:sp>
        <p:nvSpPr>
          <p:cNvPr id="7" name="Content Placeholder 2">
            <a:extLst>
              <a:ext uri="{FF2B5EF4-FFF2-40B4-BE49-F238E27FC236}">
                <a16:creationId xmlns:a16="http://schemas.microsoft.com/office/drawing/2014/main" id="{B538101B-6177-387A-1A8B-65C5B8C20FF0}"/>
              </a:ext>
            </a:extLst>
          </p:cNvPr>
          <p:cNvSpPr txBox="1">
            <a:spLocks/>
          </p:cNvSpPr>
          <p:nvPr/>
        </p:nvSpPr>
        <p:spPr>
          <a:xfrm>
            <a:off x="8745993" y="5067341"/>
            <a:ext cx="2812001" cy="121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8096">
              <a:spcBef>
                <a:spcPts val="840"/>
              </a:spcBef>
              <a:buNone/>
            </a:pPr>
            <a:r>
              <a:rPr lang="en-US" sz="3200" b="1" i="1">
                <a:solidFill>
                  <a:schemeClr val="bg1"/>
                </a:solidFill>
              </a:rPr>
              <a:t>Digital Control Panel</a:t>
            </a:r>
            <a:endParaRPr lang="en-US" sz="3200" b="1" i="1" kern="1200">
              <a:solidFill>
                <a:schemeClr val="bg1"/>
              </a:solidFill>
              <a:latin typeface="+mn-lt"/>
              <a:ea typeface="+mn-ea"/>
              <a:cs typeface="+mn-cs"/>
            </a:endParaRPr>
          </a:p>
          <a:p>
            <a:endParaRPr lang="en-US"/>
          </a:p>
        </p:txBody>
      </p:sp>
      <p:sp>
        <p:nvSpPr>
          <p:cNvPr id="8" name="Content Placeholder 2">
            <a:extLst>
              <a:ext uri="{FF2B5EF4-FFF2-40B4-BE49-F238E27FC236}">
                <a16:creationId xmlns:a16="http://schemas.microsoft.com/office/drawing/2014/main" id="{ECC9D8A3-D08E-64C7-2CB2-72A6ABEABB66}"/>
              </a:ext>
            </a:extLst>
          </p:cNvPr>
          <p:cNvSpPr txBox="1">
            <a:spLocks/>
          </p:cNvSpPr>
          <p:nvPr/>
        </p:nvSpPr>
        <p:spPr>
          <a:xfrm>
            <a:off x="5998983" y="1734619"/>
            <a:ext cx="3047321" cy="13864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8096">
              <a:spcBef>
                <a:spcPts val="840"/>
              </a:spcBef>
              <a:buNone/>
            </a:pPr>
            <a:r>
              <a:rPr lang="en-US" sz="3200" b="1" i="1" kern="1200">
                <a:solidFill>
                  <a:schemeClr val="bg1"/>
                </a:solidFill>
                <a:latin typeface="+mn-lt"/>
                <a:ea typeface="+mn-ea"/>
                <a:cs typeface="+mn-cs"/>
              </a:rPr>
              <a:t>75+ inch TV &amp; 50+ inch Monitor</a:t>
            </a:r>
          </a:p>
          <a:p>
            <a:endParaRPr lang="en-US"/>
          </a:p>
        </p:txBody>
      </p:sp>
      <p:sp>
        <p:nvSpPr>
          <p:cNvPr id="11" name="Oval 10">
            <a:extLst>
              <a:ext uri="{FF2B5EF4-FFF2-40B4-BE49-F238E27FC236}">
                <a16:creationId xmlns:a16="http://schemas.microsoft.com/office/drawing/2014/main" id="{340D6AC8-F51C-93E2-7974-22BDF899681D}"/>
              </a:ext>
            </a:extLst>
          </p:cNvPr>
          <p:cNvSpPr/>
          <p:nvPr/>
        </p:nvSpPr>
        <p:spPr>
          <a:xfrm>
            <a:off x="9002673" y="2262553"/>
            <a:ext cx="2348783" cy="2348782"/>
          </a:xfrm>
          <a:prstGeom prst="ellipse">
            <a:avLst/>
          </a:prstGeom>
          <a:solidFill>
            <a:srgbClr val="86A397"/>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6ABC57-B532-23BD-19F0-5D5C67AD35B2}"/>
              </a:ext>
            </a:extLst>
          </p:cNvPr>
          <p:cNvSpPr/>
          <p:nvPr/>
        </p:nvSpPr>
        <p:spPr>
          <a:xfrm>
            <a:off x="6348253" y="3127117"/>
            <a:ext cx="2348783" cy="2348782"/>
          </a:xfrm>
          <a:prstGeom prst="ellipse">
            <a:avLst/>
          </a:prstGeom>
          <a:solidFill>
            <a:srgbClr val="86A397"/>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D92F29-FEA8-00A3-DE72-05CD7BB1BB6A}"/>
              </a:ext>
            </a:extLst>
          </p:cNvPr>
          <p:cNvSpPr/>
          <p:nvPr/>
        </p:nvSpPr>
        <p:spPr>
          <a:xfrm>
            <a:off x="3693831" y="2262553"/>
            <a:ext cx="2348783" cy="2348782"/>
          </a:xfrm>
          <a:prstGeom prst="ellipse">
            <a:avLst/>
          </a:prstGeom>
          <a:solidFill>
            <a:srgbClr val="86A397"/>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F66050-2DB9-F572-599C-69EECC5D73CF}"/>
              </a:ext>
            </a:extLst>
          </p:cNvPr>
          <p:cNvSpPr/>
          <p:nvPr/>
        </p:nvSpPr>
        <p:spPr>
          <a:xfrm>
            <a:off x="1039410" y="3127117"/>
            <a:ext cx="2348783" cy="2348782"/>
          </a:xfrm>
          <a:prstGeom prst="ellipse">
            <a:avLst/>
          </a:prstGeom>
          <a:solidFill>
            <a:srgbClr val="86A397"/>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TZ310 - Professional PTZ Camera | AVer Global">
            <a:extLst>
              <a:ext uri="{FF2B5EF4-FFF2-40B4-BE49-F238E27FC236}">
                <a16:creationId xmlns:a16="http://schemas.microsoft.com/office/drawing/2014/main" id="{54176159-4384-546C-864B-D06342F18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14" y="3249197"/>
            <a:ext cx="3088313" cy="2117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XA910 - The Microflex® Advance™ MXA910 Ceiling Array Microphone - Shure  United Kingdom">
            <a:extLst>
              <a:ext uri="{FF2B5EF4-FFF2-40B4-BE49-F238E27FC236}">
                <a16:creationId xmlns:a16="http://schemas.microsoft.com/office/drawing/2014/main" id="{3CEBC317-4CA6-E9A5-73D5-CF7EC0C476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350" y="1837450"/>
            <a:ext cx="3300704" cy="33007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80 Inch Monitor Rental- Nationwide Monitor Rentals - AVR Expos">
            <a:extLst>
              <a:ext uri="{FF2B5EF4-FFF2-40B4-BE49-F238E27FC236}">
                <a16:creationId xmlns:a16="http://schemas.microsoft.com/office/drawing/2014/main" id="{C0E13635-5376-3665-E208-16D49F0B9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825" y="3268483"/>
            <a:ext cx="3311124" cy="22074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66C5FD2-17A5-CF6A-C425-4CC6DF3B2F09}"/>
              </a:ext>
            </a:extLst>
          </p:cNvPr>
          <p:cNvSpPr txBox="1"/>
          <p:nvPr/>
        </p:nvSpPr>
        <p:spPr>
          <a:xfrm>
            <a:off x="884867" y="1909791"/>
            <a:ext cx="2670953" cy="1077218"/>
          </a:xfrm>
          <a:prstGeom prst="rect">
            <a:avLst/>
          </a:prstGeom>
          <a:noFill/>
        </p:spPr>
        <p:txBody>
          <a:bodyPr wrap="square" rtlCol="0">
            <a:spAutoFit/>
          </a:bodyPr>
          <a:lstStyle/>
          <a:p>
            <a:pPr algn="ctr"/>
            <a:r>
              <a:rPr lang="en-US" sz="3200" b="1" i="1" kern="1200">
                <a:solidFill>
                  <a:schemeClr val="bg1"/>
                </a:solidFill>
                <a:latin typeface="+mn-lt"/>
                <a:ea typeface="+mn-ea"/>
                <a:cs typeface="+mn-cs"/>
              </a:rPr>
              <a:t>Dual Camera Solution</a:t>
            </a:r>
          </a:p>
        </p:txBody>
      </p:sp>
      <p:pic>
        <p:nvPicPr>
          <p:cNvPr id="3" name="Picture 2" descr="TLP Pro 1025M | Extron">
            <a:extLst>
              <a:ext uri="{FF2B5EF4-FFF2-40B4-BE49-F238E27FC236}">
                <a16:creationId xmlns:a16="http://schemas.microsoft.com/office/drawing/2014/main" id="{1C89CE45-EFB1-3A91-3D58-FCD01C6CEE61}"/>
              </a:ext>
            </a:extLst>
          </p:cNvPr>
          <p:cNvPicPr>
            <a:picLocks noChangeAspect="1"/>
          </p:cNvPicPr>
          <p:nvPr/>
        </p:nvPicPr>
        <p:blipFill rotWithShape="1">
          <a:blip r:embed="rId6"/>
          <a:srcRect l="-438" t="-3646" r="-875" b="18490"/>
          <a:stretch/>
        </p:blipFill>
        <p:spPr>
          <a:xfrm>
            <a:off x="8868197" y="2511007"/>
            <a:ext cx="2563217" cy="1837041"/>
          </a:xfrm>
          <a:prstGeom prst="rect">
            <a:avLst/>
          </a:prstGeom>
        </p:spPr>
      </p:pic>
      <p:sp>
        <p:nvSpPr>
          <p:cNvPr id="5" name="Right Triangle 4">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22</a:t>
            </a:r>
          </a:p>
        </p:txBody>
      </p:sp>
    </p:spTree>
    <p:extLst>
      <p:ext uri="{BB962C8B-B14F-4D97-AF65-F5344CB8AC3E}">
        <p14:creationId xmlns:p14="http://schemas.microsoft.com/office/powerpoint/2010/main" val="2287918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6AF1-F96E-A44F-5818-87110FE8B310}"/>
              </a:ext>
            </a:extLst>
          </p:cNvPr>
          <p:cNvSpPr>
            <a:spLocks noGrp="1"/>
          </p:cNvSpPr>
          <p:nvPr>
            <p:ph type="title"/>
          </p:nvPr>
        </p:nvSpPr>
        <p:spPr>
          <a:xfrm>
            <a:off x="-1" y="0"/>
            <a:ext cx="12192000" cy="914400"/>
          </a:xfrm>
        </p:spPr>
        <p:txBody>
          <a:bodyPr>
            <a:noAutofit/>
          </a:bodyPr>
          <a:lstStyle/>
          <a:p>
            <a:pPr algn="ctr">
              <a:lnSpc>
                <a:spcPct val="100000"/>
              </a:lnSpc>
            </a:pPr>
            <a:r>
              <a:rPr lang="en-US" sz="3600" b="1">
                <a:solidFill>
                  <a:srgbClr val="86A397"/>
                </a:solidFill>
                <a:effectLst>
                  <a:outerShdw blurRad="50800" dist="38100" dir="5400000" algn="t" rotWithShape="0">
                    <a:prstClr val="black">
                      <a:alpha val="40000"/>
                    </a:prstClr>
                  </a:outerShdw>
                </a:effectLst>
                <a:latin typeface="Arial"/>
                <a:ea typeface="+mn-ea"/>
                <a:cs typeface="Arial"/>
              </a:rPr>
              <a:t>Possible Configuration of Video &amp; Exhibition Rooms</a:t>
            </a:r>
          </a:p>
        </p:txBody>
      </p:sp>
      <p:pic>
        <p:nvPicPr>
          <p:cNvPr id="3" name="video&amp;exhibition room mock up8">
            <a:hlinkClick r:id="" action="ppaction://media"/>
            <a:extLst>
              <a:ext uri="{FF2B5EF4-FFF2-40B4-BE49-F238E27FC236}">
                <a16:creationId xmlns:a16="http://schemas.microsoft.com/office/drawing/2014/main" id="{FC744DE4-8B48-01EE-3651-E3AB5E8959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6043" y="926400"/>
            <a:ext cx="10161013" cy="5715570"/>
          </a:xfrm>
          <a:prstGeom prst="rect">
            <a:avLst/>
          </a:prstGeom>
        </p:spPr>
      </p:pic>
      <p:sp>
        <p:nvSpPr>
          <p:cNvPr id="5" name="Right Triangle 4">
            <a:extLst>
              <a:ext uri="{FF2B5EF4-FFF2-40B4-BE49-F238E27FC236}">
                <a16:creationId xmlns:a16="http://schemas.microsoft.com/office/drawing/2014/main" id="{9044290F-6E2E-746B-1A6C-E66EAD4607B8}"/>
              </a:ext>
            </a:extLst>
          </p:cNvPr>
          <p:cNvSpPr/>
          <p:nvPr/>
        </p:nvSpPr>
        <p:spPr>
          <a:xfrm flipH="1">
            <a:off x="11194212" y="5943600"/>
            <a:ext cx="997788" cy="914400"/>
          </a:xfrm>
          <a:prstGeom prst="rtTriangle">
            <a:avLst/>
          </a:prstGeom>
          <a:solidFill>
            <a:srgbClr val="86A39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chemeClr val="bg1"/>
                </a:solidFill>
                <a:latin typeface="Angsana New"/>
                <a:cs typeface="Angsana New"/>
              </a:rPr>
              <a:t>23</a:t>
            </a:r>
          </a:p>
        </p:txBody>
      </p:sp>
    </p:spTree>
    <p:extLst>
      <p:ext uri="{BB962C8B-B14F-4D97-AF65-F5344CB8AC3E}">
        <p14:creationId xmlns:p14="http://schemas.microsoft.com/office/powerpoint/2010/main" val="26106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378249-BA0D-A618-ABF2-A618554A3FB2}"/>
              </a:ext>
            </a:extLst>
          </p:cNvPr>
          <p:cNvSpPr/>
          <p:nvPr/>
        </p:nvSpPr>
        <p:spPr>
          <a:xfrm>
            <a:off x="-28757" y="956093"/>
            <a:ext cx="12249510" cy="52908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rketing Communications Resources &amp; Tools | Worcester Polytechnic Institute">
            <a:extLst>
              <a:ext uri="{FF2B5EF4-FFF2-40B4-BE49-F238E27FC236}">
                <a16:creationId xmlns:a16="http://schemas.microsoft.com/office/drawing/2014/main" id="{5FB5CCD3-F731-4355-982B-B947299DF215}"/>
              </a:ext>
            </a:extLst>
          </p:cNvPr>
          <p:cNvPicPr>
            <a:picLocks noChangeAspect="1"/>
          </p:cNvPicPr>
          <p:nvPr/>
        </p:nvPicPr>
        <p:blipFill rotWithShape="1">
          <a:blip r:embed="rId2"/>
          <a:srcRect t="25806" r="23" b="26667"/>
          <a:stretch/>
        </p:blipFill>
        <p:spPr>
          <a:xfrm>
            <a:off x="300871" y="3806115"/>
            <a:ext cx="4165551" cy="1523496"/>
          </a:xfrm>
          <a:prstGeom prst="rect">
            <a:avLst/>
          </a:prstGeom>
        </p:spPr>
      </p:pic>
      <p:pic>
        <p:nvPicPr>
          <p:cNvPr id="6" name="Picture 5" descr="A black and white text&#10;&#10;Description automatically generated">
            <a:extLst>
              <a:ext uri="{FF2B5EF4-FFF2-40B4-BE49-F238E27FC236}">
                <a16:creationId xmlns:a16="http://schemas.microsoft.com/office/drawing/2014/main" id="{7A2C869C-7F50-E6D1-F6FF-E8DF248171EB}"/>
              </a:ext>
            </a:extLst>
          </p:cNvPr>
          <p:cNvPicPr>
            <a:picLocks noChangeAspect="1"/>
          </p:cNvPicPr>
          <p:nvPr/>
        </p:nvPicPr>
        <p:blipFill rotWithShape="1">
          <a:blip r:embed="rId3"/>
          <a:srcRect t="5224" r="183"/>
          <a:stretch/>
        </p:blipFill>
        <p:spPr>
          <a:xfrm>
            <a:off x="4735984" y="3653827"/>
            <a:ext cx="7455339" cy="1826038"/>
          </a:xfrm>
          <a:prstGeom prst="rect">
            <a:avLst/>
          </a:prstGeom>
        </p:spPr>
      </p:pic>
      <p:sp>
        <p:nvSpPr>
          <p:cNvPr id="8" name="TextBox 7">
            <a:extLst>
              <a:ext uri="{FF2B5EF4-FFF2-40B4-BE49-F238E27FC236}">
                <a16:creationId xmlns:a16="http://schemas.microsoft.com/office/drawing/2014/main" id="{B4B7F06B-6CD3-6727-097D-2D00C33F36EF}"/>
              </a:ext>
            </a:extLst>
          </p:cNvPr>
          <p:cNvSpPr txBox="1"/>
          <p:nvPr/>
        </p:nvSpPr>
        <p:spPr>
          <a:xfrm>
            <a:off x="2336321" y="1710906"/>
            <a:ext cx="750929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a:solidFill>
                  <a:srgbClr val="546760"/>
                </a:solidFill>
                <a:effectLst>
                  <a:outerShdw blurRad="38100" dist="38100" dir="2700000" algn="tl">
                    <a:srgbClr val="000000">
                      <a:alpha val="43137"/>
                    </a:srgbClr>
                  </a:outerShdw>
                </a:effectLst>
                <a:latin typeface="Arial"/>
                <a:cs typeface="Arial"/>
              </a:rPr>
              <a:t>Thank You!</a:t>
            </a:r>
          </a:p>
        </p:txBody>
      </p:sp>
    </p:spTree>
    <p:extLst>
      <p:ext uri="{BB962C8B-B14F-4D97-AF65-F5344CB8AC3E}">
        <p14:creationId xmlns:p14="http://schemas.microsoft.com/office/powerpoint/2010/main" val="221690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with a variety of statues and papers&#10;&#10;Description automatically generated with medium confidence">
            <a:extLst>
              <a:ext uri="{FF2B5EF4-FFF2-40B4-BE49-F238E27FC236}">
                <a16:creationId xmlns:a16="http://schemas.microsoft.com/office/drawing/2014/main" id="{0CF69F10-1C23-1330-E126-A18E9E7DCFC1}"/>
              </a:ext>
            </a:extLst>
          </p:cNvPr>
          <p:cNvPicPr>
            <a:picLocks noChangeAspect="1"/>
          </p:cNvPicPr>
          <p:nvPr/>
        </p:nvPicPr>
        <p:blipFill rotWithShape="1">
          <a:blip r:embed="rId3">
            <a:extLst>
              <a:ext uri="{28A0092B-C50C-407E-A947-70E740481C1C}">
                <a14:useLocalDpi xmlns:a14="http://schemas.microsoft.com/office/drawing/2010/main" val="0"/>
              </a:ext>
            </a:extLst>
          </a:blip>
          <a:srcRect l="239" b="15361"/>
          <a:stretch/>
        </p:blipFill>
        <p:spPr>
          <a:xfrm>
            <a:off x="0" y="-37973"/>
            <a:ext cx="12191999" cy="6895974"/>
          </a:xfrm>
          <a:prstGeom prst="rect">
            <a:avLst/>
          </a:prstGeom>
        </p:spPr>
      </p:pic>
      <p:sp>
        <p:nvSpPr>
          <p:cNvPr id="12" name="Oval 11">
            <a:extLst>
              <a:ext uri="{FF2B5EF4-FFF2-40B4-BE49-F238E27FC236}">
                <a16:creationId xmlns:a16="http://schemas.microsoft.com/office/drawing/2014/main" id="{ED4E567F-F9E1-3CA0-8C82-93A1884AFD19}"/>
              </a:ext>
            </a:extLst>
          </p:cNvPr>
          <p:cNvSpPr/>
          <p:nvPr/>
        </p:nvSpPr>
        <p:spPr>
          <a:xfrm>
            <a:off x="8576797" y="2426483"/>
            <a:ext cx="3384000" cy="2774203"/>
          </a:xfrm>
          <a:prstGeom prst="ellipse">
            <a:avLst/>
          </a:prstGeom>
          <a:solidFill>
            <a:srgbClr val="86A397">
              <a:alpha val="74902"/>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5ED672-5E03-7DDD-3B71-473D5A8FA738}"/>
              </a:ext>
            </a:extLst>
          </p:cNvPr>
          <p:cNvSpPr/>
          <p:nvPr/>
        </p:nvSpPr>
        <p:spPr>
          <a:xfrm>
            <a:off x="4388797" y="2367315"/>
            <a:ext cx="3384000" cy="2892539"/>
          </a:xfrm>
          <a:prstGeom prst="ellipse">
            <a:avLst/>
          </a:prstGeom>
          <a:solidFill>
            <a:srgbClr val="86A397">
              <a:alpha val="74902"/>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A18EC6-9F43-BD0B-D413-28E8809B6412}"/>
              </a:ext>
            </a:extLst>
          </p:cNvPr>
          <p:cNvSpPr/>
          <p:nvPr/>
        </p:nvSpPr>
        <p:spPr>
          <a:xfrm>
            <a:off x="200797" y="2367315"/>
            <a:ext cx="3384000" cy="2892539"/>
          </a:xfrm>
          <a:prstGeom prst="ellipse">
            <a:avLst/>
          </a:prstGeom>
          <a:solidFill>
            <a:srgbClr val="86A397">
              <a:alpha val="74902"/>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BB18DC-AC42-2B4D-0862-1D56B03F88B7}"/>
              </a:ext>
            </a:extLst>
          </p:cNvPr>
          <p:cNvSpPr/>
          <p:nvPr/>
        </p:nvSpPr>
        <p:spPr>
          <a:xfrm>
            <a:off x="221847" y="461540"/>
            <a:ext cx="11748304" cy="1008696"/>
          </a:xfrm>
          <a:prstGeom prst="roundRect">
            <a:avLst/>
          </a:prstGeom>
          <a:solidFill>
            <a:srgbClr val="86A397">
              <a:alpha val="7500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2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Going Hybrid at the Freud Museum</a:t>
            </a:r>
          </a:p>
        </p:txBody>
      </p:sp>
      <p:sp>
        <p:nvSpPr>
          <p:cNvPr id="4" name="TextBox 3">
            <a:extLst>
              <a:ext uri="{FF2B5EF4-FFF2-40B4-BE49-F238E27FC236}">
                <a16:creationId xmlns:a16="http://schemas.microsoft.com/office/drawing/2014/main" id="{F99B3C4D-B478-DEBE-F99F-DD69AF45A25B}"/>
              </a:ext>
            </a:extLst>
          </p:cNvPr>
          <p:cNvSpPr txBox="1"/>
          <p:nvPr/>
        </p:nvSpPr>
        <p:spPr>
          <a:xfrm>
            <a:off x="706729" y="3438334"/>
            <a:ext cx="23721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i="1">
                <a:solidFill>
                  <a:schemeClr val="bg1"/>
                </a:solidFill>
                <a:latin typeface="Aptos Display"/>
              </a:rPr>
              <a:t>Upcoming Summer Renovations</a:t>
            </a:r>
          </a:p>
        </p:txBody>
      </p:sp>
      <p:sp>
        <p:nvSpPr>
          <p:cNvPr id="5" name="TextBox 4">
            <a:extLst>
              <a:ext uri="{FF2B5EF4-FFF2-40B4-BE49-F238E27FC236}">
                <a16:creationId xmlns:a16="http://schemas.microsoft.com/office/drawing/2014/main" id="{65BB02E3-4EFD-A68A-2B01-2DFDECE985BF}"/>
              </a:ext>
            </a:extLst>
          </p:cNvPr>
          <p:cNvSpPr txBox="1"/>
          <p:nvPr/>
        </p:nvSpPr>
        <p:spPr>
          <a:xfrm>
            <a:off x="4857154" y="3438334"/>
            <a:ext cx="23995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i="1">
                <a:solidFill>
                  <a:schemeClr val="bg1"/>
                </a:solidFill>
                <a:latin typeface="Aptos Display"/>
              </a:rPr>
              <a:t>Programming in a Hybrid Model</a:t>
            </a:r>
          </a:p>
        </p:txBody>
      </p:sp>
      <p:sp>
        <p:nvSpPr>
          <p:cNvPr id="8" name="TextBox 7">
            <a:extLst>
              <a:ext uri="{FF2B5EF4-FFF2-40B4-BE49-F238E27FC236}">
                <a16:creationId xmlns:a16="http://schemas.microsoft.com/office/drawing/2014/main" id="{6A5C6EAC-60F7-6F5E-2DEE-784F1B879FA2}"/>
              </a:ext>
            </a:extLst>
          </p:cNvPr>
          <p:cNvSpPr txBox="1"/>
          <p:nvPr/>
        </p:nvSpPr>
        <p:spPr>
          <a:xfrm>
            <a:off x="8917201" y="3430479"/>
            <a:ext cx="270085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i="1">
                <a:solidFill>
                  <a:schemeClr val="bg1"/>
                </a:solidFill>
                <a:latin typeface="Arial"/>
                <a:cs typeface="Arial"/>
              </a:rPr>
              <a:t>Exploring</a:t>
            </a:r>
          </a:p>
          <a:p>
            <a:pPr algn="ctr"/>
            <a:r>
              <a:rPr lang="en-US" sz="3000" b="1" i="1">
                <a:solidFill>
                  <a:schemeClr val="bg1"/>
                </a:solidFill>
                <a:latin typeface="Arial"/>
                <a:cs typeface="Arial"/>
              </a:rPr>
              <a:t>Hybrid Technologies</a:t>
            </a:r>
          </a:p>
        </p:txBody>
      </p:sp>
      <p:pic>
        <p:nvPicPr>
          <p:cNvPr id="14" name="Graphic 13" descr="Web cam with solid fill">
            <a:extLst>
              <a:ext uri="{FF2B5EF4-FFF2-40B4-BE49-F238E27FC236}">
                <a16:creationId xmlns:a16="http://schemas.microsoft.com/office/drawing/2014/main" id="{87672A07-35DA-CD93-C3D4-36B24958BE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0427" y="2485651"/>
            <a:ext cx="914400" cy="914400"/>
          </a:xfrm>
          <a:prstGeom prst="rect">
            <a:avLst/>
          </a:prstGeom>
        </p:spPr>
      </p:pic>
      <p:pic>
        <p:nvPicPr>
          <p:cNvPr id="15" name="Graphic 14" descr="Open book with solid fill">
            <a:extLst>
              <a:ext uri="{FF2B5EF4-FFF2-40B4-BE49-F238E27FC236}">
                <a16:creationId xmlns:a16="http://schemas.microsoft.com/office/drawing/2014/main" id="{AE9FA0BF-829A-8385-75FD-91FBB3B77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3012" y="2485651"/>
            <a:ext cx="914400" cy="914400"/>
          </a:xfrm>
          <a:prstGeom prst="rect">
            <a:avLst/>
          </a:prstGeom>
        </p:spPr>
      </p:pic>
      <p:pic>
        <p:nvPicPr>
          <p:cNvPr id="16" name="Graphic 15" descr="Traffic cone with solid fill">
            <a:extLst>
              <a:ext uri="{FF2B5EF4-FFF2-40B4-BE49-F238E27FC236}">
                <a16:creationId xmlns:a16="http://schemas.microsoft.com/office/drawing/2014/main" id="{ECB524B7-4830-2795-4A06-A1351FF861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5597" y="2485651"/>
            <a:ext cx="914400" cy="914400"/>
          </a:xfrm>
          <a:prstGeom prst="rect">
            <a:avLst/>
          </a:prstGeom>
        </p:spPr>
      </p:pic>
      <p:sp>
        <p:nvSpPr>
          <p:cNvPr id="3" name="Right Triangle 2">
            <a:extLst>
              <a:ext uri="{FF2B5EF4-FFF2-40B4-BE49-F238E27FC236}">
                <a16:creationId xmlns:a16="http://schemas.microsoft.com/office/drawing/2014/main" id="{C7083DE5-58B7-3E64-578D-E221E2B2BB50}"/>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3</a:t>
            </a:r>
          </a:p>
        </p:txBody>
      </p:sp>
    </p:spTree>
    <p:extLst>
      <p:ext uri="{BB962C8B-B14F-4D97-AF65-F5344CB8AC3E}">
        <p14:creationId xmlns:p14="http://schemas.microsoft.com/office/powerpoint/2010/main" val="142615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useBgFill="1">
        <p:nvSpPr>
          <p:cNvPr id="1033" name="Rectangle 1032" hidden="1">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room with chairs and tables&#10;&#10;Description automatically generated">
            <a:extLst>
              <a:ext uri="{FF2B5EF4-FFF2-40B4-BE49-F238E27FC236}">
                <a16:creationId xmlns:a16="http://schemas.microsoft.com/office/drawing/2014/main" id="{6D386B76-36A6-601C-4A9A-F45F9C46913B}"/>
              </a:ext>
            </a:extLst>
          </p:cNvPr>
          <p:cNvPicPr>
            <a:picLocks noChangeAspect="1"/>
          </p:cNvPicPr>
          <p:nvPr/>
        </p:nvPicPr>
        <p:blipFill rotWithShape="1">
          <a:blip r:embed="rId3">
            <a:extLst>
              <a:ext uri="{28A0092B-C50C-407E-A947-70E740481C1C}">
                <a14:useLocalDpi xmlns:a14="http://schemas.microsoft.com/office/drawing/2010/main" val="0"/>
              </a:ext>
            </a:extLst>
          </a:blip>
          <a:srcRect l="9095" r="31168" b="7217"/>
          <a:stretch/>
        </p:blipFill>
        <p:spPr bwMode="auto">
          <a:xfrm>
            <a:off x="7" y="-1"/>
            <a:ext cx="6095994" cy="440266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extLst>
            <a:ext uri="{909E8E84-426E-40DD-AFC4-6F175D3DCCD1}">
              <a14:hiddenFill xmlns:a14="http://schemas.microsoft.com/office/drawing/2010/main">
                <a:solidFill>
                  <a:srgbClr val="FFFFFF"/>
                </a:solidFill>
              </a14:hiddenFill>
            </a:ext>
          </a:extLst>
        </p:spPr>
      </p:pic>
      <p:pic>
        <p:nvPicPr>
          <p:cNvPr id="6" name="Content Placeholder 5" descr="A room with a display case and a statue on the wall&#10;&#10;Description automatically generated">
            <a:extLst>
              <a:ext uri="{FF2B5EF4-FFF2-40B4-BE49-F238E27FC236}">
                <a16:creationId xmlns:a16="http://schemas.microsoft.com/office/drawing/2014/main" id="{F90BF564-9714-48F0-F91F-C6BEC6597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7" t="-1" r="10691" b="5554"/>
          <a:stretch/>
        </p:blipFill>
        <p:spPr>
          <a:xfrm>
            <a:off x="6095999" y="-2"/>
            <a:ext cx="6095995" cy="448169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035" name="Group 103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 y="3988027"/>
            <a:ext cx="12192006" cy="757168"/>
            <a:chOff x="0" y="2959818"/>
            <a:chExt cx="12192006" cy="757168"/>
          </a:xfrm>
        </p:grpSpPr>
        <p:sp>
          <p:nvSpPr>
            <p:cNvPr id="1036" name="Freeform: Shape 1035" hidden="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A595B6EF-3F0B-2605-FACD-E4471910508C}"/>
              </a:ext>
            </a:extLst>
          </p:cNvPr>
          <p:cNvSpPr txBox="1"/>
          <p:nvPr/>
        </p:nvSpPr>
        <p:spPr>
          <a:xfrm>
            <a:off x="1253951" y="5153644"/>
            <a:ext cx="10077664" cy="892552"/>
          </a:xfrm>
          <a:prstGeom prst="rect">
            <a:avLst/>
          </a:prstGeom>
          <a:noFill/>
        </p:spPr>
        <p:txBody>
          <a:bodyPr wrap="square" lIns="91440" tIns="45720" rIns="91440" bIns="45720" rtlCol="0" anchor="t">
            <a:spAutoFit/>
          </a:bodyPr>
          <a:lstStyle/>
          <a:p>
            <a:pPr algn="ctr"/>
            <a:r>
              <a:rPr lang="en-US" sz="5200" b="1">
                <a:solidFill>
                  <a:schemeClr val="bg1"/>
                </a:solidFill>
                <a:effectLst>
                  <a:outerShdw blurRad="50800" dist="38100" dir="5400000" algn="t" rotWithShape="0">
                    <a:prstClr val="black">
                      <a:alpha val="40000"/>
                    </a:prstClr>
                  </a:outerShdw>
                </a:effectLst>
                <a:latin typeface="Arial"/>
                <a:cs typeface="Arial"/>
              </a:rPr>
              <a:t>Video &amp; Exhibition Rooms</a:t>
            </a:r>
          </a:p>
        </p:txBody>
      </p:sp>
      <p:cxnSp>
        <p:nvCxnSpPr>
          <p:cNvPr id="4" name="Straight Connector 3">
            <a:extLst>
              <a:ext uri="{FF2B5EF4-FFF2-40B4-BE49-F238E27FC236}">
                <a16:creationId xmlns:a16="http://schemas.microsoft.com/office/drawing/2014/main" id="{E760A696-66FB-E44A-ECBB-42704AE6DAD2}"/>
              </a:ext>
            </a:extLst>
          </p:cNvPr>
          <p:cNvCxnSpPr>
            <a:cxnSpLocks/>
          </p:cNvCxnSpPr>
          <p:nvPr/>
        </p:nvCxnSpPr>
        <p:spPr>
          <a:xfrm flipV="1">
            <a:off x="6095999" y="-2"/>
            <a:ext cx="0" cy="4080512"/>
          </a:xfrm>
          <a:prstGeom prst="line">
            <a:avLst/>
          </a:prstGeom>
          <a:ln w="76200">
            <a:solidFill>
              <a:srgbClr val="86A397"/>
            </a:solidFill>
          </a:ln>
        </p:spPr>
        <p:style>
          <a:lnRef idx="2">
            <a:schemeClr val="accent1"/>
          </a:lnRef>
          <a:fillRef idx="0">
            <a:schemeClr val="accent1"/>
          </a:fillRef>
          <a:effectRef idx="1">
            <a:schemeClr val="accent1"/>
          </a:effectRef>
          <a:fontRef idx="minor">
            <a:schemeClr val="tx1"/>
          </a:fontRef>
        </p:style>
      </p:cxnSp>
      <p:sp>
        <p:nvSpPr>
          <p:cNvPr id="7" name="Right Triangle 6">
            <a:extLst>
              <a:ext uri="{FF2B5EF4-FFF2-40B4-BE49-F238E27FC236}">
                <a16:creationId xmlns:a16="http://schemas.microsoft.com/office/drawing/2014/main" id="{266C162A-D873-AEC0-6CE5-DEF9CC0E1CA5}"/>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4</a:t>
            </a:r>
          </a:p>
        </p:txBody>
      </p:sp>
    </p:spTree>
    <p:extLst>
      <p:ext uri="{BB962C8B-B14F-4D97-AF65-F5344CB8AC3E}">
        <p14:creationId xmlns:p14="http://schemas.microsoft.com/office/powerpoint/2010/main" val="139151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pic>
        <p:nvPicPr>
          <p:cNvPr id="1026" name="Picture 2" descr="About Us - Freud Museum London">
            <a:extLst>
              <a:ext uri="{FF2B5EF4-FFF2-40B4-BE49-F238E27FC236}">
                <a16:creationId xmlns:a16="http://schemas.microsoft.com/office/drawing/2014/main" id="{3407AE9C-8443-DF30-98E6-D523C1D96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0" b="7800"/>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5C1540B1-42C5-FA6C-525C-198CE3AFC0E8}"/>
              </a:ext>
            </a:extLst>
          </p:cNvPr>
          <p:cNvSpPr/>
          <p:nvPr/>
        </p:nvSpPr>
        <p:spPr>
          <a:xfrm>
            <a:off x="2981325" y="1519447"/>
            <a:ext cx="6229350" cy="914400"/>
          </a:xfrm>
          <a:prstGeom prst="roundRect">
            <a:avLst/>
          </a:prstGeom>
          <a:solidFill>
            <a:srgbClr val="86A397">
              <a:alpha val="85000"/>
            </a:srgbClr>
          </a:solidFill>
          <a:ln>
            <a:noFill/>
          </a:ln>
          <a:effectLst>
            <a:outerShdw blurRad="50800" dist="38100" dir="5400000" algn="t"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200" b="1">
                <a:solidFill>
                  <a:schemeClr val="bg1"/>
                </a:solidFill>
                <a:effectLst>
                  <a:outerShdw blurRad="38100" dist="38100" dir="2700000" algn="tl">
                    <a:srgbClr val="000000">
                      <a:alpha val="43137"/>
                    </a:srgbClr>
                  </a:outerShdw>
                </a:effectLst>
                <a:latin typeface="Arial"/>
                <a:cs typeface="Arial"/>
              </a:rPr>
              <a:t>Project Goal</a:t>
            </a:r>
          </a:p>
        </p:txBody>
      </p:sp>
      <p:sp>
        <p:nvSpPr>
          <p:cNvPr id="6" name="Rectangle 5">
            <a:extLst>
              <a:ext uri="{FF2B5EF4-FFF2-40B4-BE49-F238E27FC236}">
                <a16:creationId xmlns:a16="http://schemas.microsoft.com/office/drawing/2014/main" id="{B83AC67A-BC95-D38E-0AD1-A789B964805D}"/>
              </a:ext>
            </a:extLst>
          </p:cNvPr>
          <p:cNvSpPr/>
          <p:nvPr/>
        </p:nvSpPr>
        <p:spPr>
          <a:xfrm>
            <a:off x="931065" y="2433847"/>
            <a:ext cx="10329863" cy="3109703"/>
          </a:xfrm>
          <a:prstGeom prst="rect">
            <a:avLst/>
          </a:prstGeom>
          <a:solidFill>
            <a:schemeClr val="bg1">
              <a:alpha val="8902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i="1">
                <a:solidFill>
                  <a:srgbClr val="86A397"/>
                </a:solidFill>
                <a:latin typeface="+mj-lt"/>
                <a:ea typeface="Gill Sans MT"/>
                <a:cs typeface="Gill Sans MT"/>
              </a:rPr>
              <a:t>Help the Freud Museum London (FML) staff develop plans to improve existing museum space for hybrid (i.e., online and in-person) events, exhibitions and programming.</a:t>
            </a:r>
            <a:endParaRPr lang="en-US" sz="4000" i="1">
              <a:solidFill>
                <a:srgbClr val="86A397"/>
              </a:solidFill>
              <a:latin typeface="+mj-lt"/>
            </a:endParaRPr>
          </a:p>
        </p:txBody>
      </p:sp>
      <p:sp>
        <p:nvSpPr>
          <p:cNvPr id="5" name="Right Triangle 4">
            <a:extLst>
              <a:ext uri="{FF2B5EF4-FFF2-40B4-BE49-F238E27FC236}">
                <a16:creationId xmlns:a16="http://schemas.microsoft.com/office/drawing/2014/main" id="{A69AD155-7C99-428D-1505-1B1CFFD760DA}"/>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5</a:t>
            </a:r>
          </a:p>
        </p:txBody>
      </p:sp>
    </p:spTree>
    <p:extLst>
      <p:ext uri="{BB962C8B-B14F-4D97-AF65-F5344CB8AC3E}">
        <p14:creationId xmlns:p14="http://schemas.microsoft.com/office/powerpoint/2010/main" val="261407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descr="A statue of a person sitting on a rock&#10;&#10;Description automatically generated">
            <a:extLst>
              <a:ext uri="{FF2B5EF4-FFF2-40B4-BE49-F238E27FC236}">
                <a16:creationId xmlns:a16="http://schemas.microsoft.com/office/drawing/2014/main" id="{4F218F86-EB33-3444-7EAD-C8F337D9AB4F}"/>
              </a:ext>
            </a:extLst>
          </p:cNvPr>
          <p:cNvPicPr>
            <a:picLocks noChangeAspect="1"/>
          </p:cNvPicPr>
          <p:nvPr/>
        </p:nvPicPr>
        <p:blipFill rotWithShape="1">
          <a:blip r:embed="rId3">
            <a:extLst>
              <a:ext uri="{28A0092B-C50C-407E-A947-70E740481C1C}">
                <a14:useLocalDpi xmlns:a14="http://schemas.microsoft.com/office/drawing/2010/main" val="0"/>
              </a:ext>
            </a:extLst>
          </a:blip>
          <a:srcRect l="1" r="-26" b="15729"/>
          <a:stretch/>
        </p:blipFill>
        <p:spPr>
          <a:xfrm>
            <a:off x="-1" y="-5728"/>
            <a:ext cx="12188951" cy="6858000"/>
          </a:xfrm>
          <a:prstGeom prst="rect">
            <a:avLst/>
          </a:prstGeom>
        </p:spPr>
      </p:pic>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17">
            <a:extLst>
              <a:ext uri="{FF2B5EF4-FFF2-40B4-BE49-F238E27FC236}">
                <a16:creationId xmlns:a16="http://schemas.microsoft.com/office/drawing/2014/main" id="{0F818864-07FD-AE0F-E8EC-44907EB33BB7}"/>
              </a:ext>
            </a:extLst>
          </p:cNvPr>
          <p:cNvSpPr/>
          <p:nvPr/>
        </p:nvSpPr>
        <p:spPr>
          <a:xfrm>
            <a:off x="634366" y="1625630"/>
            <a:ext cx="5337561" cy="2302169"/>
          </a:xfrm>
          <a:prstGeom prst="roundRect">
            <a:avLst/>
          </a:prstGeom>
          <a:solidFill>
            <a:srgbClr val="86A397">
              <a:alpha val="8000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a:solidFill>
                <a:srgbClr val="FFFFFF"/>
              </a:solidFill>
              <a:ea typeface="Calibri"/>
              <a:cs typeface="Calibri"/>
            </a:endParaRPr>
          </a:p>
          <a:p>
            <a:pPr algn="ctr"/>
            <a:r>
              <a:rPr lang="en-US" sz="2800" b="1" i="1">
                <a:solidFill>
                  <a:srgbClr val="FFFFFF"/>
                </a:solidFill>
                <a:ea typeface="Calibri"/>
                <a:cs typeface="Calibri"/>
              </a:rPr>
              <a:t>Assess Current and Best Practices in London</a:t>
            </a:r>
          </a:p>
        </p:txBody>
      </p:sp>
      <p:sp>
        <p:nvSpPr>
          <p:cNvPr id="19" name="Rounded Rectangle 18">
            <a:extLst>
              <a:ext uri="{FF2B5EF4-FFF2-40B4-BE49-F238E27FC236}">
                <a16:creationId xmlns:a16="http://schemas.microsoft.com/office/drawing/2014/main" id="{4EFD32F0-672F-51A2-8137-30D410483E30}"/>
              </a:ext>
            </a:extLst>
          </p:cNvPr>
          <p:cNvSpPr/>
          <p:nvPr/>
        </p:nvSpPr>
        <p:spPr>
          <a:xfrm>
            <a:off x="634365" y="4132735"/>
            <a:ext cx="5337561" cy="2302172"/>
          </a:xfrm>
          <a:prstGeom prst="roundRect">
            <a:avLst/>
          </a:prstGeom>
          <a:solidFill>
            <a:srgbClr val="86A397">
              <a:alpha val="8000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b="1" i="1">
                <a:solidFill>
                  <a:srgbClr val="FFFFFF"/>
                </a:solidFill>
                <a:ea typeface="Calibri"/>
                <a:cs typeface="Calibri"/>
              </a:rPr>
              <a:t>Evaluate Stakeholder Perspectives on In-House and Online Events</a:t>
            </a:r>
          </a:p>
        </p:txBody>
      </p:sp>
      <p:sp>
        <p:nvSpPr>
          <p:cNvPr id="20" name="Rounded Rectangle 19">
            <a:extLst>
              <a:ext uri="{FF2B5EF4-FFF2-40B4-BE49-F238E27FC236}">
                <a16:creationId xmlns:a16="http://schemas.microsoft.com/office/drawing/2014/main" id="{037BD122-F03C-A0BF-1640-B6551C1B857D}"/>
              </a:ext>
            </a:extLst>
          </p:cNvPr>
          <p:cNvSpPr/>
          <p:nvPr/>
        </p:nvSpPr>
        <p:spPr>
          <a:xfrm>
            <a:off x="6418509" y="4117937"/>
            <a:ext cx="5373687" cy="2302171"/>
          </a:xfrm>
          <a:prstGeom prst="roundRect">
            <a:avLst/>
          </a:prstGeom>
          <a:solidFill>
            <a:srgbClr val="86A397">
              <a:alpha val="8000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b="1" i="1">
                <a:solidFill>
                  <a:srgbClr val="FFFFFF"/>
                </a:solidFill>
                <a:ea typeface="Calibri"/>
                <a:cs typeface="Calibri"/>
              </a:rPr>
              <a:t>Recommend Appropriate Conferencing Equipment and Configurations</a:t>
            </a:r>
          </a:p>
        </p:txBody>
      </p:sp>
      <p:sp>
        <p:nvSpPr>
          <p:cNvPr id="22" name="Rounded Rectangle 21">
            <a:extLst>
              <a:ext uri="{FF2B5EF4-FFF2-40B4-BE49-F238E27FC236}">
                <a16:creationId xmlns:a16="http://schemas.microsoft.com/office/drawing/2014/main" id="{4C8E86BD-A7EF-C7AB-361B-2027059EB530}"/>
              </a:ext>
            </a:extLst>
          </p:cNvPr>
          <p:cNvSpPr/>
          <p:nvPr/>
        </p:nvSpPr>
        <p:spPr>
          <a:xfrm>
            <a:off x="6418509" y="1617274"/>
            <a:ext cx="5373687" cy="2302171"/>
          </a:xfrm>
          <a:prstGeom prst="roundRect">
            <a:avLst/>
          </a:prstGeom>
          <a:solidFill>
            <a:srgbClr val="86A397">
              <a:alpha val="8000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b="1" i="1">
                <a:solidFill>
                  <a:srgbClr val="FFFFFF"/>
                </a:solidFill>
                <a:ea typeface="Calibri"/>
                <a:cs typeface="Calibri"/>
              </a:rPr>
              <a:t>Evaluate the Current Use, Needs, and Limitations of the FML Video &amp; Exhibition Rooms</a:t>
            </a:r>
          </a:p>
        </p:txBody>
      </p:sp>
      <p:sp>
        <p:nvSpPr>
          <p:cNvPr id="28" name="TextBox 27">
            <a:extLst>
              <a:ext uri="{FF2B5EF4-FFF2-40B4-BE49-F238E27FC236}">
                <a16:creationId xmlns:a16="http://schemas.microsoft.com/office/drawing/2014/main" id="{729948D1-3004-75CC-AB04-75969CB58F7F}"/>
              </a:ext>
            </a:extLst>
          </p:cNvPr>
          <p:cNvSpPr txBox="1"/>
          <p:nvPr/>
        </p:nvSpPr>
        <p:spPr>
          <a:xfrm>
            <a:off x="7692975" y="1791109"/>
            <a:ext cx="2824753" cy="584775"/>
          </a:xfrm>
          <a:prstGeom prst="rect">
            <a:avLst/>
          </a:prstGeom>
          <a:noFill/>
        </p:spPr>
        <p:txBody>
          <a:bodyPr wrap="square">
            <a:spAutoFit/>
          </a:bodyPr>
          <a:lstStyle>
            <a:defPPr>
              <a:defRPr lang="en-US"/>
            </a:defPPr>
            <a:lvl1pPr algn="ctr">
              <a:defRPr sz="3200" b="1">
                <a:solidFill>
                  <a:srgbClr val="FFFFFF"/>
                </a:solidFill>
                <a:effectLst>
                  <a:outerShdw blurRad="38100" dist="38100" dir="2700000" algn="tl">
                    <a:srgbClr val="000000">
                      <a:alpha val="43137"/>
                    </a:srgbClr>
                  </a:outerShdw>
                </a:effectLst>
                <a:cs typeface="Calibri"/>
              </a:defRPr>
            </a:lvl1pPr>
          </a:lstStyle>
          <a:p>
            <a:r>
              <a:rPr lang="en-US"/>
              <a:t>OBJECTIVE 2</a:t>
            </a:r>
          </a:p>
        </p:txBody>
      </p:sp>
      <p:sp>
        <p:nvSpPr>
          <p:cNvPr id="29" name="TextBox 28">
            <a:extLst>
              <a:ext uri="{FF2B5EF4-FFF2-40B4-BE49-F238E27FC236}">
                <a16:creationId xmlns:a16="http://schemas.microsoft.com/office/drawing/2014/main" id="{3B6F4623-01C3-5FE7-CE14-C012F105C5E9}"/>
              </a:ext>
            </a:extLst>
          </p:cNvPr>
          <p:cNvSpPr txBox="1"/>
          <p:nvPr/>
        </p:nvSpPr>
        <p:spPr>
          <a:xfrm>
            <a:off x="1974174" y="1791109"/>
            <a:ext cx="2657940" cy="584775"/>
          </a:xfrm>
          <a:prstGeom prst="rect">
            <a:avLst/>
          </a:prstGeom>
          <a:noFill/>
        </p:spPr>
        <p:txBody>
          <a:bodyPr wrap="square">
            <a:spAutoFit/>
          </a:bodyPr>
          <a:lstStyle/>
          <a:p>
            <a:pPr algn="ctr"/>
            <a:r>
              <a:rPr lang="en-US" sz="3200" b="1">
                <a:solidFill>
                  <a:srgbClr val="FFFFFF"/>
                </a:solidFill>
                <a:effectLst>
                  <a:outerShdw blurRad="38100" dist="38100" dir="2700000" algn="tl">
                    <a:srgbClr val="000000">
                      <a:alpha val="43137"/>
                    </a:srgbClr>
                  </a:outerShdw>
                </a:effectLst>
                <a:cs typeface="Calibri"/>
              </a:rPr>
              <a:t>OBJECTIVE 1</a:t>
            </a:r>
          </a:p>
        </p:txBody>
      </p:sp>
      <p:sp>
        <p:nvSpPr>
          <p:cNvPr id="30" name="TextBox 29">
            <a:extLst>
              <a:ext uri="{FF2B5EF4-FFF2-40B4-BE49-F238E27FC236}">
                <a16:creationId xmlns:a16="http://schemas.microsoft.com/office/drawing/2014/main" id="{21B3F9C2-BE6E-6996-D39E-4799EFC8942A}"/>
              </a:ext>
            </a:extLst>
          </p:cNvPr>
          <p:cNvSpPr txBox="1"/>
          <p:nvPr/>
        </p:nvSpPr>
        <p:spPr>
          <a:xfrm>
            <a:off x="1842307" y="4298906"/>
            <a:ext cx="2921675" cy="584775"/>
          </a:xfrm>
          <a:prstGeom prst="rect">
            <a:avLst/>
          </a:prstGeom>
          <a:noFill/>
        </p:spPr>
        <p:txBody>
          <a:bodyPr wrap="square">
            <a:spAutoFit/>
          </a:bodyPr>
          <a:lstStyle>
            <a:defPPr>
              <a:defRPr lang="en-US"/>
            </a:defPPr>
            <a:lvl1pPr algn="ctr">
              <a:defRPr sz="3200" b="1">
                <a:solidFill>
                  <a:srgbClr val="FFFFFF"/>
                </a:solidFill>
                <a:effectLst>
                  <a:outerShdw blurRad="38100" dist="38100" dir="2700000" algn="tl">
                    <a:srgbClr val="000000">
                      <a:alpha val="43137"/>
                    </a:srgbClr>
                  </a:outerShdw>
                </a:effectLst>
                <a:cs typeface="Calibri"/>
              </a:defRPr>
            </a:lvl1pPr>
          </a:lstStyle>
          <a:p>
            <a:r>
              <a:rPr lang="en-US"/>
              <a:t>OBJECTIVE 3</a:t>
            </a:r>
          </a:p>
        </p:txBody>
      </p:sp>
      <p:sp>
        <p:nvSpPr>
          <p:cNvPr id="31" name="TextBox 30">
            <a:extLst>
              <a:ext uri="{FF2B5EF4-FFF2-40B4-BE49-F238E27FC236}">
                <a16:creationId xmlns:a16="http://schemas.microsoft.com/office/drawing/2014/main" id="{D47CB47C-6F4A-7A16-4B10-B0989E5B5423}"/>
              </a:ext>
            </a:extLst>
          </p:cNvPr>
          <p:cNvSpPr txBox="1"/>
          <p:nvPr/>
        </p:nvSpPr>
        <p:spPr>
          <a:xfrm>
            <a:off x="7776281" y="4298906"/>
            <a:ext cx="2658140" cy="584775"/>
          </a:xfrm>
          <a:prstGeom prst="rect">
            <a:avLst/>
          </a:prstGeom>
          <a:noFill/>
        </p:spPr>
        <p:txBody>
          <a:bodyPr wrap="square">
            <a:spAutoFit/>
          </a:bodyPr>
          <a:lstStyle/>
          <a:p>
            <a:pPr algn="ctr"/>
            <a:r>
              <a:rPr lang="en-US" sz="3200" b="1">
                <a:solidFill>
                  <a:srgbClr val="FFFFFF"/>
                </a:solidFill>
                <a:effectLst>
                  <a:outerShdw blurRad="38100" dist="38100" dir="2700000" algn="tl">
                    <a:srgbClr val="000000">
                      <a:alpha val="43137"/>
                    </a:srgbClr>
                  </a:outerShdw>
                </a:effectLst>
                <a:cs typeface="Calibri"/>
              </a:rPr>
              <a:t>OBJECTIVE 4</a:t>
            </a:r>
          </a:p>
        </p:txBody>
      </p:sp>
      <p:sp>
        <p:nvSpPr>
          <p:cNvPr id="4" name="TextBox 3">
            <a:extLst>
              <a:ext uri="{FF2B5EF4-FFF2-40B4-BE49-F238E27FC236}">
                <a16:creationId xmlns:a16="http://schemas.microsoft.com/office/drawing/2014/main" id="{B1CD80BB-D6F1-6F7F-C5B5-A02BA3217FF3}"/>
              </a:ext>
            </a:extLst>
          </p:cNvPr>
          <p:cNvSpPr txBox="1"/>
          <p:nvPr/>
        </p:nvSpPr>
        <p:spPr>
          <a:xfrm>
            <a:off x="-15711" y="323029"/>
            <a:ext cx="12215330" cy="923330"/>
          </a:xfrm>
          <a:prstGeom prst="rect">
            <a:avLst/>
          </a:prstGeom>
          <a:solidFill>
            <a:schemeClr val="bg1">
              <a:lumMod val="95000"/>
              <a:alpha val="90000"/>
            </a:schemeClr>
          </a:solidFill>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200" b="1">
                <a:solidFill>
                  <a:srgbClr val="7B978C"/>
                </a:solidFill>
                <a:effectLst>
                  <a:outerShdw blurRad="50800" dist="38100" dir="5400000" algn="t" rotWithShape="0">
                    <a:prstClr val="black">
                      <a:alpha val="40000"/>
                    </a:prstClr>
                  </a:outerShdw>
                </a:effectLst>
                <a:latin typeface="Arial"/>
                <a:cs typeface="Arial"/>
              </a:rPr>
              <a:t>Methodology</a:t>
            </a:r>
          </a:p>
        </p:txBody>
      </p:sp>
      <p:sp>
        <p:nvSpPr>
          <p:cNvPr id="5" name="Right Triangle 4">
            <a:extLst>
              <a:ext uri="{FF2B5EF4-FFF2-40B4-BE49-F238E27FC236}">
                <a16:creationId xmlns:a16="http://schemas.microsoft.com/office/drawing/2014/main" id="{EABFFB0B-D875-82CB-12C0-459138009E28}"/>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6</a:t>
            </a:r>
          </a:p>
        </p:txBody>
      </p:sp>
    </p:spTree>
    <p:extLst>
      <p:ext uri="{BB962C8B-B14F-4D97-AF65-F5344CB8AC3E}">
        <p14:creationId xmlns:p14="http://schemas.microsoft.com/office/powerpoint/2010/main" val="29342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out the House - Freud Museum London">
            <a:extLst>
              <a:ext uri="{FF2B5EF4-FFF2-40B4-BE49-F238E27FC236}">
                <a16:creationId xmlns:a16="http://schemas.microsoft.com/office/drawing/2014/main" id="{F6263290-5365-EE79-C7BE-A261CDCB15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7" b="4063"/>
          <a:stretch/>
        </p:blipFill>
        <p:spPr bwMode="auto">
          <a:xfrm>
            <a:off x="0" y="-1"/>
            <a:ext cx="12192000" cy="687823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81F663B-7ACA-A260-108B-BD9D8862D6BA}"/>
              </a:ext>
            </a:extLst>
          </p:cNvPr>
          <p:cNvSpPr/>
          <p:nvPr/>
        </p:nvSpPr>
        <p:spPr>
          <a:xfrm>
            <a:off x="1704777" y="2300325"/>
            <a:ext cx="8782446" cy="3922370"/>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r>
              <a:rPr lang="en-US" sz="3600" b="1" i="1">
                <a:solidFill>
                  <a:srgbClr val="7B978C"/>
                </a:solidFill>
              </a:rPr>
              <a:t>Connecting to international audiences</a:t>
            </a:r>
          </a:p>
          <a:p>
            <a:pPr algn="ctr">
              <a:lnSpc>
                <a:spcPct val="90000"/>
              </a:lnSpc>
              <a:spcAft>
                <a:spcPts val="1000"/>
              </a:spcAft>
            </a:pPr>
            <a:r>
              <a:rPr lang="en-US" sz="3600" b="1" i="1">
                <a:solidFill>
                  <a:srgbClr val="7B978C"/>
                </a:solidFill>
              </a:rPr>
              <a:t>Easy-to-use system</a:t>
            </a:r>
          </a:p>
          <a:p>
            <a:pPr algn="ctr">
              <a:lnSpc>
                <a:spcPct val="90000"/>
              </a:lnSpc>
              <a:spcAft>
                <a:spcPts val="1000"/>
              </a:spcAft>
            </a:pPr>
            <a:r>
              <a:rPr lang="en-US" sz="3600" b="1" i="1">
                <a:solidFill>
                  <a:srgbClr val="7B978C"/>
                </a:solidFill>
              </a:rPr>
              <a:t>Video and audio quality</a:t>
            </a:r>
          </a:p>
          <a:p>
            <a:pPr algn="ctr">
              <a:lnSpc>
                <a:spcPct val="90000"/>
              </a:lnSpc>
              <a:spcAft>
                <a:spcPts val="1000"/>
              </a:spcAft>
            </a:pPr>
            <a:r>
              <a:rPr lang="en-US" sz="3600" b="1" i="1">
                <a:solidFill>
                  <a:srgbClr val="7B978C"/>
                </a:solidFill>
              </a:rPr>
              <a:t>In-house attendance </a:t>
            </a:r>
          </a:p>
          <a:p>
            <a:pPr algn="ctr">
              <a:lnSpc>
                <a:spcPct val="90000"/>
              </a:lnSpc>
              <a:spcAft>
                <a:spcPts val="1000"/>
              </a:spcAft>
            </a:pPr>
            <a:r>
              <a:rPr lang="en-US" sz="3600" b="1" i="1">
                <a:solidFill>
                  <a:srgbClr val="7B978C"/>
                </a:solidFill>
              </a:rPr>
              <a:t>Courses should not go hybrid</a:t>
            </a:r>
          </a:p>
        </p:txBody>
      </p:sp>
      <p:sp>
        <p:nvSpPr>
          <p:cNvPr id="10" name="TextBox 9">
            <a:extLst>
              <a:ext uri="{FF2B5EF4-FFF2-40B4-BE49-F238E27FC236}">
                <a16:creationId xmlns:a16="http://schemas.microsoft.com/office/drawing/2014/main" id="{9CED7252-DA8E-F42D-2E7C-7CE0AD05AB1F}"/>
              </a:ext>
            </a:extLst>
          </p:cNvPr>
          <p:cNvSpPr txBox="1"/>
          <p:nvPr/>
        </p:nvSpPr>
        <p:spPr>
          <a:xfrm>
            <a:off x="1" y="219246"/>
            <a:ext cx="12191999" cy="1697901"/>
          </a:xfrm>
          <a:prstGeom prst="rect">
            <a:avLst/>
          </a:prstGeom>
          <a:solidFill>
            <a:schemeClr val="bg1">
              <a:lumMod val="95000"/>
              <a:alpha val="90000"/>
            </a:schemeClr>
          </a:solidFill>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000"/>
              </a:spcAft>
            </a:pPr>
            <a:r>
              <a:rPr lang="en-US" sz="5200" b="1">
                <a:solidFill>
                  <a:srgbClr val="86A397"/>
                </a:solidFill>
                <a:effectLst>
                  <a:outerShdw blurRad="50800" dist="38100" dir="5400000" algn="t" rotWithShape="0">
                    <a:prstClr val="black">
                      <a:alpha val="40000"/>
                    </a:prstClr>
                  </a:outerShdw>
                </a:effectLst>
                <a:latin typeface="Arial"/>
                <a:cs typeface="Arial"/>
              </a:rPr>
              <a:t>FML Staff Interview</a:t>
            </a:r>
            <a:endParaRPr lang="en-US"/>
          </a:p>
          <a:p>
            <a:pPr algn="ctr">
              <a:spcAft>
                <a:spcPts val="1000"/>
              </a:spcAft>
            </a:pPr>
            <a:r>
              <a:rPr lang="en-US" sz="4400" b="1">
                <a:solidFill>
                  <a:srgbClr val="86A397"/>
                </a:solidFill>
                <a:effectLst>
                  <a:outerShdw blurRad="50800" dist="38100" dir="5400000" algn="t" rotWithShape="0">
                    <a:prstClr val="black">
                      <a:alpha val="40000"/>
                    </a:prstClr>
                  </a:outerShdw>
                </a:effectLst>
                <a:latin typeface="Arial"/>
                <a:cs typeface="Arial"/>
              </a:rPr>
              <a:t>Discussion Topics</a:t>
            </a:r>
          </a:p>
        </p:txBody>
      </p:sp>
      <p:sp>
        <p:nvSpPr>
          <p:cNvPr id="5" name="Right Triangle 4">
            <a:extLst>
              <a:ext uri="{FF2B5EF4-FFF2-40B4-BE49-F238E27FC236}">
                <a16:creationId xmlns:a16="http://schemas.microsoft.com/office/drawing/2014/main" id="{05791A3B-A061-5E23-E91B-191C51F63847}"/>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7</a:t>
            </a:r>
          </a:p>
        </p:txBody>
      </p:sp>
    </p:spTree>
    <p:extLst>
      <p:ext uri="{BB962C8B-B14F-4D97-AF65-F5344CB8AC3E}">
        <p14:creationId xmlns:p14="http://schemas.microsoft.com/office/powerpoint/2010/main" val="120199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A39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0C6171A-4888-77C9-6A85-2E0643223B2D}"/>
              </a:ext>
            </a:extLst>
          </p:cNvPr>
          <p:cNvSpPr/>
          <p:nvPr/>
        </p:nvSpPr>
        <p:spPr>
          <a:xfrm>
            <a:off x="253339" y="2976566"/>
            <a:ext cx="5929746" cy="2969918"/>
          </a:xfrm>
          <a:prstGeom prst="roundRect">
            <a:avLst/>
          </a:prstGeom>
          <a:solidFill>
            <a:schemeClr val="bg1">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000"/>
              </a:spcAft>
            </a:pPr>
            <a:r>
              <a:rPr lang="en-US" sz="2800" b="1" i="1">
                <a:solidFill>
                  <a:srgbClr val="86A397"/>
                </a:solidFill>
                <a:cs typeface="Angsana New"/>
              </a:rPr>
              <a:t>Microsoft </a:t>
            </a:r>
            <a:r>
              <a:rPr lang="en-US" sz="2800" b="1" i="1">
                <a:solidFill>
                  <a:srgbClr val="86A397"/>
                </a:solidFill>
                <a:ea typeface="+mn-lt"/>
                <a:cs typeface="+mn-lt"/>
              </a:rPr>
              <a:t>Teams</a:t>
            </a:r>
            <a:r>
              <a:rPr lang="en-US" sz="2800" b="1" i="1">
                <a:solidFill>
                  <a:srgbClr val="86A397"/>
                </a:solidFill>
                <a:ea typeface="+mn-lt"/>
                <a:cs typeface="Angsana New"/>
              </a:rPr>
              <a:t> </a:t>
            </a:r>
            <a:r>
              <a:rPr lang="en-US" sz="2800" b="1" i="1">
                <a:solidFill>
                  <a:srgbClr val="86A397"/>
                </a:solidFill>
                <a:cs typeface="Angsana New"/>
              </a:rPr>
              <a:t>platforms</a:t>
            </a:r>
          </a:p>
          <a:p>
            <a:pPr algn="ctr">
              <a:spcAft>
                <a:spcPts val="1000"/>
              </a:spcAft>
            </a:pPr>
            <a:r>
              <a:rPr lang="en-US" sz="2800" b="1" i="1">
                <a:solidFill>
                  <a:srgbClr val="86A397"/>
                </a:solidFill>
                <a:cs typeface="Angsana New" panose="02020603050405020304" pitchFamily="18" charset="-34"/>
              </a:rPr>
              <a:t>Training sessions</a:t>
            </a:r>
          </a:p>
          <a:p>
            <a:pPr algn="ctr">
              <a:spcAft>
                <a:spcPts val="1000"/>
              </a:spcAft>
            </a:pPr>
            <a:r>
              <a:rPr lang="en-US" sz="2800" b="1" i="1">
                <a:solidFill>
                  <a:srgbClr val="86A397"/>
                </a:solidFill>
                <a:cs typeface="Angsana New" panose="02020603050405020304" pitchFamily="18" charset="-34"/>
              </a:rPr>
              <a:t>Production company</a:t>
            </a:r>
          </a:p>
          <a:p>
            <a:pPr algn="ctr">
              <a:spcAft>
                <a:spcPts val="1000"/>
              </a:spcAft>
            </a:pPr>
            <a:r>
              <a:rPr lang="en-US" sz="2800" b="1" i="1">
                <a:solidFill>
                  <a:srgbClr val="86A397"/>
                </a:solidFill>
                <a:cs typeface="Angsana New" panose="02020603050405020304" pitchFamily="18" charset="-34"/>
              </a:rPr>
              <a:t>Event recordings</a:t>
            </a:r>
          </a:p>
          <a:p>
            <a:pPr algn="ctr">
              <a:spcAft>
                <a:spcPts val="1000"/>
              </a:spcAft>
            </a:pPr>
            <a:r>
              <a:rPr lang="en-US" sz="2800" b="1" i="1">
                <a:solidFill>
                  <a:srgbClr val="86A397"/>
                </a:solidFill>
                <a:cs typeface="Angsana New" panose="02020603050405020304" pitchFamily="18" charset="-34"/>
              </a:rPr>
              <a:t>In-person attendance</a:t>
            </a:r>
          </a:p>
        </p:txBody>
      </p:sp>
      <p:sp>
        <p:nvSpPr>
          <p:cNvPr id="13" name="Rounded Rectangle 12">
            <a:extLst>
              <a:ext uri="{FF2B5EF4-FFF2-40B4-BE49-F238E27FC236}">
                <a16:creationId xmlns:a16="http://schemas.microsoft.com/office/drawing/2014/main" id="{2375970C-1907-F029-ECAD-C3186A795AF8}"/>
              </a:ext>
            </a:extLst>
          </p:cNvPr>
          <p:cNvSpPr/>
          <p:nvPr/>
        </p:nvSpPr>
        <p:spPr>
          <a:xfrm>
            <a:off x="-86264" y="394995"/>
            <a:ext cx="6608953" cy="2579430"/>
          </a:xfrm>
          <a:prstGeom prst="round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effectLst>
                  <a:outerShdw blurRad="50800" dist="38100" dir="8100000" algn="tr" rotWithShape="0">
                    <a:prstClr val="black">
                      <a:alpha val="40000"/>
                    </a:prstClr>
                  </a:outerShdw>
                </a:effectLst>
                <a:latin typeface="Arial"/>
                <a:cs typeface="Arial"/>
              </a:rPr>
              <a:t>V&amp;A Museum &amp; British Library Interview</a:t>
            </a:r>
          </a:p>
          <a:p>
            <a:pPr algn="ctr">
              <a:spcBef>
                <a:spcPts val="2100"/>
              </a:spcBef>
              <a:spcAft>
                <a:spcPts val="1000"/>
              </a:spcAft>
            </a:pPr>
            <a:r>
              <a:rPr lang="en-US" sz="4000" b="1">
                <a:solidFill>
                  <a:schemeClr val="bg1"/>
                </a:solidFill>
                <a:effectLst>
                  <a:outerShdw blurRad="50800" dist="38100" dir="8100000" algn="tr" rotWithShape="0">
                    <a:prstClr val="black">
                      <a:alpha val="40000"/>
                    </a:prstClr>
                  </a:outerShdw>
                </a:effectLst>
                <a:latin typeface="Arial"/>
                <a:cs typeface="Arial"/>
              </a:rPr>
              <a:t>Discussion Topics</a:t>
            </a:r>
          </a:p>
        </p:txBody>
      </p:sp>
      <p:pic>
        <p:nvPicPr>
          <p:cNvPr id="1026" name="Picture 2" descr="Visit the V&amp;A">
            <a:extLst>
              <a:ext uri="{FF2B5EF4-FFF2-40B4-BE49-F238E27FC236}">
                <a16:creationId xmlns:a16="http://schemas.microsoft.com/office/drawing/2014/main" id="{608B93BA-19ED-A7D8-A90A-618B36CAA1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4" b="10926"/>
          <a:stretch/>
        </p:blipFill>
        <p:spPr bwMode="auto">
          <a:xfrm>
            <a:off x="6436426" y="0"/>
            <a:ext cx="5755573" cy="3734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tish Museum Reading Room - Wikipedia">
            <a:extLst>
              <a:ext uri="{FF2B5EF4-FFF2-40B4-BE49-F238E27FC236}">
                <a16:creationId xmlns:a16="http://schemas.microsoft.com/office/drawing/2014/main" id="{12C7BF17-4BB6-39B4-92A8-DD432834A8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40" b="14356"/>
          <a:stretch/>
        </p:blipFill>
        <p:spPr bwMode="auto">
          <a:xfrm>
            <a:off x="6436426" y="3490851"/>
            <a:ext cx="5755574" cy="33671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rtner V&amp;A » IHR Ideal Home Range GmbH">
            <a:extLst>
              <a:ext uri="{FF2B5EF4-FFF2-40B4-BE49-F238E27FC236}">
                <a16:creationId xmlns:a16="http://schemas.microsoft.com/office/drawing/2014/main" id="{A0EB2F6F-B92B-2071-93E7-92B7027C11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63" r="28359"/>
          <a:stretch/>
        </p:blipFill>
        <p:spPr bwMode="auto">
          <a:xfrm>
            <a:off x="6454687" y="83906"/>
            <a:ext cx="1724627" cy="13207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EC7B172-C3DF-351F-E901-60D39E8746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0630" y="3734654"/>
            <a:ext cx="868031" cy="183458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a:extLst>
              <a:ext uri="{FF2B5EF4-FFF2-40B4-BE49-F238E27FC236}">
                <a16:creationId xmlns:a16="http://schemas.microsoft.com/office/drawing/2014/main" id="{2F7196C0-65D3-6C67-D594-B00613BF9292}"/>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rgbClr val="86A397"/>
                </a:solidFill>
                <a:latin typeface="Angsana New"/>
                <a:cs typeface="Angsana New"/>
              </a:rPr>
              <a:t>8</a:t>
            </a:r>
          </a:p>
        </p:txBody>
      </p:sp>
    </p:spTree>
    <p:extLst>
      <p:ext uri="{BB962C8B-B14F-4D97-AF65-F5344CB8AC3E}">
        <p14:creationId xmlns:p14="http://schemas.microsoft.com/office/powerpoint/2010/main" val="85201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Sigmund Freud Museum Draws Attention to Mental Health - The New York  Times">
            <a:extLst>
              <a:ext uri="{FF2B5EF4-FFF2-40B4-BE49-F238E27FC236}">
                <a16:creationId xmlns:a16="http://schemas.microsoft.com/office/drawing/2014/main" id="{69142963-8EDF-0020-7822-A6191F670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7" b="7869"/>
          <a:stretch/>
        </p:blipFill>
        <p:spPr bwMode="auto">
          <a:xfrm>
            <a:off x="0" y="0"/>
            <a:ext cx="12199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B775D0-F9D8-19DA-E1DA-E7C0CD49F456}"/>
              </a:ext>
            </a:extLst>
          </p:cNvPr>
          <p:cNvSpPr txBox="1"/>
          <p:nvPr/>
        </p:nvSpPr>
        <p:spPr>
          <a:xfrm>
            <a:off x="1" y="483884"/>
            <a:ext cx="12199619" cy="1697901"/>
          </a:xfrm>
          <a:prstGeom prst="rect">
            <a:avLst/>
          </a:prstGeom>
          <a:solidFill>
            <a:schemeClr val="bg1">
              <a:lumMod val="95000"/>
              <a:alpha val="90000"/>
            </a:schemeClr>
          </a:solidFill>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000"/>
              </a:spcAft>
            </a:pPr>
            <a:r>
              <a:rPr lang="en-US" sz="4800" b="1">
                <a:solidFill>
                  <a:srgbClr val="86A397"/>
                </a:solidFill>
                <a:effectLst>
                  <a:outerShdw blurRad="50800" dist="38100" dir="5400000" algn="t" rotWithShape="0">
                    <a:prstClr val="black">
                      <a:alpha val="40000"/>
                    </a:prstClr>
                  </a:outerShdw>
                </a:effectLst>
                <a:latin typeface="Arial"/>
                <a:cs typeface="Arial"/>
              </a:rPr>
              <a:t>Speaker &amp; Panelist </a:t>
            </a:r>
            <a:r>
              <a:rPr lang="en-US" sz="5200" b="1">
                <a:solidFill>
                  <a:srgbClr val="86A397"/>
                </a:solidFill>
                <a:effectLst>
                  <a:outerShdw blurRad="50800" dist="38100" dir="5400000" algn="t" rotWithShape="0">
                    <a:prstClr val="black">
                      <a:alpha val="40000"/>
                    </a:prstClr>
                  </a:outerShdw>
                </a:effectLst>
                <a:latin typeface="Arial"/>
                <a:cs typeface="Arial"/>
              </a:rPr>
              <a:t>Interview</a:t>
            </a:r>
            <a:endParaRPr lang="en-US" sz="5200">
              <a:solidFill>
                <a:srgbClr val="86A397"/>
              </a:solidFill>
              <a:effectLst>
                <a:outerShdw blurRad="50800" dist="38100" dir="5400000" algn="t" rotWithShape="0">
                  <a:prstClr val="black">
                    <a:alpha val="40000"/>
                  </a:prstClr>
                </a:outerShdw>
              </a:effectLst>
              <a:latin typeface="Arial"/>
              <a:cs typeface="Arial"/>
            </a:endParaRPr>
          </a:p>
          <a:p>
            <a:pPr algn="ctr">
              <a:spcAft>
                <a:spcPts val="1000"/>
              </a:spcAft>
            </a:pPr>
            <a:r>
              <a:rPr lang="en-US" sz="4400" b="1">
                <a:solidFill>
                  <a:srgbClr val="86A397"/>
                </a:solidFill>
                <a:effectLst>
                  <a:outerShdw blurRad="50800" dist="38100" dir="5400000" algn="t" rotWithShape="0">
                    <a:prstClr val="black">
                      <a:alpha val="40000"/>
                    </a:prstClr>
                  </a:outerShdw>
                </a:effectLst>
                <a:latin typeface="Arial"/>
                <a:cs typeface="Arial"/>
              </a:rPr>
              <a:t>Discussion Topics</a:t>
            </a:r>
            <a:endParaRPr lang="en-US"/>
          </a:p>
        </p:txBody>
      </p:sp>
      <p:sp>
        <p:nvSpPr>
          <p:cNvPr id="4" name="Rounded Rectangle 3">
            <a:extLst>
              <a:ext uri="{FF2B5EF4-FFF2-40B4-BE49-F238E27FC236}">
                <a16:creationId xmlns:a16="http://schemas.microsoft.com/office/drawing/2014/main" id="{431D5D78-9863-5336-A238-637E91150CEE}"/>
              </a:ext>
            </a:extLst>
          </p:cNvPr>
          <p:cNvSpPr/>
          <p:nvPr/>
        </p:nvSpPr>
        <p:spPr>
          <a:xfrm>
            <a:off x="2243036" y="2762047"/>
            <a:ext cx="7705928" cy="3634782"/>
          </a:xfrm>
          <a:prstGeom prst="roundRect">
            <a:avLst/>
          </a:prstGeom>
          <a:solidFill>
            <a:schemeClr val="bg1">
              <a:lumMod val="95000"/>
              <a:alpha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000"/>
              </a:spcAft>
            </a:pPr>
            <a:r>
              <a:rPr lang="en-US" sz="3600" b="1" i="1">
                <a:solidFill>
                  <a:srgbClr val="86A397"/>
                </a:solidFill>
              </a:rPr>
              <a:t>Audience size</a:t>
            </a:r>
          </a:p>
          <a:p>
            <a:pPr algn="ctr">
              <a:spcAft>
                <a:spcPts val="1000"/>
              </a:spcAft>
            </a:pPr>
            <a:r>
              <a:rPr lang="en-US" sz="3600" b="1" i="1">
                <a:solidFill>
                  <a:srgbClr val="86A397"/>
                </a:solidFill>
              </a:rPr>
              <a:t>Engagement</a:t>
            </a:r>
          </a:p>
          <a:p>
            <a:pPr algn="ctr">
              <a:spcAft>
                <a:spcPts val="1000"/>
              </a:spcAft>
            </a:pPr>
            <a:r>
              <a:rPr lang="en-US" sz="3600" b="1" i="1">
                <a:solidFill>
                  <a:srgbClr val="86A397"/>
                </a:solidFill>
              </a:rPr>
              <a:t>Zoom etiquette</a:t>
            </a:r>
          </a:p>
          <a:p>
            <a:pPr algn="ctr">
              <a:spcAft>
                <a:spcPts val="1000"/>
              </a:spcAft>
            </a:pPr>
            <a:r>
              <a:rPr lang="en-US" sz="3600" b="1" i="1">
                <a:solidFill>
                  <a:srgbClr val="86A397"/>
                </a:solidFill>
              </a:rPr>
              <a:t>Webinars</a:t>
            </a:r>
          </a:p>
          <a:p>
            <a:pPr algn="ctr">
              <a:spcAft>
                <a:spcPts val="1000"/>
              </a:spcAft>
            </a:pPr>
            <a:r>
              <a:rPr lang="en-US" sz="3600" b="1" i="1">
                <a:solidFill>
                  <a:srgbClr val="86A397"/>
                </a:solidFill>
              </a:rPr>
              <a:t>Technology improvements</a:t>
            </a:r>
          </a:p>
        </p:txBody>
      </p:sp>
      <p:sp>
        <p:nvSpPr>
          <p:cNvPr id="6" name="Right Triangle 5">
            <a:extLst>
              <a:ext uri="{FF2B5EF4-FFF2-40B4-BE49-F238E27FC236}">
                <a16:creationId xmlns:a16="http://schemas.microsoft.com/office/drawing/2014/main" id="{2555624E-3212-1BA1-2297-19E89259504C}"/>
              </a:ext>
            </a:extLst>
          </p:cNvPr>
          <p:cNvSpPr/>
          <p:nvPr/>
        </p:nvSpPr>
        <p:spPr>
          <a:xfrm flipH="1">
            <a:off x="11222967" y="5943600"/>
            <a:ext cx="969033" cy="91440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86A397"/>
                </a:solidFill>
                <a:latin typeface="Angsana New"/>
                <a:cs typeface="Angsana New"/>
              </a:rPr>
              <a:t>9</a:t>
            </a:r>
          </a:p>
        </p:txBody>
      </p:sp>
    </p:spTree>
    <p:extLst>
      <p:ext uri="{BB962C8B-B14F-4D97-AF65-F5344CB8AC3E}">
        <p14:creationId xmlns:p14="http://schemas.microsoft.com/office/powerpoint/2010/main" val="551009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0ef2084-6849-4126-9791-ab34764d2fe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F4AB715CD7D348B9EB6F7EE0CE87AF" ma:contentTypeVersion="17" ma:contentTypeDescription="Create a new document." ma:contentTypeScope="" ma:versionID="48e8e5e1d60039cba699fad3a9289072">
  <xsd:schema xmlns:xsd="http://www.w3.org/2001/XMLSchema" xmlns:xs="http://www.w3.org/2001/XMLSchema" xmlns:p="http://schemas.microsoft.com/office/2006/metadata/properties" xmlns:ns3="30ef2084-6849-4126-9791-ab34764d2fef" xmlns:ns4="e03c5b87-ca02-4129-8389-a748bad21db9" targetNamespace="http://schemas.microsoft.com/office/2006/metadata/properties" ma:root="true" ma:fieldsID="1c15abdbdee0148c3851c1ceab1684ac" ns3:_="" ns4:_="">
    <xsd:import namespace="30ef2084-6849-4126-9791-ab34764d2fef"/>
    <xsd:import namespace="e03c5b87-ca02-4129-8389-a748bad21db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f2084-6849-4126-9791-ab34764d2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3c5b87-ca02-4129-8389-a748bad21d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C0BE75-29CC-46F2-BD2E-53973FF8DB99}">
  <ds:schemaRefs>
    <ds:schemaRef ds:uri="http://schemas.microsoft.com/sharepoint/v3/contenttype/forms"/>
  </ds:schemaRefs>
</ds:datastoreItem>
</file>

<file path=customXml/itemProps2.xml><?xml version="1.0" encoding="utf-8"?>
<ds:datastoreItem xmlns:ds="http://schemas.openxmlformats.org/officeDocument/2006/customXml" ds:itemID="{C5127201-D62B-46C8-B6AE-AAF29C81FBF1}">
  <ds:schemaRefs>
    <ds:schemaRef ds:uri="http://purl.org/dc/terms/"/>
    <ds:schemaRef ds:uri="http://schemas.microsoft.com/office/2006/metadata/properties"/>
    <ds:schemaRef ds:uri="http://purl.org/dc/dcmitype/"/>
    <ds:schemaRef ds:uri="30ef2084-6849-4126-9791-ab34764d2fef"/>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e03c5b87-ca02-4129-8389-a748bad21db9"/>
    <ds:schemaRef ds:uri="http://www.w3.org/XML/1998/namespace"/>
  </ds:schemaRefs>
</ds:datastoreItem>
</file>

<file path=customXml/itemProps3.xml><?xml version="1.0" encoding="utf-8"?>
<ds:datastoreItem xmlns:ds="http://schemas.openxmlformats.org/officeDocument/2006/customXml" ds:itemID="{B32A4C3F-8EC2-40DD-9E9E-8BD700725EFE}">
  <ds:schemaRefs>
    <ds:schemaRef ds:uri="30ef2084-6849-4126-9791-ab34764d2fef"/>
    <ds:schemaRef ds:uri="e03c5b87-ca02-4129-8389-a748bad21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1394</Words>
  <Application>Microsoft Macintosh PowerPoint</Application>
  <PresentationFormat>Widescreen</PresentationFormat>
  <Paragraphs>267</Paragraphs>
  <Slides>24</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Angsana New</vt:lpstr>
      <vt:lpstr>Aptos</vt:lpstr>
      <vt:lpstr>Aptos Display</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vt:lpstr>
      <vt:lpstr>Programming in a Hybrid Model</vt:lpstr>
      <vt:lpstr>Software Recommendations</vt:lpstr>
      <vt:lpstr>Potential Hardware Technologies</vt:lpstr>
      <vt:lpstr>Possible Configuration of Video &amp; Exhibition Rooms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Istan Slamet</dc:creator>
  <cp:lastModifiedBy>Phillips, Tessa</cp:lastModifiedBy>
  <cp:revision>51</cp:revision>
  <dcterms:created xsi:type="dcterms:W3CDTF">2024-04-16T15:00:35Z</dcterms:created>
  <dcterms:modified xsi:type="dcterms:W3CDTF">2024-04-25T11:34:46Z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0x0101003BF4AB715CD7D348B9EB6F7EE0CE87AF</vt:lpwstr>
  </property>
</Properties>
</file>