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34" r:id="rId1"/>
    <p:sldMasterId id="2147484053" r:id="rId2"/>
  </p:sldMasterIdLst>
  <p:notesMasterIdLst>
    <p:notesMasterId r:id="rId21"/>
  </p:notesMasterIdLst>
  <p:sldIdLst>
    <p:sldId id="256" r:id="rId3"/>
    <p:sldId id="259" r:id="rId4"/>
    <p:sldId id="257" r:id="rId5"/>
    <p:sldId id="260" r:id="rId6"/>
    <p:sldId id="261" r:id="rId7"/>
    <p:sldId id="262" r:id="rId8"/>
    <p:sldId id="284" r:id="rId9"/>
    <p:sldId id="281" r:id="rId10"/>
    <p:sldId id="269" r:id="rId11"/>
    <p:sldId id="285" r:id="rId12"/>
    <p:sldId id="271" r:id="rId13"/>
    <p:sldId id="272" r:id="rId14"/>
    <p:sldId id="273" r:id="rId15"/>
    <p:sldId id="274" r:id="rId16"/>
    <p:sldId id="286" r:id="rId17"/>
    <p:sldId id="275" r:id="rId18"/>
    <p:sldId id="276" r:id="rId19"/>
    <p:sldId id="278" r:id="rId20"/>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866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B89E3E36-E6DA-4FB7-BCDD-71AB260DCE92}">
  <a:tblStyle styleId="{B89E3E36-E6DA-4FB7-BCDD-71AB260DCE92}" styleName="Table_0">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67" autoAdjust="0"/>
    <p:restoredTop sz="86472" autoAdjust="0"/>
  </p:normalViewPr>
  <p:slideViewPr>
    <p:cSldViewPr snapToGrid="0">
      <p:cViewPr>
        <p:scale>
          <a:sx n="164" d="100"/>
          <a:sy n="164" d="100"/>
        </p:scale>
        <p:origin x="-114" y="-7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George\Google%20Drive\IQP&amp;PQP\B%20TERM\Dumb%20Class%20Assignments\Final%20Presentation\Charts.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5847748014329192E-2"/>
          <c:y val="0.139958126000818"/>
          <c:w val="0.89723557301258938"/>
          <c:h val="0.48187673763001848"/>
        </c:manualLayout>
      </c:layout>
      <c:barChart>
        <c:barDir val="col"/>
        <c:grouping val="stacked"/>
        <c:varyColors val="0"/>
        <c:ser>
          <c:idx val="0"/>
          <c:order val="0"/>
          <c:tx>
            <c:strRef>
              <c:f>PLUS!$A$36</c:f>
              <c:strCache>
                <c:ptCount val="1"/>
                <c:pt idx="0">
                  <c:v>1</c:v>
                </c:pt>
              </c:strCache>
            </c:strRef>
          </c:tx>
          <c:spPr>
            <a:solidFill>
              <a:srgbClr val="C00000"/>
            </a:solidFill>
            <a:ln w="3175">
              <a:solidFill>
                <a:srgbClr val="000000">
                  <a:lumMod val="65000"/>
                  <a:lumOff val="35000"/>
                </a:srgbClr>
              </a:solidFill>
            </a:ln>
            <a:effectLst/>
          </c:spPr>
          <c:invertIfNegative val="0"/>
          <c:cat>
            <c:strRef>
              <c:f>PLUS!$B$35:$M$35</c:f>
              <c:strCache>
                <c:ptCount val="12"/>
                <c:pt idx="0">
                  <c:v>Cooling</c:v>
                </c:pt>
                <c:pt idx="1">
                  <c:v>Employee communal areas</c:v>
                </c:pt>
                <c:pt idx="2">
                  <c:v>Employee parking</c:v>
                </c:pt>
                <c:pt idx="3">
                  <c:v>Exterior lighting</c:v>
                </c:pt>
                <c:pt idx="4">
                  <c:v>Heating</c:v>
                </c:pt>
                <c:pt idx="5">
                  <c:v>Interior lighting</c:v>
                </c:pt>
                <c:pt idx="6">
                  <c:v>Landscaping</c:v>
                </c:pt>
                <c:pt idx="7">
                  <c:v>Handicap accessibility</c:v>
                </c:pt>
                <c:pt idx="8">
                  <c:v>Noise</c:v>
                </c:pt>
                <c:pt idx="9">
                  <c:v>Personal office space</c:v>
                </c:pt>
                <c:pt idx="10">
                  <c:v>Plumbing</c:v>
                </c:pt>
                <c:pt idx="11">
                  <c:v>Storage space</c:v>
                </c:pt>
              </c:strCache>
            </c:strRef>
          </c:cat>
          <c:val>
            <c:numRef>
              <c:f>PLUS!$B$36:$M$36</c:f>
              <c:numCache>
                <c:formatCode>General</c:formatCode>
                <c:ptCount val="12"/>
                <c:pt idx="0">
                  <c:v>4</c:v>
                </c:pt>
                <c:pt idx="1">
                  <c:v>8</c:v>
                </c:pt>
                <c:pt idx="2">
                  <c:v>1</c:v>
                </c:pt>
                <c:pt idx="3">
                  <c:v>4</c:v>
                </c:pt>
                <c:pt idx="4">
                  <c:v>5</c:v>
                </c:pt>
                <c:pt idx="5">
                  <c:v>5</c:v>
                </c:pt>
                <c:pt idx="6">
                  <c:v>4</c:v>
                </c:pt>
                <c:pt idx="7">
                  <c:v>9</c:v>
                </c:pt>
                <c:pt idx="8">
                  <c:v>4</c:v>
                </c:pt>
                <c:pt idx="9">
                  <c:v>5</c:v>
                </c:pt>
                <c:pt idx="10">
                  <c:v>4</c:v>
                </c:pt>
                <c:pt idx="11">
                  <c:v>3</c:v>
                </c:pt>
              </c:numCache>
            </c:numRef>
          </c:val>
          <c:extLst>
            <c:ext xmlns:c16="http://schemas.microsoft.com/office/drawing/2014/chart" uri="{C3380CC4-5D6E-409C-BE32-E72D297353CC}">
              <c16:uniqueId val="{00000000-215F-48A9-87F7-4B8586F39D75}"/>
            </c:ext>
          </c:extLst>
        </c:ser>
        <c:ser>
          <c:idx val="1"/>
          <c:order val="1"/>
          <c:tx>
            <c:strRef>
              <c:f>PLUS!$A$37</c:f>
              <c:strCache>
                <c:ptCount val="1"/>
                <c:pt idx="0">
                  <c:v>2</c:v>
                </c:pt>
              </c:strCache>
            </c:strRef>
          </c:tx>
          <c:spPr>
            <a:solidFill>
              <a:srgbClr val="F09252"/>
            </a:solidFill>
            <a:ln w="3175">
              <a:solidFill>
                <a:srgbClr val="000000">
                  <a:lumMod val="65000"/>
                  <a:lumOff val="35000"/>
                </a:srgbClr>
              </a:solidFill>
            </a:ln>
            <a:effectLst/>
          </c:spPr>
          <c:invertIfNegative val="0"/>
          <c:cat>
            <c:strRef>
              <c:f>PLUS!$B$35:$M$35</c:f>
              <c:strCache>
                <c:ptCount val="12"/>
                <c:pt idx="0">
                  <c:v>Cooling</c:v>
                </c:pt>
                <c:pt idx="1">
                  <c:v>Employee communal areas</c:v>
                </c:pt>
                <c:pt idx="2">
                  <c:v>Employee parking</c:v>
                </c:pt>
                <c:pt idx="3">
                  <c:v>Exterior lighting</c:v>
                </c:pt>
                <c:pt idx="4">
                  <c:v>Heating</c:v>
                </c:pt>
                <c:pt idx="5">
                  <c:v>Interior lighting</c:v>
                </c:pt>
                <c:pt idx="6">
                  <c:v>Landscaping</c:v>
                </c:pt>
                <c:pt idx="7">
                  <c:v>Handicap accessibility</c:v>
                </c:pt>
                <c:pt idx="8">
                  <c:v>Noise</c:v>
                </c:pt>
                <c:pt idx="9">
                  <c:v>Personal office space</c:v>
                </c:pt>
                <c:pt idx="10">
                  <c:v>Plumbing</c:v>
                </c:pt>
                <c:pt idx="11">
                  <c:v>Storage space</c:v>
                </c:pt>
              </c:strCache>
            </c:strRef>
          </c:cat>
          <c:val>
            <c:numRef>
              <c:f>PLUS!$B$37:$M$37</c:f>
              <c:numCache>
                <c:formatCode>General</c:formatCode>
                <c:ptCount val="12"/>
                <c:pt idx="0">
                  <c:v>3</c:v>
                </c:pt>
                <c:pt idx="1">
                  <c:v>1</c:v>
                </c:pt>
                <c:pt idx="2">
                  <c:v>1</c:v>
                </c:pt>
                <c:pt idx="3">
                  <c:v>4</c:v>
                </c:pt>
                <c:pt idx="4">
                  <c:v>2</c:v>
                </c:pt>
                <c:pt idx="5">
                  <c:v>4</c:v>
                </c:pt>
                <c:pt idx="6">
                  <c:v>3</c:v>
                </c:pt>
                <c:pt idx="7">
                  <c:v>1</c:v>
                </c:pt>
                <c:pt idx="8">
                  <c:v>2</c:v>
                </c:pt>
                <c:pt idx="9">
                  <c:v>1</c:v>
                </c:pt>
                <c:pt idx="10">
                  <c:v>4</c:v>
                </c:pt>
                <c:pt idx="11">
                  <c:v>1</c:v>
                </c:pt>
              </c:numCache>
            </c:numRef>
          </c:val>
          <c:extLst>
            <c:ext xmlns:c16="http://schemas.microsoft.com/office/drawing/2014/chart" uri="{C3380CC4-5D6E-409C-BE32-E72D297353CC}">
              <c16:uniqueId val="{00000001-215F-48A9-87F7-4B8586F39D75}"/>
            </c:ext>
          </c:extLst>
        </c:ser>
        <c:ser>
          <c:idx val="2"/>
          <c:order val="2"/>
          <c:tx>
            <c:strRef>
              <c:f>PLUS!$A$38</c:f>
              <c:strCache>
                <c:ptCount val="1"/>
                <c:pt idx="0">
                  <c:v>3</c:v>
                </c:pt>
              </c:strCache>
            </c:strRef>
          </c:tx>
          <c:spPr>
            <a:solidFill>
              <a:schemeClr val="accent4">
                <a:lumMod val="60000"/>
                <a:lumOff val="40000"/>
              </a:schemeClr>
            </a:solidFill>
            <a:ln w="3175">
              <a:solidFill>
                <a:srgbClr val="000000">
                  <a:lumMod val="65000"/>
                  <a:lumOff val="35000"/>
                </a:srgbClr>
              </a:solidFill>
            </a:ln>
            <a:effectLst/>
          </c:spPr>
          <c:invertIfNegative val="0"/>
          <c:cat>
            <c:strRef>
              <c:f>PLUS!$B$35:$M$35</c:f>
              <c:strCache>
                <c:ptCount val="12"/>
                <c:pt idx="0">
                  <c:v>Cooling</c:v>
                </c:pt>
                <c:pt idx="1">
                  <c:v>Employee communal areas</c:v>
                </c:pt>
                <c:pt idx="2">
                  <c:v>Employee parking</c:v>
                </c:pt>
                <c:pt idx="3">
                  <c:v>Exterior lighting</c:v>
                </c:pt>
                <c:pt idx="4">
                  <c:v>Heating</c:v>
                </c:pt>
                <c:pt idx="5">
                  <c:v>Interior lighting</c:v>
                </c:pt>
                <c:pt idx="6">
                  <c:v>Landscaping</c:v>
                </c:pt>
                <c:pt idx="7">
                  <c:v>Handicap accessibility</c:v>
                </c:pt>
                <c:pt idx="8">
                  <c:v>Noise</c:v>
                </c:pt>
                <c:pt idx="9">
                  <c:v>Personal office space</c:v>
                </c:pt>
                <c:pt idx="10">
                  <c:v>Plumbing</c:v>
                </c:pt>
                <c:pt idx="11">
                  <c:v>Storage space</c:v>
                </c:pt>
              </c:strCache>
            </c:strRef>
          </c:cat>
          <c:val>
            <c:numRef>
              <c:f>PLUS!$B$38:$M$38</c:f>
              <c:numCache>
                <c:formatCode>General</c:formatCode>
                <c:ptCount val="12"/>
                <c:pt idx="0">
                  <c:v>1</c:v>
                </c:pt>
                <c:pt idx="1">
                  <c:v>1</c:v>
                </c:pt>
                <c:pt idx="2">
                  <c:v>3</c:v>
                </c:pt>
                <c:pt idx="3">
                  <c:v>2</c:v>
                </c:pt>
                <c:pt idx="4">
                  <c:v>2</c:v>
                </c:pt>
                <c:pt idx="5">
                  <c:v>1</c:v>
                </c:pt>
                <c:pt idx="6">
                  <c:v>3</c:v>
                </c:pt>
                <c:pt idx="7">
                  <c:v>0</c:v>
                </c:pt>
                <c:pt idx="8">
                  <c:v>3</c:v>
                </c:pt>
                <c:pt idx="9">
                  <c:v>3</c:v>
                </c:pt>
                <c:pt idx="10">
                  <c:v>3</c:v>
                </c:pt>
                <c:pt idx="11">
                  <c:v>4</c:v>
                </c:pt>
              </c:numCache>
            </c:numRef>
          </c:val>
          <c:extLst>
            <c:ext xmlns:c16="http://schemas.microsoft.com/office/drawing/2014/chart" uri="{C3380CC4-5D6E-409C-BE32-E72D297353CC}">
              <c16:uniqueId val="{00000002-215F-48A9-87F7-4B8586F39D75}"/>
            </c:ext>
          </c:extLst>
        </c:ser>
        <c:ser>
          <c:idx val="3"/>
          <c:order val="3"/>
          <c:tx>
            <c:strRef>
              <c:f>PLUS!$A$39</c:f>
              <c:strCache>
                <c:ptCount val="1"/>
                <c:pt idx="0">
                  <c:v>4</c:v>
                </c:pt>
              </c:strCache>
            </c:strRef>
          </c:tx>
          <c:spPr>
            <a:solidFill>
              <a:srgbClr val="C2BC80">
                <a:lumMod val="75000"/>
              </a:srgbClr>
            </a:solidFill>
            <a:ln w="3175">
              <a:solidFill>
                <a:srgbClr val="000000">
                  <a:lumMod val="65000"/>
                  <a:lumOff val="35000"/>
                </a:srgbClr>
              </a:solidFill>
            </a:ln>
            <a:effectLst/>
          </c:spPr>
          <c:invertIfNegative val="0"/>
          <c:cat>
            <c:strRef>
              <c:f>PLUS!$B$35:$M$35</c:f>
              <c:strCache>
                <c:ptCount val="12"/>
                <c:pt idx="0">
                  <c:v>Cooling</c:v>
                </c:pt>
                <c:pt idx="1">
                  <c:v>Employee communal areas</c:v>
                </c:pt>
                <c:pt idx="2">
                  <c:v>Employee parking</c:v>
                </c:pt>
                <c:pt idx="3">
                  <c:v>Exterior lighting</c:v>
                </c:pt>
                <c:pt idx="4">
                  <c:v>Heating</c:v>
                </c:pt>
                <c:pt idx="5">
                  <c:v>Interior lighting</c:v>
                </c:pt>
                <c:pt idx="6">
                  <c:v>Landscaping</c:v>
                </c:pt>
                <c:pt idx="7">
                  <c:v>Handicap accessibility</c:v>
                </c:pt>
                <c:pt idx="8">
                  <c:v>Noise</c:v>
                </c:pt>
                <c:pt idx="9">
                  <c:v>Personal office space</c:v>
                </c:pt>
                <c:pt idx="10">
                  <c:v>Plumbing</c:v>
                </c:pt>
                <c:pt idx="11">
                  <c:v>Storage space</c:v>
                </c:pt>
              </c:strCache>
            </c:strRef>
          </c:cat>
          <c:val>
            <c:numRef>
              <c:f>PLUS!$B$39:$M$39</c:f>
              <c:numCache>
                <c:formatCode>General</c:formatCode>
                <c:ptCount val="12"/>
                <c:pt idx="0">
                  <c:v>3</c:v>
                </c:pt>
                <c:pt idx="1">
                  <c:v>2</c:v>
                </c:pt>
                <c:pt idx="2">
                  <c:v>2</c:v>
                </c:pt>
                <c:pt idx="3">
                  <c:v>2</c:v>
                </c:pt>
                <c:pt idx="4">
                  <c:v>3</c:v>
                </c:pt>
                <c:pt idx="5">
                  <c:v>2</c:v>
                </c:pt>
                <c:pt idx="6">
                  <c:v>2</c:v>
                </c:pt>
                <c:pt idx="7">
                  <c:v>2</c:v>
                </c:pt>
                <c:pt idx="8">
                  <c:v>3</c:v>
                </c:pt>
                <c:pt idx="9">
                  <c:v>3</c:v>
                </c:pt>
                <c:pt idx="10">
                  <c:v>1</c:v>
                </c:pt>
                <c:pt idx="11">
                  <c:v>2</c:v>
                </c:pt>
              </c:numCache>
            </c:numRef>
          </c:val>
          <c:extLst>
            <c:ext xmlns:c16="http://schemas.microsoft.com/office/drawing/2014/chart" uri="{C3380CC4-5D6E-409C-BE32-E72D297353CC}">
              <c16:uniqueId val="{00000003-215F-48A9-87F7-4B8586F39D75}"/>
            </c:ext>
          </c:extLst>
        </c:ser>
        <c:ser>
          <c:idx val="4"/>
          <c:order val="4"/>
          <c:tx>
            <c:strRef>
              <c:f>PLUS!$A$40</c:f>
              <c:strCache>
                <c:ptCount val="1"/>
                <c:pt idx="0">
                  <c:v>5</c:v>
                </c:pt>
              </c:strCache>
            </c:strRef>
          </c:tx>
          <c:spPr>
            <a:solidFill>
              <a:schemeClr val="accent1">
                <a:lumMod val="75000"/>
              </a:schemeClr>
            </a:solidFill>
            <a:ln w="3175">
              <a:solidFill>
                <a:srgbClr val="000000">
                  <a:lumMod val="65000"/>
                  <a:lumOff val="35000"/>
                </a:srgbClr>
              </a:solidFill>
            </a:ln>
            <a:effectLst/>
          </c:spPr>
          <c:invertIfNegative val="0"/>
          <c:cat>
            <c:strRef>
              <c:f>PLUS!$B$35:$M$35</c:f>
              <c:strCache>
                <c:ptCount val="12"/>
                <c:pt idx="0">
                  <c:v>Cooling</c:v>
                </c:pt>
                <c:pt idx="1">
                  <c:v>Employee communal areas</c:v>
                </c:pt>
                <c:pt idx="2">
                  <c:v>Employee parking</c:v>
                </c:pt>
                <c:pt idx="3">
                  <c:v>Exterior lighting</c:v>
                </c:pt>
                <c:pt idx="4">
                  <c:v>Heating</c:v>
                </c:pt>
                <c:pt idx="5">
                  <c:v>Interior lighting</c:v>
                </c:pt>
                <c:pt idx="6">
                  <c:v>Landscaping</c:v>
                </c:pt>
                <c:pt idx="7">
                  <c:v>Handicap accessibility</c:v>
                </c:pt>
                <c:pt idx="8">
                  <c:v>Noise</c:v>
                </c:pt>
                <c:pt idx="9">
                  <c:v>Personal office space</c:v>
                </c:pt>
                <c:pt idx="10">
                  <c:v>Plumbing</c:v>
                </c:pt>
                <c:pt idx="11">
                  <c:v>Storage space</c:v>
                </c:pt>
              </c:strCache>
            </c:strRef>
          </c:cat>
          <c:val>
            <c:numRef>
              <c:f>PLUS!$B$40:$M$40</c:f>
              <c:numCache>
                <c:formatCode>General</c:formatCode>
                <c:ptCount val="12"/>
                <c:pt idx="0">
                  <c:v>1</c:v>
                </c:pt>
                <c:pt idx="1">
                  <c:v>0</c:v>
                </c:pt>
                <c:pt idx="2">
                  <c:v>5</c:v>
                </c:pt>
                <c:pt idx="3">
                  <c:v>0</c:v>
                </c:pt>
                <c:pt idx="4">
                  <c:v>0</c:v>
                </c:pt>
                <c:pt idx="5">
                  <c:v>0</c:v>
                </c:pt>
                <c:pt idx="6">
                  <c:v>0</c:v>
                </c:pt>
                <c:pt idx="7">
                  <c:v>0</c:v>
                </c:pt>
                <c:pt idx="8">
                  <c:v>0</c:v>
                </c:pt>
                <c:pt idx="9">
                  <c:v>0</c:v>
                </c:pt>
                <c:pt idx="10">
                  <c:v>0</c:v>
                </c:pt>
                <c:pt idx="11">
                  <c:v>2</c:v>
                </c:pt>
              </c:numCache>
            </c:numRef>
          </c:val>
          <c:extLst>
            <c:ext xmlns:c16="http://schemas.microsoft.com/office/drawing/2014/chart" uri="{C3380CC4-5D6E-409C-BE32-E72D297353CC}">
              <c16:uniqueId val="{00000004-215F-48A9-87F7-4B8586F39D75}"/>
            </c:ext>
          </c:extLst>
        </c:ser>
        <c:dLbls>
          <c:showLegendKey val="0"/>
          <c:showVal val="0"/>
          <c:showCatName val="0"/>
          <c:showSerName val="0"/>
          <c:showPercent val="0"/>
          <c:showBubbleSize val="0"/>
        </c:dLbls>
        <c:gapWidth val="150"/>
        <c:overlap val="100"/>
        <c:axId val="86358656"/>
        <c:axId val="86372736"/>
      </c:barChart>
      <c:catAx>
        <c:axId val="86358656"/>
        <c:scaling>
          <c:orientation val="minMax"/>
        </c:scaling>
        <c:delete val="0"/>
        <c:axPos val="b"/>
        <c:numFmt formatCode="General" sourceLinked="1"/>
        <c:majorTickMark val="none"/>
        <c:minorTickMark val="none"/>
        <c:tickLblPos val="nextTo"/>
        <c:spPr>
          <a:noFill/>
          <a:ln w="9525" cap="flat" cmpd="sng" algn="ctr">
            <a:solidFill>
              <a:srgbClr val="000000">
                <a:lumMod val="65000"/>
                <a:lumOff val="35000"/>
              </a:srgbClr>
            </a:solidFill>
            <a:round/>
          </a:ln>
          <a:effectLst/>
        </c:spPr>
        <c:txPr>
          <a:bodyPr rot="-60000000" spcFirstLastPara="1" vertOverflow="ellipsis" vert="horz" wrap="square" anchor="ctr" anchorCtr="1"/>
          <a:lstStyle/>
          <a:p>
            <a:pPr>
              <a:defRPr sz="1600" b="0" i="0" u="none" strike="noStrike" kern="1200" baseline="0">
                <a:solidFill>
                  <a:schemeClr val="bg1">
                    <a:lumMod val="50000"/>
                    <a:lumOff val="50000"/>
                  </a:schemeClr>
                </a:solidFill>
                <a:latin typeface="+mn-lt"/>
                <a:ea typeface="+mn-ea"/>
                <a:cs typeface="+mn-cs"/>
              </a:defRPr>
            </a:pPr>
            <a:endParaRPr lang="en-US"/>
          </a:p>
        </c:txPr>
        <c:crossAx val="86372736"/>
        <c:crosses val="autoZero"/>
        <c:auto val="1"/>
        <c:lblAlgn val="ctr"/>
        <c:lblOffset val="100"/>
        <c:noMultiLvlLbl val="0"/>
      </c:catAx>
      <c:valAx>
        <c:axId val="86372736"/>
        <c:scaling>
          <c:orientation val="minMax"/>
          <c:max val="12"/>
          <c:min val="0"/>
        </c:scaling>
        <c:delete val="0"/>
        <c:axPos val="l"/>
        <c:majorGridlines>
          <c:spPr>
            <a:ln w="9525" cap="flat" cmpd="sng" algn="ctr">
              <a:solidFill>
                <a:sysClr val="window" lastClr="FFFFFF"/>
              </a:solidFill>
              <a:round/>
            </a:ln>
            <a:effectLst/>
          </c:spPr>
        </c:majorGridlines>
        <c:title>
          <c:tx>
            <c:rich>
              <a:bodyPr rot="-5400000" vert="horz"/>
              <a:lstStyle/>
              <a:p>
                <a:pPr>
                  <a:defRPr sz="1800"/>
                </a:pPr>
                <a:r>
                  <a:rPr lang="en-US" sz="1800" b="0" dirty="0" smtClean="0">
                    <a:solidFill>
                      <a:schemeClr val="bg1"/>
                    </a:solidFill>
                  </a:rPr>
                  <a:t>Number of Responses</a:t>
                </a:r>
                <a:endParaRPr lang="en-US" sz="1800" b="0" dirty="0">
                  <a:solidFill>
                    <a:schemeClr val="bg1"/>
                  </a:solidFill>
                </a:endParaRPr>
              </a:p>
            </c:rich>
          </c:tx>
          <c:layout/>
          <c:overlay val="0"/>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86358656"/>
        <c:crosses val="autoZero"/>
        <c:crossBetween val="between"/>
      </c:valAx>
      <c:spPr>
        <a:noFill/>
        <a:ln>
          <a:noFill/>
        </a:ln>
        <a:effectLst/>
      </c:spPr>
    </c:plotArea>
    <c:legend>
      <c:legendPos val="b"/>
      <c:layout>
        <c:manualLayout>
          <c:xMode val="edge"/>
          <c:yMode val="edge"/>
          <c:x val="0.5594546010468413"/>
          <c:y val="4.3383998683938434E-2"/>
          <c:w val="0.40382925629808125"/>
          <c:h val="5.214404343706798E-2"/>
        </c:manualLayout>
      </c:layout>
      <c:overlay val="0"/>
      <c:spPr>
        <a:noFill/>
        <a:ln>
          <a:noFill/>
        </a:ln>
        <a:effectLst/>
      </c:spPr>
      <c:txPr>
        <a:bodyPr rot="0" spcFirstLastPara="1" vertOverflow="ellipsis" vert="horz" wrap="square" anchor="ctr" anchorCtr="1"/>
        <a:lstStyle/>
        <a:p>
          <a:pPr>
            <a:defRPr sz="2200" b="0" i="0" u="none" strike="noStrike" kern="1200" baseline="0">
              <a:solidFill>
                <a:schemeClr val="tx1"/>
              </a:solidFill>
              <a:latin typeface="+mn-lt"/>
              <a:ea typeface="+mn-ea"/>
              <a:cs typeface="+mn-cs"/>
            </a:defRPr>
          </a:pPr>
          <a:endParaRPr lang="en-US"/>
        </a:p>
      </c:txPr>
    </c:legend>
    <c:plotVisOnly val="1"/>
    <c:dispBlanksAs val="gap"/>
    <c:showDLblsOverMax val="0"/>
  </c:chart>
  <c:spPr>
    <a:gradFill>
      <a:gsLst>
        <a:gs pos="10000">
          <a:srgbClr val="5B7F51">
            <a:tint val="97000"/>
            <a:hueMod val="92000"/>
            <a:satMod val="169000"/>
            <a:lumMod val="164000"/>
          </a:srgbClr>
        </a:gs>
        <a:gs pos="100000">
          <a:srgbClr val="5B7F51">
            <a:shade val="96000"/>
            <a:satMod val="120000"/>
            <a:lumMod val="90000"/>
          </a:srgbClr>
        </a:gs>
      </a:gsLst>
      <a:lin ang="6120000" scaled="1"/>
    </a:grad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2659219962902467E-2"/>
          <c:y val="0.139958126000818"/>
          <c:w val="0.89042422458177761"/>
          <c:h val="0.48460594835546433"/>
        </c:manualLayout>
      </c:layout>
      <c:barChart>
        <c:barDir val="col"/>
        <c:grouping val="stacked"/>
        <c:varyColors val="0"/>
        <c:ser>
          <c:idx val="0"/>
          <c:order val="0"/>
          <c:tx>
            <c:strRef>
              <c:f>'Town Hall'!$A$36</c:f>
              <c:strCache>
                <c:ptCount val="1"/>
                <c:pt idx="0">
                  <c:v>1</c:v>
                </c:pt>
              </c:strCache>
            </c:strRef>
          </c:tx>
          <c:spPr>
            <a:solidFill>
              <a:srgbClr val="C00000"/>
            </a:solidFill>
            <a:ln w="3175">
              <a:solidFill>
                <a:srgbClr val="000000">
                  <a:lumMod val="65000"/>
                  <a:lumOff val="35000"/>
                </a:srgbClr>
              </a:solidFill>
            </a:ln>
            <a:effectLst/>
          </c:spPr>
          <c:invertIfNegative val="0"/>
          <c:cat>
            <c:strRef>
              <c:f>'Town Hall'!$B$35:$M$35</c:f>
              <c:strCache>
                <c:ptCount val="12"/>
                <c:pt idx="0">
                  <c:v>Cooling</c:v>
                </c:pt>
                <c:pt idx="1">
                  <c:v>Employee communal areas</c:v>
                </c:pt>
                <c:pt idx="2">
                  <c:v>Employee parking</c:v>
                </c:pt>
                <c:pt idx="3">
                  <c:v>Exterior lighting</c:v>
                </c:pt>
                <c:pt idx="4">
                  <c:v>Heating</c:v>
                </c:pt>
                <c:pt idx="5">
                  <c:v>Interior lighting</c:v>
                </c:pt>
                <c:pt idx="6">
                  <c:v>Landscaping</c:v>
                </c:pt>
                <c:pt idx="7">
                  <c:v>Handicap accessibility</c:v>
                </c:pt>
                <c:pt idx="8">
                  <c:v>Noise</c:v>
                </c:pt>
                <c:pt idx="9">
                  <c:v>Personal office space</c:v>
                </c:pt>
                <c:pt idx="10">
                  <c:v>Plumbing</c:v>
                </c:pt>
                <c:pt idx="11">
                  <c:v>Storage space</c:v>
                </c:pt>
              </c:strCache>
            </c:strRef>
          </c:cat>
          <c:val>
            <c:numRef>
              <c:f>'Town Hall'!$B$36:$M$36</c:f>
              <c:numCache>
                <c:formatCode>General</c:formatCode>
                <c:ptCount val="12"/>
                <c:pt idx="0">
                  <c:v>3</c:v>
                </c:pt>
                <c:pt idx="1">
                  <c:v>3</c:v>
                </c:pt>
                <c:pt idx="2">
                  <c:v>7</c:v>
                </c:pt>
                <c:pt idx="3">
                  <c:v>1</c:v>
                </c:pt>
                <c:pt idx="4">
                  <c:v>4</c:v>
                </c:pt>
                <c:pt idx="5">
                  <c:v>2</c:v>
                </c:pt>
                <c:pt idx="6">
                  <c:v>0</c:v>
                </c:pt>
                <c:pt idx="7">
                  <c:v>0</c:v>
                </c:pt>
                <c:pt idx="8">
                  <c:v>3</c:v>
                </c:pt>
                <c:pt idx="9">
                  <c:v>2</c:v>
                </c:pt>
                <c:pt idx="10">
                  <c:v>1</c:v>
                </c:pt>
                <c:pt idx="11">
                  <c:v>9</c:v>
                </c:pt>
              </c:numCache>
            </c:numRef>
          </c:val>
          <c:extLst>
            <c:ext xmlns:c16="http://schemas.microsoft.com/office/drawing/2014/chart" uri="{C3380CC4-5D6E-409C-BE32-E72D297353CC}">
              <c16:uniqueId val="{00000000-7016-4B0C-8FF5-701610B0F2C4}"/>
            </c:ext>
          </c:extLst>
        </c:ser>
        <c:ser>
          <c:idx val="1"/>
          <c:order val="1"/>
          <c:tx>
            <c:strRef>
              <c:f>'Town Hall'!$A$37</c:f>
              <c:strCache>
                <c:ptCount val="1"/>
                <c:pt idx="0">
                  <c:v>2</c:v>
                </c:pt>
              </c:strCache>
            </c:strRef>
          </c:tx>
          <c:spPr>
            <a:solidFill>
              <a:srgbClr val="F09252"/>
            </a:solidFill>
            <a:ln w="3175">
              <a:solidFill>
                <a:srgbClr val="000000">
                  <a:lumMod val="65000"/>
                  <a:lumOff val="35000"/>
                </a:srgbClr>
              </a:solidFill>
            </a:ln>
            <a:effectLst/>
          </c:spPr>
          <c:invertIfNegative val="0"/>
          <c:cat>
            <c:strRef>
              <c:f>'Town Hall'!$B$35:$M$35</c:f>
              <c:strCache>
                <c:ptCount val="12"/>
                <c:pt idx="0">
                  <c:v>Cooling</c:v>
                </c:pt>
                <c:pt idx="1">
                  <c:v>Employee communal areas</c:v>
                </c:pt>
                <c:pt idx="2">
                  <c:v>Employee parking</c:v>
                </c:pt>
                <c:pt idx="3">
                  <c:v>Exterior lighting</c:v>
                </c:pt>
                <c:pt idx="4">
                  <c:v>Heating</c:v>
                </c:pt>
                <c:pt idx="5">
                  <c:v>Interior lighting</c:v>
                </c:pt>
                <c:pt idx="6">
                  <c:v>Landscaping</c:v>
                </c:pt>
                <c:pt idx="7">
                  <c:v>Handicap accessibility</c:v>
                </c:pt>
                <c:pt idx="8">
                  <c:v>Noise</c:v>
                </c:pt>
                <c:pt idx="9">
                  <c:v>Personal office space</c:v>
                </c:pt>
                <c:pt idx="10">
                  <c:v>Plumbing</c:v>
                </c:pt>
                <c:pt idx="11">
                  <c:v>Storage space</c:v>
                </c:pt>
              </c:strCache>
            </c:strRef>
          </c:cat>
          <c:val>
            <c:numRef>
              <c:f>'Town Hall'!$B$37:$M$37</c:f>
              <c:numCache>
                <c:formatCode>General</c:formatCode>
                <c:ptCount val="12"/>
                <c:pt idx="0">
                  <c:v>4</c:v>
                </c:pt>
                <c:pt idx="1">
                  <c:v>3</c:v>
                </c:pt>
                <c:pt idx="2">
                  <c:v>3</c:v>
                </c:pt>
                <c:pt idx="3">
                  <c:v>5</c:v>
                </c:pt>
                <c:pt idx="4">
                  <c:v>3</c:v>
                </c:pt>
                <c:pt idx="5">
                  <c:v>2</c:v>
                </c:pt>
                <c:pt idx="6">
                  <c:v>1</c:v>
                </c:pt>
                <c:pt idx="7">
                  <c:v>2</c:v>
                </c:pt>
                <c:pt idx="8">
                  <c:v>3</c:v>
                </c:pt>
                <c:pt idx="9">
                  <c:v>2</c:v>
                </c:pt>
                <c:pt idx="10">
                  <c:v>4</c:v>
                </c:pt>
                <c:pt idx="11">
                  <c:v>1</c:v>
                </c:pt>
              </c:numCache>
            </c:numRef>
          </c:val>
          <c:extLst>
            <c:ext xmlns:c16="http://schemas.microsoft.com/office/drawing/2014/chart" uri="{C3380CC4-5D6E-409C-BE32-E72D297353CC}">
              <c16:uniqueId val="{00000001-7016-4B0C-8FF5-701610B0F2C4}"/>
            </c:ext>
          </c:extLst>
        </c:ser>
        <c:ser>
          <c:idx val="2"/>
          <c:order val="2"/>
          <c:tx>
            <c:strRef>
              <c:f>'Town Hall'!$A$38</c:f>
              <c:strCache>
                <c:ptCount val="1"/>
                <c:pt idx="0">
                  <c:v>3</c:v>
                </c:pt>
              </c:strCache>
            </c:strRef>
          </c:tx>
          <c:spPr>
            <a:solidFill>
              <a:schemeClr val="accent4">
                <a:lumMod val="60000"/>
                <a:lumOff val="40000"/>
              </a:schemeClr>
            </a:solidFill>
            <a:ln w="3175">
              <a:solidFill>
                <a:srgbClr val="000000">
                  <a:lumMod val="65000"/>
                  <a:lumOff val="35000"/>
                </a:srgbClr>
              </a:solidFill>
            </a:ln>
            <a:effectLst/>
          </c:spPr>
          <c:invertIfNegative val="0"/>
          <c:cat>
            <c:strRef>
              <c:f>'Town Hall'!$B$35:$M$35</c:f>
              <c:strCache>
                <c:ptCount val="12"/>
                <c:pt idx="0">
                  <c:v>Cooling</c:v>
                </c:pt>
                <c:pt idx="1">
                  <c:v>Employee communal areas</c:v>
                </c:pt>
                <c:pt idx="2">
                  <c:v>Employee parking</c:v>
                </c:pt>
                <c:pt idx="3">
                  <c:v>Exterior lighting</c:v>
                </c:pt>
                <c:pt idx="4">
                  <c:v>Heating</c:v>
                </c:pt>
                <c:pt idx="5">
                  <c:v>Interior lighting</c:v>
                </c:pt>
                <c:pt idx="6">
                  <c:v>Landscaping</c:v>
                </c:pt>
                <c:pt idx="7">
                  <c:v>Handicap accessibility</c:v>
                </c:pt>
                <c:pt idx="8">
                  <c:v>Noise</c:v>
                </c:pt>
                <c:pt idx="9">
                  <c:v>Personal office space</c:v>
                </c:pt>
                <c:pt idx="10">
                  <c:v>Plumbing</c:v>
                </c:pt>
                <c:pt idx="11">
                  <c:v>Storage space</c:v>
                </c:pt>
              </c:strCache>
            </c:strRef>
          </c:cat>
          <c:val>
            <c:numRef>
              <c:f>'Town Hall'!$B$38:$M$38</c:f>
              <c:numCache>
                <c:formatCode>General</c:formatCode>
                <c:ptCount val="12"/>
                <c:pt idx="0">
                  <c:v>2</c:v>
                </c:pt>
                <c:pt idx="1">
                  <c:v>5</c:v>
                </c:pt>
                <c:pt idx="2">
                  <c:v>3</c:v>
                </c:pt>
                <c:pt idx="3">
                  <c:v>4</c:v>
                </c:pt>
                <c:pt idx="4">
                  <c:v>3</c:v>
                </c:pt>
                <c:pt idx="5">
                  <c:v>4</c:v>
                </c:pt>
                <c:pt idx="6">
                  <c:v>2</c:v>
                </c:pt>
                <c:pt idx="7">
                  <c:v>4</c:v>
                </c:pt>
                <c:pt idx="8">
                  <c:v>4</c:v>
                </c:pt>
                <c:pt idx="9">
                  <c:v>1</c:v>
                </c:pt>
                <c:pt idx="10">
                  <c:v>6</c:v>
                </c:pt>
                <c:pt idx="11">
                  <c:v>2</c:v>
                </c:pt>
              </c:numCache>
            </c:numRef>
          </c:val>
          <c:extLst>
            <c:ext xmlns:c16="http://schemas.microsoft.com/office/drawing/2014/chart" uri="{C3380CC4-5D6E-409C-BE32-E72D297353CC}">
              <c16:uniqueId val="{00000002-7016-4B0C-8FF5-701610B0F2C4}"/>
            </c:ext>
          </c:extLst>
        </c:ser>
        <c:ser>
          <c:idx val="3"/>
          <c:order val="3"/>
          <c:tx>
            <c:strRef>
              <c:f>'Town Hall'!$A$39</c:f>
              <c:strCache>
                <c:ptCount val="1"/>
                <c:pt idx="0">
                  <c:v>4</c:v>
                </c:pt>
              </c:strCache>
            </c:strRef>
          </c:tx>
          <c:spPr>
            <a:solidFill>
              <a:srgbClr val="C2BC80">
                <a:lumMod val="75000"/>
              </a:srgbClr>
            </a:solidFill>
            <a:ln w="3175">
              <a:solidFill>
                <a:srgbClr val="000000">
                  <a:lumMod val="65000"/>
                  <a:lumOff val="35000"/>
                </a:srgbClr>
              </a:solidFill>
            </a:ln>
            <a:effectLst/>
          </c:spPr>
          <c:invertIfNegative val="0"/>
          <c:cat>
            <c:strRef>
              <c:f>'Town Hall'!$B$35:$M$35</c:f>
              <c:strCache>
                <c:ptCount val="12"/>
                <c:pt idx="0">
                  <c:v>Cooling</c:v>
                </c:pt>
                <c:pt idx="1">
                  <c:v>Employee communal areas</c:v>
                </c:pt>
                <c:pt idx="2">
                  <c:v>Employee parking</c:v>
                </c:pt>
                <c:pt idx="3">
                  <c:v>Exterior lighting</c:v>
                </c:pt>
                <c:pt idx="4">
                  <c:v>Heating</c:v>
                </c:pt>
                <c:pt idx="5">
                  <c:v>Interior lighting</c:v>
                </c:pt>
                <c:pt idx="6">
                  <c:v>Landscaping</c:v>
                </c:pt>
                <c:pt idx="7">
                  <c:v>Handicap accessibility</c:v>
                </c:pt>
                <c:pt idx="8">
                  <c:v>Noise</c:v>
                </c:pt>
                <c:pt idx="9">
                  <c:v>Personal office space</c:v>
                </c:pt>
                <c:pt idx="10">
                  <c:v>Plumbing</c:v>
                </c:pt>
                <c:pt idx="11">
                  <c:v>Storage space</c:v>
                </c:pt>
              </c:strCache>
            </c:strRef>
          </c:cat>
          <c:val>
            <c:numRef>
              <c:f>'Town Hall'!$B$39:$M$39</c:f>
              <c:numCache>
                <c:formatCode>General</c:formatCode>
                <c:ptCount val="12"/>
                <c:pt idx="0">
                  <c:v>4</c:v>
                </c:pt>
                <c:pt idx="1">
                  <c:v>2</c:v>
                </c:pt>
                <c:pt idx="2">
                  <c:v>0</c:v>
                </c:pt>
                <c:pt idx="3">
                  <c:v>3</c:v>
                </c:pt>
                <c:pt idx="4">
                  <c:v>3</c:v>
                </c:pt>
                <c:pt idx="5">
                  <c:v>5</c:v>
                </c:pt>
                <c:pt idx="6">
                  <c:v>9</c:v>
                </c:pt>
                <c:pt idx="7">
                  <c:v>6</c:v>
                </c:pt>
                <c:pt idx="8">
                  <c:v>2</c:v>
                </c:pt>
                <c:pt idx="9">
                  <c:v>7</c:v>
                </c:pt>
                <c:pt idx="10">
                  <c:v>2</c:v>
                </c:pt>
                <c:pt idx="11">
                  <c:v>1</c:v>
                </c:pt>
              </c:numCache>
            </c:numRef>
          </c:val>
          <c:extLst>
            <c:ext xmlns:c16="http://schemas.microsoft.com/office/drawing/2014/chart" uri="{C3380CC4-5D6E-409C-BE32-E72D297353CC}">
              <c16:uniqueId val="{00000003-7016-4B0C-8FF5-701610B0F2C4}"/>
            </c:ext>
          </c:extLst>
        </c:ser>
        <c:ser>
          <c:idx val="4"/>
          <c:order val="4"/>
          <c:tx>
            <c:strRef>
              <c:f>'Town Hall'!$A$40</c:f>
              <c:strCache>
                <c:ptCount val="1"/>
                <c:pt idx="0">
                  <c:v>5</c:v>
                </c:pt>
              </c:strCache>
            </c:strRef>
          </c:tx>
          <c:spPr>
            <a:solidFill>
              <a:schemeClr val="accent1">
                <a:lumMod val="75000"/>
              </a:schemeClr>
            </a:solidFill>
            <a:ln>
              <a:solidFill>
                <a:srgbClr val="000000">
                  <a:lumMod val="65000"/>
                  <a:lumOff val="35000"/>
                </a:srgbClr>
              </a:solidFill>
            </a:ln>
            <a:effectLst/>
          </c:spPr>
          <c:invertIfNegative val="0"/>
          <c:dPt>
            <c:idx val="8"/>
            <c:invertIfNegative val="0"/>
            <c:bubble3D val="0"/>
            <c:spPr>
              <a:solidFill>
                <a:schemeClr val="accent1">
                  <a:lumMod val="75000"/>
                </a:schemeClr>
              </a:solidFill>
              <a:ln w="3175">
                <a:solidFill>
                  <a:srgbClr val="000000">
                    <a:lumMod val="65000"/>
                    <a:lumOff val="35000"/>
                  </a:srgbClr>
                </a:solidFill>
              </a:ln>
              <a:effectLst/>
            </c:spPr>
            <c:extLst>
              <c:ext xmlns:c16="http://schemas.microsoft.com/office/drawing/2014/chart" uri="{C3380CC4-5D6E-409C-BE32-E72D297353CC}">
                <c16:uniqueId val="{00000005-7016-4B0C-8FF5-701610B0F2C4}"/>
              </c:ext>
            </c:extLst>
          </c:dPt>
          <c:cat>
            <c:strRef>
              <c:f>'Town Hall'!$B$35:$M$35</c:f>
              <c:strCache>
                <c:ptCount val="12"/>
                <c:pt idx="0">
                  <c:v>Cooling</c:v>
                </c:pt>
                <c:pt idx="1">
                  <c:v>Employee communal areas</c:v>
                </c:pt>
                <c:pt idx="2">
                  <c:v>Employee parking</c:v>
                </c:pt>
                <c:pt idx="3">
                  <c:v>Exterior lighting</c:v>
                </c:pt>
                <c:pt idx="4">
                  <c:v>Heating</c:v>
                </c:pt>
                <c:pt idx="5">
                  <c:v>Interior lighting</c:v>
                </c:pt>
                <c:pt idx="6">
                  <c:v>Landscaping</c:v>
                </c:pt>
                <c:pt idx="7">
                  <c:v>Handicap accessibility</c:v>
                </c:pt>
                <c:pt idx="8">
                  <c:v>Noise</c:v>
                </c:pt>
                <c:pt idx="9">
                  <c:v>Personal office space</c:v>
                </c:pt>
                <c:pt idx="10">
                  <c:v>Plumbing</c:v>
                </c:pt>
                <c:pt idx="11">
                  <c:v>Storage space</c:v>
                </c:pt>
              </c:strCache>
            </c:strRef>
          </c:cat>
          <c:val>
            <c:numRef>
              <c:f>'Town Hall'!$B$40:$M$40</c:f>
              <c:numCache>
                <c:formatCode>General</c:formatCode>
                <c:ptCount val="12"/>
                <c:pt idx="0">
                  <c:v>0</c:v>
                </c:pt>
                <c:pt idx="1">
                  <c:v>0</c:v>
                </c:pt>
                <c:pt idx="2">
                  <c:v>0</c:v>
                </c:pt>
                <c:pt idx="3">
                  <c:v>0</c:v>
                </c:pt>
                <c:pt idx="4">
                  <c:v>0</c:v>
                </c:pt>
                <c:pt idx="5">
                  <c:v>0</c:v>
                </c:pt>
                <c:pt idx="6">
                  <c:v>1</c:v>
                </c:pt>
                <c:pt idx="7">
                  <c:v>0</c:v>
                </c:pt>
                <c:pt idx="8">
                  <c:v>1</c:v>
                </c:pt>
                <c:pt idx="9">
                  <c:v>0</c:v>
                </c:pt>
                <c:pt idx="10">
                  <c:v>0</c:v>
                </c:pt>
                <c:pt idx="11">
                  <c:v>0</c:v>
                </c:pt>
              </c:numCache>
            </c:numRef>
          </c:val>
          <c:extLst>
            <c:ext xmlns:c16="http://schemas.microsoft.com/office/drawing/2014/chart" uri="{C3380CC4-5D6E-409C-BE32-E72D297353CC}">
              <c16:uniqueId val="{00000006-7016-4B0C-8FF5-701610B0F2C4}"/>
            </c:ext>
          </c:extLst>
        </c:ser>
        <c:dLbls>
          <c:showLegendKey val="0"/>
          <c:showVal val="0"/>
          <c:showCatName val="0"/>
          <c:showSerName val="0"/>
          <c:showPercent val="0"/>
          <c:showBubbleSize val="0"/>
        </c:dLbls>
        <c:gapWidth val="150"/>
        <c:overlap val="100"/>
        <c:axId val="86874368"/>
        <c:axId val="86884352"/>
      </c:barChart>
      <c:catAx>
        <c:axId val="86874368"/>
        <c:scaling>
          <c:orientation val="minMax"/>
        </c:scaling>
        <c:delete val="0"/>
        <c:axPos val="b"/>
        <c:numFmt formatCode="General" sourceLinked="1"/>
        <c:majorTickMark val="none"/>
        <c:minorTickMark val="none"/>
        <c:tickLblPos val="nextTo"/>
        <c:spPr>
          <a:noFill/>
          <a:ln w="9525" cap="flat" cmpd="sng" algn="ctr">
            <a:solidFill>
              <a:srgbClr val="000000">
                <a:lumMod val="65000"/>
                <a:lumOff val="35000"/>
              </a:srgbClr>
            </a:solidFill>
            <a:round/>
          </a:ln>
          <a:effectLst/>
        </c:spPr>
        <c:txPr>
          <a:bodyPr rot="-60000000" spcFirstLastPara="1" vertOverflow="ellipsis" vert="horz" wrap="square" anchor="ctr" anchorCtr="1"/>
          <a:lstStyle/>
          <a:p>
            <a:pPr>
              <a:defRPr sz="1600" b="0" i="0" u="none" strike="noStrike" kern="1200" baseline="0">
                <a:solidFill>
                  <a:schemeClr val="bg1">
                    <a:lumMod val="50000"/>
                    <a:lumOff val="50000"/>
                  </a:schemeClr>
                </a:solidFill>
                <a:latin typeface="+mn-lt"/>
                <a:ea typeface="+mn-ea"/>
                <a:cs typeface="+mn-cs"/>
              </a:defRPr>
            </a:pPr>
            <a:endParaRPr lang="en-US"/>
          </a:p>
        </c:txPr>
        <c:crossAx val="86884352"/>
        <c:crosses val="autoZero"/>
        <c:auto val="1"/>
        <c:lblAlgn val="ctr"/>
        <c:lblOffset val="100"/>
        <c:noMultiLvlLbl val="0"/>
      </c:catAx>
      <c:valAx>
        <c:axId val="86884352"/>
        <c:scaling>
          <c:orientation val="minMax"/>
          <c:max val="13"/>
          <c:min val="0"/>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sz="1800"/>
                </a:pPr>
                <a:r>
                  <a:rPr lang="en-US" sz="1800" b="0" dirty="0" smtClean="0">
                    <a:solidFill>
                      <a:schemeClr val="bg1"/>
                    </a:solidFill>
                  </a:rPr>
                  <a:t>Number of Responses</a:t>
                </a:r>
                <a:endParaRPr lang="en-US" sz="1800" b="0" dirty="0">
                  <a:solidFill>
                    <a:schemeClr val="bg1"/>
                  </a:solidFill>
                </a:endParaRPr>
              </a:p>
            </c:rich>
          </c:tx>
          <c:overlay val="0"/>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86874368"/>
        <c:crosses val="autoZero"/>
        <c:crossBetween val="between"/>
      </c:valAx>
      <c:spPr>
        <a:noFill/>
        <a:ln>
          <a:noFill/>
        </a:ln>
        <a:effectLst/>
      </c:spPr>
    </c:plotArea>
    <c:legend>
      <c:legendPos val="b"/>
      <c:layout>
        <c:manualLayout>
          <c:xMode val="edge"/>
          <c:yMode val="edge"/>
          <c:x val="0.5622323313394213"/>
          <c:y val="2.0867175892527526E-2"/>
          <c:w val="0.32071825014017386"/>
          <c:h val="8.1527094469447822E-2"/>
        </c:manualLayout>
      </c:layout>
      <c:overlay val="0"/>
      <c:spPr>
        <a:noFill/>
        <a:ln>
          <a:noFill/>
        </a:ln>
        <a:effectLst/>
      </c:spPr>
      <c:txPr>
        <a:bodyPr rot="0" spcFirstLastPara="1" vertOverflow="ellipsis" vert="horz" wrap="square" anchor="ctr" anchorCtr="1"/>
        <a:lstStyle/>
        <a:p>
          <a:pPr>
            <a:defRPr sz="2200" b="0" i="0" u="none" strike="noStrike" kern="1200" baseline="0">
              <a:solidFill>
                <a:schemeClr val="tx1"/>
              </a:solidFill>
              <a:latin typeface="+mn-lt"/>
              <a:ea typeface="+mn-ea"/>
              <a:cs typeface="+mn-cs"/>
            </a:defRPr>
          </a:pPr>
          <a:endParaRPr lang="en-US"/>
        </a:p>
      </c:txPr>
    </c:legend>
    <c:plotVisOnly val="1"/>
    <c:dispBlanksAs val="gap"/>
    <c:showDLblsOverMax val="0"/>
  </c:chart>
  <c:spPr>
    <a:gradFill>
      <a:gsLst>
        <a:gs pos="10000">
          <a:srgbClr val="5B7F51">
            <a:tint val="97000"/>
            <a:hueMod val="92000"/>
            <a:satMod val="169000"/>
            <a:lumMod val="164000"/>
          </a:srgbClr>
        </a:gs>
        <a:gs pos="100000">
          <a:srgbClr val="5B7F51">
            <a:shade val="96000"/>
            <a:satMod val="120000"/>
            <a:lumMod val="90000"/>
          </a:srgbClr>
        </a:gs>
      </a:gsLst>
      <a:lin ang="6120000" scaled="1"/>
    </a:gradFill>
    <a:ln>
      <a:noFill/>
    </a:ln>
    <a:effectLst/>
  </c:spPr>
  <c:txPr>
    <a:bodyPr/>
    <a:lstStyle/>
    <a:p>
      <a:pPr>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23238902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6" name="Shape 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dirty="0" smtClean="0"/>
              <a:t>Steve</a:t>
            </a:r>
          </a:p>
          <a:p>
            <a:pPr>
              <a:spcBef>
                <a:spcPts val="0"/>
              </a:spcBef>
              <a:buNone/>
            </a:pPr>
            <a:r>
              <a:rPr lang="en-US" dirty="0" smtClean="0"/>
              <a:t>Q</a:t>
            </a:r>
            <a:r>
              <a:rPr lang="en" dirty="0" smtClean="0"/>
              <a:t>uestions can wait until end</a:t>
            </a:r>
            <a:endParaRPr lang="en" dirty="0"/>
          </a:p>
        </p:txBody>
      </p:sp>
    </p:spTree>
    <p:extLst>
      <p:ext uri="{BB962C8B-B14F-4D97-AF65-F5344CB8AC3E}">
        <p14:creationId xmlns:p14="http://schemas.microsoft.com/office/powerpoint/2010/main" val="3865272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dirty="0"/>
              <a:t>This</a:t>
            </a:r>
            <a:r>
              <a:rPr lang="en"/>
              <a:t> is a graph of the results of </a:t>
            </a:r>
            <a:r>
              <a:rPr lang="en" dirty="0"/>
              <a:t>our</a:t>
            </a:r>
            <a:r>
              <a:rPr lang="en"/>
              <a:t> Town Employee Survey, specifically those working at the PLUS. We asked them to rate each of the attributes along </a:t>
            </a:r>
            <a:r>
              <a:rPr lang="en" smtClean="0"/>
              <a:t>the </a:t>
            </a:r>
            <a:r>
              <a:rPr lang="en"/>
              <a:t>bottom </a:t>
            </a:r>
            <a:r>
              <a:rPr lang="en" smtClean="0"/>
              <a:t>for </a:t>
            </a:r>
            <a:r>
              <a:rPr lang="en"/>
              <a:t>their facility with 1 being poor and 5 being in excellent condition. For </a:t>
            </a:r>
            <a:r>
              <a:rPr lang="en" smtClean="0"/>
              <a:t>all </a:t>
            </a:r>
            <a:r>
              <a:rPr lang="en"/>
              <a:t>but </a:t>
            </a:r>
            <a:r>
              <a:rPr lang="en" dirty="0"/>
              <a:t>parking</a:t>
            </a:r>
            <a:r>
              <a:rPr lang="en"/>
              <a:t> and storage space, at lease 6 </a:t>
            </a:r>
            <a:r>
              <a:rPr lang="en" smtClean="0"/>
              <a:t>of </a:t>
            </a:r>
            <a:r>
              <a:rPr lang="en"/>
              <a:t>the 12 responses were a </a:t>
            </a:r>
            <a:r>
              <a:rPr lang="en" smtClean="0"/>
              <a:t>2 </a:t>
            </a:r>
            <a:r>
              <a:rPr lang="en"/>
              <a:t>or below . This highly supports our claim that the Planning Office is in need of serious attention.</a:t>
            </a:r>
          </a:p>
        </p:txBody>
      </p:sp>
    </p:spTree>
    <p:extLst>
      <p:ext uri="{BB962C8B-B14F-4D97-AF65-F5344CB8AC3E}">
        <p14:creationId xmlns:p14="http://schemas.microsoft.com/office/powerpoint/2010/main" val="2681695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dirty="0">
                <a:solidFill>
                  <a:schemeClr val="dk1"/>
                </a:solidFill>
                <a:cs typeface="Arial"/>
              </a:rPr>
              <a:t>Steve</a:t>
            </a:r>
            <a:endParaRPr lang="en" dirty="0">
              <a:solidFill>
                <a:schemeClr val="dk1"/>
              </a:solidFill>
              <a:cs typeface="Arial"/>
            </a:endParaRPr>
          </a:p>
          <a:p>
            <a:pPr marL="457200" lvl="0" indent="-419100" rtl="0">
              <a:spcBef>
                <a:spcPts val="0"/>
              </a:spcBef>
              <a:buClr>
                <a:schemeClr val="dk1"/>
              </a:buClr>
              <a:buSzPct val="100000"/>
              <a:buFont typeface="Arial"/>
              <a:buChar char="●"/>
            </a:pPr>
            <a:r>
              <a:rPr lang="en" sz="2400" dirty="0" smtClean="0">
                <a:solidFill>
                  <a:schemeClr val="bg2">
                    <a:lumMod val="50000"/>
                  </a:schemeClr>
                </a:solidFill>
                <a:latin typeface="Neuton"/>
              </a:rPr>
              <a:t>Roof leaks</a:t>
            </a:r>
          </a:p>
          <a:p>
            <a:pPr marL="457200" lvl="0" indent="-419100" rtl="0">
              <a:spcBef>
                <a:spcPts val="0"/>
              </a:spcBef>
              <a:buClr>
                <a:schemeClr val="dk1"/>
              </a:buClr>
              <a:buSzPct val="100000"/>
              <a:buFont typeface="Arial"/>
              <a:buChar char="●"/>
            </a:pPr>
            <a:r>
              <a:rPr lang="en" sz="2400" dirty="0" smtClean="0">
                <a:solidFill>
                  <a:schemeClr val="bg2">
                    <a:lumMod val="50000"/>
                  </a:schemeClr>
                </a:solidFill>
                <a:latin typeface="Neuton"/>
              </a:rPr>
              <a:t>staircase</a:t>
            </a:r>
          </a:p>
          <a:p>
            <a:pPr marL="457200" lvl="0" indent="-419100" rtl="0">
              <a:spcBef>
                <a:spcPts val="0"/>
              </a:spcBef>
              <a:buClr>
                <a:schemeClr val="dk1"/>
              </a:buClr>
              <a:buSzPct val="100000"/>
              <a:buFont typeface="Arial"/>
              <a:buChar char="●"/>
            </a:pPr>
            <a:r>
              <a:rPr lang="en" sz="2400" dirty="0" smtClean="0">
                <a:solidFill>
                  <a:schemeClr val="bg2">
                    <a:lumMod val="50000"/>
                  </a:schemeClr>
                </a:solidFill>
                <a:latin typeface="Neuton"/>
              </a:rPr>
              <a:t>IT room</a:t>
            </a:r>
          </a:p>
          <a:p>
            <a:pPr marL="457200" lvl="0" indent="-419100" rtl="0">
              <a:spcBef>
                <a:spcPts val="0"/>
              </a:spcBef>
              <a:buClr>
                <a:schemeClr val="dk1"/>
              </a:buClr>
              <a:buSzPct val="100000"/>
              <a:buFont typeface="Arial"/>
              <a:buChar char="●"/>
            </a:pPr>
            <a:r>
              <a:rPr lang="en" sz="2400" dirty="0" smtClean="0">
                <a:solidFill>
                  <a:schemeClr val="bg2">
                    <a:lumMod val="50000"/>
                  </a:schemeClr>
                </a:solidFill>
                <a:latin typeface="Neuton"/>
              </a:rPr>
              <a:t>3 employees for over 5000 sq ft</a:t>
            </a:r>
          </a:p>
          <a:p>
            <a:pPr marL="914400" lvl="1" indent="-381000" rtl="0">
              <a:spcBef>
                <a:spcPts val="0"/>
              </a:spcBef>
              <a:buClr>
                <a:schemeClr val="dk1"/>
              </a:buClr>
              <a:buSzPct val="80000"/>
              <a:buFont typeface="Courier New"/>
              <a:buChar char="o"/>
            </a:pPr>
            <a:r>
              <a:rPr lang="en" sz="2400" dirty="0" smtClean="0">
                <a:solidFill>
                  <a:schemeClr val="bg2">
                    <a:lumMod val="50000"/>
                  </a:schemeClr>
                </a:solidFill>
                <a:latin typeface="Neuton"/>
              </a:rPr>
              <a:t>cost and energy inefficient</a:t>
            </a:r>
          </a:p>
          <a:p>
            <a:pPr marL="457200" lvl="0" indent="-419100" rtl="0">
              <a:spcBef>
                <a:spcPts val="0"/>
              </a:spcBef>
              <a:buClr>
                <a:schemeClr val="dk1"/>
              </a:buClr>
              <a:buSzPct val="100000"/>
              <a:buFont typeface="Arial"/>
              <a:buChar char="●"/>
            </a:pPr>
            <a:r>
              <a:rPr lang="en" sz="2400" dirty="0" smtClean="0">
                <a:solidFill>
                  <a:schemeClr val="bg2">
                    <a:lumMod val="50000"/>
                  </a:schemeClr>
                </a:solidFill>
                <a:latin typeface="Neuton"/>
              </a:rPr>
              <a:t>renovate the interior</a:t>
            </a:r>
          </a:p>
          <a:p>
            <a:pPr marL="914400" lvl="1" indent="-381000" rtl="0">
              <a:spcBef>
                <a:spcPts val="0"/>
              </a:spcBef>
              <a:buClr>
                <a:schemeClr val="dk1"/>
              </a:buClr>
              <a:buSzPct val="80000"/>
              <a:buFont typeface="Courier New"/>
              <a:buChar char="o"/>
            </a:pPr>
            <a:r>
              <a:rPr lang="en" sz="2400" dirty="0" smtClean="0">
                <a:solidFill>
                  <a:schemeClr val="bg2">
                    <a:lumMod val="50000"/>
                  </a:schemeClr>
                </a:solidFill>
                <a:latin typeface="Neuton"/>
              </a:rPr>
              <a:t>top floor- overflow/meeting space for town hall</a:t>
            </a:r>
            <a:endParaRPr lang="en" sz="2400" dirty="0">
              <a:solidFill>
                <a:schemeClr val="bg2">
                  <a:lumMod val="50000"/>
                </a:schemeClr>
              </a:solidFill>
              <a:latin typeface="Neuton"/>
            </a:endParaRPr>
          </a:p>
        </p:txBody>
      </p:sp>
    </p:spTree>
    <p:extLst>
      <p:ext uri="{BB962C8B-B14F-4D97-AF65-F5344CB8AC3E}">
        <p14:creationId xmlns:p14="http://schemas.microsoft.com/office/powerpoint/2010/main" val="187259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0" name="Shape 1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dirty="0"/>
              <a:t>George</a:t>
            </a:r>
          </a:p>
          <a:p>
            <a:pPr marL="381000" indent="-342900">
              <a:buClr>
                <a:schemeClr val="dk1"/>
              </a:buClr>
              <a:buSzPct val="100000"/>
              <a:buFont typeface="Arial" panose="020B0604020202020204" pitchFamily="34" charset="0"/>
              <a:buChar char="•"/>
            </a:pPr>
            <a:r>
              <a:rPr lang="en-US" sz="2400" dirty="0">
                <a:solidFill>
                  <a:schemeClr val="bg2">
                    <a:lumMod val="50000"/>
                  </a:schemeClr>
                </a:solidFill>
                <a:latin typeface="Neuton"/>
                <a:ea typeface="Neuton"/>
                <a:cs typeface="Neuton"/>
                <a:sym typeface="Neuton"/>
              </a:rPr>
              <a:t>Outer shell needs repairs</a:t>
            </a:r>
          </a:p>
          <a:p>
            <a:pPr marL="723900" lvl="1" indent="-342900">
              <a:buClr>
                <a:schemeClr val="dk1"/>
              </a:buClr>
              <a:buSzPct val="100000"/>
              <a:buFont typeface="Arial" panose="020B0604020202020204" pitchFamily="34" charset="0"/>
              <a:buChar char="•"/>
            </a:pPr>
            <a:r>
              <a:rPr lang="en-US" sz="2250" dirty="0">
                <a:solidFill>
                  <a:schemeClr val="bg2">
                    <a:lumMod val="50000"/>
                  </a:schemeClr>
                </a:solidFill>
                <a:latin typeface="Neuton"/>
                <a:ea typeface="Neuton"/>
                <a:cs typeface="Neuton"/>
                <a:sym typeface="Neuton"/>
              </a:rPr>
              <a:t>Wooden frame holds moisture that seeps through brick</a:t>
            </a:r>
          </a:p>
          <a:p>
            <a:pPr marL="381000" indent="-342900">
              <a:spcBef>
                <a:spcPts val="480"/>
              </a:spcBef>
              <a:buClr>
                <a:schemeClr val="dk1"/>
              </a:buClr>
              <a:buSzPct val="100000"/>
              <a:buFont typeface="Arial" panose="020B0604020202020204" pitchFamily="34" charset="0"/>
              <a:buChar char="•"/>
            </a:pPr>
            <a:r>
              <a:rPr lang="en-US" sz="2400" dirty="0">
                <a:solidFill>
                  <a:schemeClr val="bg2">
                    <a:lumMod val="50000"/>
                  </a:schemeClr>
                </a:solidFill>
                <a:latin typeface="Neuton"/>
                <a:ea typeface="Neuton"/>
                <a:cs typeface="Neuton"/>
                <a:sym typeface="Neuton"/>
              </a:rPr>
              <a:t>not big enough to handle demand or growth</a:t>
            </a:r>
          </a:p>
          <a:p>
            <a:pPr marL="838200" lvl="1" indent="-342900">
              <a:spcBef>
                <a:spcPts val="480"/>
              </a:spcBef>
              <a:buClr>
                <a:schemeClr val="dk1"/>
              </a:buClr>
              <a:buSzPct val="100000"/>
              <a:buFont typeface="Arial" panose="020B0604020202020204" pitchFamily="34" charset="0"/>
              <a:buChar char="•"/>
            </a:pPr>
            <a:r>
              <a:rPr lang="en-US" sz="2400" dirty="0">
                <a:solidFill>
                  <a:schemeClr val="bg2">
                    <a:lumMod val="50000"/>
                  </a:schemeClr>
                </a:solidFill>
                <a:latin typeface="Neuton"/>
                <a:ea typeface="Neuton"/>
                <a:cs typeface="Neuton"/>
                <a:sym typeface="Neuton"/>
              </a:rPr>
              <a:t>can’t house male and female firefighters separately-deputy chief gave up office</a:t>
            </a:r>
          </a:p>
          <a:p>
            <a:pPr marL="381000" indent="-342900">
              <a:buClr>
                <a:schemeClr val="dk1"/>
              </a:buClr>
              <a:buSzPct val="100000"/>
              <a:buFont typeface="Arial" panose="020B0604020202020204" pitchFamily="34" charset="0"/>
              <a:buChar char="•"/>
            </a:pPr>
            <a:r>
              <a:rPr lang="en-US" sz="2400" dirty="0">
                <a:solidFill>
                  <a:schemeClr val="bg2">
                    <a:lumMod val="50000"/>
                  </a:schemeClr>
                </a:solidFill>
                <a:latin typeface="Neuton"/>
                <a:ea typeface="Neuton"/>
                <a:cs typeface="Neuton"/>
                <a:sym typeface="Neuton"/>
              </a:rPr>
              <a:t>rebuild at 4FG</a:t>
            </a:r>
          </a:p>
          <a:p>
            <a:pPr>
              <a:buFont typeface="Arial" panose="020B0604020202020204" pitchFamily="34" charset="0"/>
              <a:buChar char="•"/>
            </a:pPr>
            <a:r>
              <a:rPr lang="en" sz="2400" dirty="0">
                <a:solidFill>
                  <a:schemeClr val="bg2">
                    <a:lumMod val="50000"/>
                  </a:schemeClr>
                </a:solidFill>
                <a:cs typeface="Arial"/>
              </a:rPr>
              <a:t/>
            </a:r>
            <a:br>
              <a:rPr lang="en" sz="2400" dirty="0">
                <a:solidFill>
                  <a:schemeClr val="bg2">
                    <a:lumMod val="50000"/>
                  </a:schemeClr>
                </a:solidFill>
                <a:cs typeface="Arial"/>
              </a:rPr>
            </a:br>
            <a:endParaRPr lang="en-US" sz="2400" dirty="0">
              <a:solidFill>
                <a:schemeClr val="bg2">
                  <a:lumMod val="50000"/>
                </a:schemeClr>
              </a:solidFill>
            </a:endParaRPr>
          </a:p>
        </p:txBody>
      </p:sp>
    </p:spTree>
    <p:extLst>
      <p:ext uri="{BB962C8B-B14F-4D97-AF65-F5344CB8AC3E}">
        <p14:creationId xmlns:p14="http://schemas.microsoft.com/office/powerpoint/2010/main" val="4274172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6" name="Shape 1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dirty="0" smtClean="0">
                <a:solidFill>
                  <a:schemeClr val="dk1"/>
                </a:solidFill>
              </a:rPr>
              <a:t>Abby</a:t>
            </a:r>
          </a:p>
          <a:p>
            <a:pPr rtl="0">
              <a:spcBef>
                <a:spcPts val="0"/>
              </a:spcBef>
              <a:buNone/>
            </a:pPr>
            <a:r>
              <a:rPr lang="en-US" dirty="0" smtClean="0">
                <a:solidFill>
                  <a:schemeClr val="dk1"/>
                </a:solidFill>
              </a:rPr>
              <a:t>F</a:t>
            </a:r>
            <a:r>
              <a:rPr lang="en" dirty="0" smtClean="0">
                <a:solidFill>
                  <a:schemeClr val="dk1"/>
                </a:solidFill>
              </a:rPr>
              <a:t>rame on building picture</a:t>
            </a:r>
          </a:p>
          <a:p>
            <a:pPr rtl="0">
              <a:spcBef>
                <a:spcPts val="0"/>
              </a:spcBef>
              <a:buNone/>
            </a:pPr>
            <a:r>
              <a:rPr lang="en-US" dirty="0" smtClean="0">
                <a:solidFill>
                  <a:schemeClr val="dk1"/>
                </a:solidFill>
              </a:rPr>
              <a:t>Asbestos is not hazardous</a:t>
            </a:r>
            <a:r>
              <a:rPr lang="en-US" baseline="0" dirty="0" smtClean="0">
                <a:solidFill>
                  <a:schemeClr val="dk1"/>
                </a:solidFill>
              </a:rPr>
              <a:t> to people in building but they c</a:t>
            </a:r>
            <a:r>
              <a:rPr lang="en" dirty="0" smtClean="0">
                <a:solidFill>
                  <a:schemeClr val="dk1"/>
                </a:solidFill>
              </a:rPr>
              <a:t>an’t install energy efficient lights</a:t>
            </a:r>
            <a:endParaRPr lang="en" dirty="0">
              <a:solidFill>
                <a:schemeClr val="dk1"/>
              </a:solidFill>
            </a:endParaRPr>
          </a:p>
          <a:p>
            <a:pPr marL="171450" indent="-171450">
              <a:buFont typeface="Arial" panose="020B0604020202020204" pitchFamily="34" charset="0"/>
              <a:buChar char="•"/>
            </a:pPr>
            <a:r>
              <a:rPr lang="en-US" dirty="0" smtClean="0">
                <a:solidFill>
                  <a:srgbClr val="2E3F28"/>
                </a:solidFill>
                <a:latin typeface="Neuton"/>
              </a:rPr>
              <a:t>parking</a:t>
            </a:r>
            <a:r>
              <a:rPr lang="en-US" dirty="0">
                <a:solidFill>
                  <a:srgbClr val="2E3F28"/>
                </a:solidFill>
                <a:latin typeface="Neuton"/>
              </a:rPr>
              <a:t>!!!​</a:t>
            </a:r>
            <a:endParaRPr lang="en" dirty="0">
              <a:solidFill>
                <a:srgbClr val="2E3F28"/>
              </a:solidFill>
              <a:latin typeface="Neuton"/>
            </a:endParaRPr>
          </a:p>
          <a:p>
            <a:pPr marL="171450" indent="-171450">
              <a:buFont typeface="Arial" panose="020B0604020202020204" pitchFamily="34" charset="0"/>
              <a:buChar char="•"/>
            </a:pPr>
            <a:r>
              <a:rPr lang="en-US" dirty="0">
                <a:solidFill>
                  <a:srgbClr val="2E3F28"/>
                </a:solidFill>
                <a:latin typeface="Neuton"/>
              </a:rPr>
              <a:t>public overflow in hallways from RMV and courts (lack of waiting space)​</a:t>
            </a:r>
            <a:endParaRPr lang="en" dirty="0">
              <a:solidFill>
                <a:srgbClr val="2E3F28"/>
              </a:solidFill>
              <a:latin typeface="Neuton"/>
            </a:endParaRPr>
          </a:p>
          <a:p>
            <a:pPr marL="171450" indent="-171450">
              <a:buFont typeface="Arial" panose="020B0604020202020204" pitchFamily="34" charset="0"/>
              <a:buChar char="•"/>
            </a:pPr>
            <a:r>
              <a:rPr lang="en-US" dirty="0">
                <a:solidFill>
                  <a:srgbClr val="2E3F28"/>
                </a:solidFill>
                <a:latin typeface="Neuton"/>
              </a:rPr>
              <a:t>lack of meeting space​</a:t>
            </a:r>
            <a:endParaRPr lang="en" dirty="0">
              <a:solidFill>
                <a:srgbClr val="2E3F28"/>
              </a:solidFill>
              <a:latin typeface="Neuton"/>
            </a:endParaRPr>
          </a:p>
          <a:p>
            <a:pPr marL="171450" indent="-171450">
              <a:buFont typeface="Arial" panose="020B0604020202020204" pitchFamily="34" charset="0"/>
              <a:buChar char="•"/>
            </a:pPr>
            <a:r>
              <a:rPr lang="en-US" dirty="0">
                <a:solidFill>
                  <a:srgbClr val="2E3F28"/>
                </a:solidFill>
                <a:latin typeface="Neuton"/>
              </a:rPr>
              <a:t>hazardous material (asbestos and lead paint in ceiling tiles that if disturbed, could be toxic to employees and public)​</a:t>
            </a:r>
            <a:endParaRPr lang="en" dirty="0">
              <a:solidFill>
                <a:srgbClr val="2E3F28"/>
              </a:solidFill>
              <a:latin typeface="Neuton"/>
            </a:endParaRPr>
          </a:p>
          <a:p>
            <a:pPr marL="171450" indent="-171450">
              <a:buFont typeface="Arial" panose="020B0604020202020204" pitchFamily="34" charset="0"/>
              <a:buChar char="•"/>
            </a:pPr>
            <a:r>
              <a:rPr lang="en-US" dirty="0">
                <a:solidFill>
                  <a:srgbClr val="2E3F28"/>
                </a:solidFill>
                <a:latin typeface="Neuton"/>
                <a:cs typeface="Arial"/>
              </a:rPr>
              <a:t>clear out asbestos and more efficient windows</a:t>
            </a:r>
            <a:endParaRPr lang="en" dirty="0">
              <a:solidFill>
                <a:srgbClr val="2E3F28"/>
              </a:solidFill>
              <a:latin typeface="Neuton"/>
              <a:cs typeface="Arial"/>
            </a:endParaRPr>
          </a:p>
        </p:txBody>
      </p:sp>
    </p:spTree>
    <p:extLst>
      <p:ext uri="{BB962C8B-B14F-4D97-AF65-F5344CB8AC3E}">
        <p14:creationId xmlns:p14="http://schemas.microsoft.com/office/powerpoint/2010/main" val="2964488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1" name="Shape 1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t>Add in new slide for random</a:t>
            </a:r>
            <a:r>
              <a:rPr lang="en-US" baseline="0" dirty="0" smtClean="0"/>
              <a:t> recommendations </a:t>
            </a:r>
            <a:r>
              <a:rPr lang="en-US" baseline="0" smtClean="0"/>
              <a:t>for level 2, 3, 4</a:t>
            </a:r>
            <a:endParaRPr/>
          </a:p>
        </p:txBody>
      </p:sp>
    </p:spTree>
    <p:extLst>
      <p:ext uri="{BB962C8B-B14F-4D97-AF65-F5344CB8AC3E}">
        <p14:creationId xmlns:p14="http://schemas.microsoft.com/office/powerpoint/2010/main" val="2133751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150000"/>
              </a:lnSpc>
            </a:pPr>
            <a:r>
              <a:rPr lang="en-US" dirty="0"/>
              <a:t>Concerning</a:t>
            </a:r>
            <a:r>
              <a:rPr lang="en-US"/>
              <a:t> the level 2 facilities,</a:t>
            </a:r>
            <a:r>
              <a:rPr lang="en-US">
                <a:solidFill>
                  <a:schemeClr val="bg2">
                    <a:lumMod val="50000"/>
                  </a:schemeClr>
                </a:solidFill>
                <a:latin typeface="Neuton"/>
              </a:rPr>
              <a:t> we made recommendations on both major and minor repairs. We recommended structural repairs, like better sheds for the DWP, space needs, such as a new garage to house the remaining DPW equipment, accessibility, and aesthetics.</a:t>
            </a:r>
            <a:endParaRPr lang="en-US" dirty="0">
              <a:solidFill>
                <a:schemeClr val="bg2">
                  <a:lumMod val="50000"/>
                </a:schemeClr>
              </a:solidFill>
              <a:latin typeface="Neuton"/>
            </a:endParaRPr>
          </a:p>
          <a:p>
            <a:pPr>
              <a:lnSpc>
                <a:spcPct val="150000"/>
              </a:lnSpc>
            </a:pPr>
            <a:endParaRPr lang="en-US" dirty="0">
              <a:solidFill>
                <a:schemeClr val="bg2">
                  <a:lumMod val="50000"/>
                </a:schemeClr>
              </a:solidFill>
              <a:latin typeface="Neuton"/>
            </a:endParaRPr>
          </a:p>
          <a:p>
            <a:pPr>
              <a:lnSpc>
                <a:spcPct val="150000"/>
              </a:lnSpc>
            </a:pPr>
            <a:r>
              <a:rPr lang="en-US">
                <a:solidFill>
                  <a:schemeClr val="bg2">
                    <a:lumMod val="50000"/>
                  </a:schemeClr>
                </a:solidFill>
                <a:latin typeface="Neuton"/>
              </a:rPr>
              <a:t>For level 3 facilities, we recommended more minor repairs, like increased communal and storage areas, and small structural fixes like roof leaks.</a:t>
            </a:r>
            <a:endParaRPr lang="en-US" sz="2400" dirty="0">
              <a:solidFill>
                <a:schemeClr val="bg2">
                  <a:lumMod val="50000"/>
                </a:schemeClr>
              </a:solidFill>
              <a:latin typeface="Neuton"/>
            </a:endParaRPr>
          </a:p>
          <a:p>
            <a:pPr marL="342900" indent="-342900">
              <a:lnSpc>
                <a:spcPct val="150000"/>
              </a:lnSpc>
              <a:buFont typeface="Arial" panose="020B0604020202020204" pitchFamily="34" charset="0"/>
              <a:buChar char="•"/>
            </a:pPr>
            <a:endParaRPr lang="en-US" dirty="0">
              <a:solidFill>
                <a:schemeClr val="bg2">
                  <a:lumMod val="50000"/>
                </a:schemeClr>
              </a:solidFill>
              <a:latin typeface="Neuton"/>
            </a:endParaRPr>
          </a:p>
          <a:p>
            <a:pPr>
              <a:lnSpc>
                <a:spcPct val="150000"/>
              </a:lnSpc>
              <a:buFont typeface="Arial" panose="020B0604020202020204" pitchFamily="34" charset="0"/>
              <a:buNone/>
            </a:pPr>
            <a:r>
              <a:rPr lang="en-US">
                <a:solidFill>
                  <a:schemeClr val="bg2">
                    <a:lumMod val="50000"/>
                  </a:schemeClr>
                </a:solidFill>
                <a:latin typeface="Neuton"/>
              </a:rPr>
              <a:t>Finally, for the level 4 facilities, we recommended that they be looked at as needed. Some, like the public safety facility, are brand new, while others are undergoing major renovations, but only to specific things in facilities.</a:t>
            </a:r>
            <a:endParaRPr lang="en-US" dirty="0"/>
          </a:p>
        </p:txBody>
      </p:sp>
    </p:spTree>
    <p:extLst>
      <p:ext uri="{BB962C8B-B14F-4D97-AF65-F5344CB8AC3E}">
        <p14:creationId xmlns:p14="http://schemas.microsoft.com/office/powerpoint/2010/main" val="6440190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7" name="Shape 1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dirty="0"/>
              <a:t>Brittany</a:t>
            </a:r>
          </a:p>
          <a:p>
            <a:r>
              <a:rPr lang="en" dirty="0"/>
              <a:t>Concerning</a:t>
            </a:r>
            <a:r>
              <a:rPr lang="en"/>
              <a:t> space needs:</a:t>
            </a:r>
            <a:endParaRPr lang="en" dirty="0"/>
          </a:p>
          <a:p>
            <a:pPr marL="520700" lvl="0" indent="-457200" rtl="0">
              <a:spcBef>
                <a:spcPts val="0"/>
              </a:spcBef>
              <a:buClr>
                <a:schemeClr val="dk1"/>
              </a:buClr>
              <a:buSzPct val="100000"/>
              <a:buFont typeface="Arial" panose="020B0604020202020204" pitchFamily="34" charset="0"/>
              <a:buChar char="•"/>
            </a:pPr>
            <a:r>
              <a:rPr lang="en-US">
                <a:solidFill>
                  <a:schemeClr val="bg2">
                    <a:lumMod val="50000"/>
                  </a:schemeClr>
                </a:solidFill>
                <a:latin typeface="Neuton"/>
                <a:ea typeface="Neuton"/>
                <a:cs typeface="Neuton"/>
                <a:sym typeface="Neuton"/>
              </a:rPr>
              <a:t>The results </a:t>
            </a:r>
            <a:r>
              <a:rPr lang="en-US" sz="1100">
                <a:solidFill>
                  <a:schemeClr val="bg2">
                    <a:lumMod val="50000"/>
                  </a:schemeClr>
                </a:solidFill>
                <a:latin typeface="Neuton"/>
                <a:ea typeface="Neuton"/>
                <a:cs typeface="Neuton"/>
                <a:sym typeface="Neuton"/>
              </a:rPr>
              <a:t>of </a:t>
            </a:r>
            <a:r>
              <a:rPr lang="en-US">
                <a:solidFill>
                  <a:schemeClr val="bg2">
                    <a:lumMod val="50000"/>
                  </a:schemeClr>
                </a:solidFill>
                <a:latin typeface="Neuton"/>
                <a:ea typeface="Neuton"/>
                <a:cs typeface="Neuton"/>
                <a:sym typeface="Neuton"/>
              </a:rPr>
              <a:t>our </a:t>
            </a:r>
            <a:r>
              <a:rPr lang="en-US" sz="1100">
                <a:solidFill>
                  <a:schemeClr val="bg2">
                    <a:lumMod val="50000"/>
                  </a:schemeClr>
                </a:solidFill>
                <a:latin typeface="Neuton"/>
                <a:ea typeface="Neuton"/>
                <a:cs typeface="Neuton"/>
                <a:sym typeface="Neuton"/>
              </a:rPr>
              <a:t>Town </a:t>
            </a:r>
            <a:r>
              <a:rPr lang="en-US" dirty="0">
                <a:solidFill>
                  <a:schemeClr val="bg2">
                    <a:lumMod val="50000"/>
                  </a:schemeClr>
                </a:solidFill>
                <a:latin typeface="Neuton"/>
                <a:ea typeface="Neuton"/>
                <a:cs typeface="Neuton"/>
                <a:sym typeface="Neuton"/>
              </a:rPr>
              <a:t>Employee</a:t>
            </a:r>
            <a:r>
              <a:rPr lang="en-US">
                <a:solidFill>
                  <a:schemeClr val="bg2">
                    <a:lumMod val="50000"/>
                  </a:schemeClr>
                </a:solidFill>
                <a:latin typeface="Neuton"/>
                <a:ea typeface="Neuton"/>
                <a:cs typeface="Neuton"/>
                <a:sym typeface="Neuton"/>
              </a:rPr>
              <a:t> Survey showed that these functions would be most convenient if located in the same place. We selected the </a:t>
            </a:r>
            <a:r>
              <a:rPr lang="en-US" sz="1100">
                <a:solidFill>
                  <a:schemeClr val="bg2">
                    <a:lumMod val="50000"/>
                  </a:schemeClr>
                </a:solidFill>
                <a:latin typeface="Neuton"/>
                <a:ea typeface="Neuton"/>
                <a:cs typeface="Neuton"/>
                <a:sym typeface="Neuton"/>
              </a:rPr>
              <a:t>Town Building </a:t>
            </a:r>
            <a:r>
              <a:rPr lang="en-US">
                <a:solidFill>
                  <a:schemeClr val="bg2">
                    <a:lumMod val="50000"/>
                  </a:schemeClr>
                </a:solidFill>
                <a:latin typeface="Neuton"/>
                <a:ea typeface="Neuton"/>
                <a:cs typeface="Neuton"/>
                <a:sym typeface="Neuton"/>
              </a:rPr>
              <a:t>because the importance of maintaining a presence downtown was expressed by many </a:t>
            </a:r>
            <a:endParaRPr lang="en-US" sz="1100" dirty="0">
              <a:solidFill>
                <a:schemeClr val="bg2">
                  <a:lumMod val="50000"/>
                </a:schemeClr>
              </a:solidFill>
              <a:latin typeface="Neuton"/>
              <a:ea typeface="Neuton"/>
              <a:cs typeface="Neuton"/>
              <a:sym typeface="Neuton"/>
            </a:endParaRPr>
          </a:p>
          <a:p>
            <a:pPr marL="520700" lvl="0" indent="-457200" rtl="0">
              <a:spcBef>
                <a:spcPts val="0"/>
              </a:spcBef>
              <a:buClr>
                <a:schemeClr val="dk1"/>
              </a:buClr>
              <a:buSzPct val="100000"/>
              <a:buFont typeface="Arial" panose="020B0604020202020204" pitchFamily="34" charset="0"/>
              <a:buChar char="•"/>
            </a:pPr>
            <a:r>
              <a:rPr lang="en-US" dirty="0">
                <a:solidFill>
                  <a:schemeClr val="bg2">
                    <a:lumMod val="50000"/>
                  </a:schemeClr>
                </a:solidFill>
                <a:latin typeface="Neuton"/>
                <a:ea typeface="Neuton"/>
                <a:cs typeface="Neuton"/>
                <a:sym typeface="Neuton"/>
              </a:rPr>
              <a:t>The</a:t>
            </a:r>
            <a:r>
              <a:rPr lang="en-US">
                <a:solidFill>
                  <a:schemeClr val="bg2">
                    <a:lumMod val="50000"/>
                  </a:schemeClr>
                </a:solidFill>
                <a:latin typeface="Neuton"/>
                <a:ea typeface="Neuton"/>
                <a:cs typeface="Neuton"/>
                <a:sym typeface="Neuton"/>
              </a:rPr>
              <a:t> same survey showed that the </a:t>
            </a:r>
            <a:r>
              <a:rPr lang="en-US" sz="1100">
                <a:solidFill>
                  <a:schemeClr val="bg2">
                    <a:lumMod val="50000"/>
                  </a:schemeClr>
                </a:solidFill>
                <a:latin typeface="Neuton"/>
                <a:ea typeface="Neuton"/>
                <a:cs typeface="Neuton"/>
                <a:sym typeface="Neuton"/>
              </a:rPr>
              <a:t>RMV</a:t>
            </a:r>
            <a:r>
              <a:rPr lang="en-US" sz="1100" dirty="0">
                <a:solidFill>
                  <a:schemeClr val="bg2">
                    <a:lumMod val="50000"/>
                  </a:schemeClr>
                </a:solidFill>
                <a:latin typeface="Neuton"/>
                <a:ea typeface="Neuton"/>
                <a:cs typeface="Neuton"/>
                <a:sym typeface="Neuton"/>
              </a:rPr>
              <a:t>, Court</a:t>
            </a:r>
            <a:r>
              <a:rPr lang="en-US" sz="1100">
                <a:solidFill>
                  <a:schemeClr val="bg2">
                    <a:lumMod val="50000"/>
                  </a:schemeClr>
                </a:solidFill>
                <a:latin typeface="Neuton"/>
                <a:ea typeface="Neuton"/>
                <a:cs typeface="Neuton"/>
                <a:sym typeface="Neuton"/>
              </a:rPr>
              <a:t>, </a:t>
            </a:r>
            <a:r>
              <a:rPr lang="en-US" dirty="0">
                <a:solidFill>
                  <a:schemeClr val="bg2">
                    <a:lumMod val="50000"/>
                  </a:schemeClr>
                </a:solidFill>
                <a:latin typeface="Neuton"/>
                <a:ea typeface="Neuton"/>
                <a:cs typeface="Neuton"/>
                <a:sym typeface="Neuton"/>
              </a:rPr>
              <a:t>and</a:t>
            </a:r>
            <a:r>
              <a:rPr lang="en-US">
                <a:solidFill>
                  <a:schemeClr val="bg2">
                    <a:lumMod val="50000"/>
                  </a:schemeClr>
                </a:solidFill>
                <a:latin typeface="Neuton"/>
                <a:ea typeface="Neuton"/>
                <a:cs typeface="Neuton"/>
                <a:sym typeface="Neuton"/>
              </a:rPr>
              <a:t> Sheriff’s office would be better located at the Fairgrounds </a:t>
            </a:r>
            <a:r>
              <a:rPr lang="en-US" sz="1100">
                <a:solidFill>
                  <a:schemeClr val="bg2">
                    <a:lumMod val="50000"/>
                  </a:schemeClr>
                </a:solidFill>
                <a:latin typeface="Neuton"/>
                <a:ea typeface="Neuton"/>
                <a:cs typeface="Neuton"/>
                <a:sym typeface="Neuton"/>
              </a:rPr>
              <a:t>complex </a:t>
            </a:r>
            <a:r>
              <a:rPr lang="en-US">
                <a:solidFill>
                  <a:schemeClr val="bg2">
                    <a:lumMod val="50000"/>
                  </a:schemeClr>
                </a:solidFill>
                <a:latin typeface="Neuton"/>
                <a:ea typeface="Neuton"/>
                <a:cs typeface="Neuton"/>
                <a:sym typeface="Neuton"/>
              </a:rPr>
              <a:t>for the increased parking and close proximity to the police station . </a:t>
            </a:r>
            <a:endParaRPr lang="en-US" sz="1100" dirty="0">
              <a:solidFill>
                <a:schemeClr val="bg2">
                  <a:lumMod val="50000"/>
                </a:schemeClr>
              </a:solidFill>
              <a:latin typeface="Neuton"/>
              <a:ea typeface="Neuton"/>
              <a:cs typeface="Neuton"/>
              <a:sym typeface="Neuton"/>
            </a:endParaRPr>
          </a:p>
          <a:p>
            <a:pPr marL="520700" indent="-457200">
              <a:buClr>
                <a:schemeClr val="dk1"/>
              </a:buClr>
              <a:buSzPct val="100000"/>
              <a:buFont typeface="Arial" panose="020B0604020202020204" pitchFamily="34" charset="0"/>
              <a:buChar char="•"/>
            </a:pPr>
            <a:r>
              <a:rPr lang="en-US" dirty="0">
                <a:solidFill>
                  <a:schemeClr val="bg2">
                    <a:lumMod val="50000"/>
                  </a:schemeClr>
                </a:solidFill>
                <a:latin typeface="Neuton"/>
                <a:ea typeface="Neuton"/>
                <a:cs typeface="Neuton"/>
                <a:sym typeface="Neuton"/>
              </a:rPr>
              <a:t>As</a:t>
            </a:r>
            <a:r>
              <a:rPr lang="en-US">
                <a:solidFill>
                  <a:schemeClr val="bg2">
                    <a:lumMod val="50000"/>
                  </a:schemeClr>
                </a:solidFill>
                <a:latin typeface="Neuton"/>
                <a:ea typeface="Neuton"/>
                <a:cs typeface="Neuton"/>
                <a:sym typeface="Neuton"/>
              </a:rPr>
              <a:t> was mentioned earlier</a:t>
            </a:r>
            <a:r>
              <a:rPr lang="en-US" sz="1100">
                <a:solidFill>
                  <a:schemeClr val="bg2">
                    <a:lumMod val="50000"/>
                  </a:schemeClr>
                </a:solidFill>
                <a:latin typeface="Neuton"/>
                <a:ea typeface="Neuton"/>
                <a:cs typeface="Neuton"/>
                <a:sym typeface="Neuton"/>
              </a:rPr>
              <a:t>, the </a:t>
            </a:r>
            <a:r>
              <a:rPr lang="en-US" dirty="0">
                <a:solidFill>
                  <a:schemeClr val="bg2">
                    <a:lumMod val="50000"/>
                  </a:schemeClr>
                </a:solidFill>
                <a:latin typeface="Neuton"/>
                <a:ea typeface="Neuton"/>
                <a:cs typeface="Neuton"/>
                <a:sym typeface="Neuton"/>
              </a:rPr>
              <a:t>Fire</a:t>
            </a:r>
            <a:r>
              <a:rPr lang="en-US">
                <a:solidFill>
                  <a:schemeClr val="bg2">
                    <a:lumMod val="50000"/>
                  </a:schemeClr>
                </a:solidFill>
                <a:latin typeface="Neuton"/>
                <a:ea typeface="Neuton"/>
                <a:cs typeface="Neuton"/>
                <a:sym typeface="Neuton"/>
              </a:rPr>
              <a:t> Department would have much more room if moved into a new </a:t>
            </a:r>
            <a:r>
              <a:rPr lang="en-US" sz="1100">
                <a:solidFill>
                  <a:schemeClr val="bg2">
                    <a:lumMod val="50000"/>
                  </a:schemeClr>
                </a:solidFill>
                <a:latin typeface="Neuton"/>
                <a:ea typeface="Neuton"/>
                <a:cs typeface="Neuton"/>
                <a:sym typeface="Neuton"/>
              </a:rPr>
              <a:t>facility at </a:t>
            </a:r>
            <a:r>
              <a:rPr lang="en-US">
                <a:solidFill>
                  <a:schemeClr val="bg2">
                    <a:lumMod val="50000"/>
                  </a:schemeClr>
                </a:solidFill>
                <a:latin typeface="Neuton"/>
                <a:ea typeface="Neuton"/>
                <a:cs typeface="Neuton"/>
                <a:sym typeface="Neuton"/>
              </a:rPr>
              <a:t>4FG</a:t>
            </a:r>
            <a:r>
              <a:rPr lang="en-US" dirty="0">
                <a:solidFill>
                  <a:schemeClr val="bg2">
                    <a:lumMod val="50000"/>
                  </a:schemeClr>
                </a:solidFill>
                <a:latin typeface="Neuton"/>
                <a:ea typeface="Neuton"/>
                <a:cs typeface="Neuton"/>
                <a:sym typeface="Neuton"/>
              </a:rPr>
              <a:t>,</a:t>
            </a:r>
            <a:r>
              <a:rPr lang="en-US">
                <a:solidFill>
                  <a:schemeClr val="bg2">
                    <a:lumMod val="50000"/>
                  </a:schemeClr>
                </a:solidFill>
                <a:latin typeface="Neuton"/>
                <a:ea typeface="Neuton"/>
                <a:cs typeface="Neuton"/>
                <a:sym typeface="Neuton"/>
              </a:rPr>
              <a:t> which is already equipped to handle such an addition.</a:t>
            </a:r>
            <a:endParaRPr lang="en-US" sz="1100" dirty="0">
              <a:solidFill>
                <a:schemeClr val="bg2">
                  <a:lumMod val="50000"/>
                </a:schemeClr>
              </a:solidFill>
              <a:latin typeface="Neuton"/>
              <a:ea typeface="Neuton"/>
              <a:cs typeface="Neuton"/>
              <a:sym typeface="Neuton"/>
            </a:endParaRPr>
          </a:p>
          <a:p>
            <a:pPr marL="520700" lvl="0" indent="-457200" rtl="0">
              <a:spcBef>
                <a:spcPts val="0"/>
              </a:spcBef>
              <a:buClr>
                <a:schemeClr val="dk1"/>
              </a:buClr>
              <a:buSzPct val="100000"/>
              <a:buFont typeface="Arial" panose="020B0604020202020204" pitchFamily="34" charset="0"/>
              <a:buChar char="•"/>
            </a:pPr>
            <a:r>
              <a:rPr lang="en-US">
                <a:solidFill>
                  <a:schemeClr val="bg2">
                    <a:lumMod val="50000"/>
                  </a:schemeClr>
                </a:solidFill>
                <a:latin typeface="Neuton"/>
                <a:ea typeface="Neuton"/>
                <a:cs typeface="Neuton"/>
                <a:sym typeface="Neuton"/>
              </a:rPr>
              <a:t>There </a:t>
            </a:r>
            <a:r>
              <a:rPr lang="en-US" sz="1100">
                <a:solidFill>
                  <a:schemeClr val="bg2">
                    <a:lumMod val="50000"/>
                  </a:schemeClr>
                </a:solidFill>
                <a:latin typeface="Neuton"/>
                <a:ea typeface="Neuton"/>
                <a:cs typeface="Neuton"/>
                <a:sym typeface="Neuton"/>
              </a:rPr>
              <a:t>is </a:t>
            </a:r>
            <a:r>
              <a:rPr lang="en-US" sz="1100" dirty="0">
                <a:solidFill>
                  <a:schemeClr val="bg2">
                    <a:lumMod val="50000"/>
                  </a:schemeClr>
                </a:solidFill>
                <a:latin typeface="Neuton"/>
                <a:ea typeface="Neuton"/>
                <a:cs typeface="Neuton"/>
                <a:sym typeface="Neuton"/>
              </a:rPr>
              <a:t>ample room on the ground floor of 20 South Water St. to </a:t>
            </a:r>
            <a:r>
              <a:rPr lang="en-US" sz="1100">
                <a:solidFill>
                  <a:schemeClr val="bg2">
                    <a:lumMod val="50000"/>
                  </a:schemeClr>
                </a:solidFill>
                <a:latin typeface="Neuton"/>
                <a:ea typeface="Neuton"/>
                <a:cs typeface="Neuton"/>
                <a:sym typeface="Neuton"/>
              </a:rPr>
              <a:t>house </a:t>
            </a:r>
            <a:r>
              <a:rPr lang="en-US" dirty="0">
                <a:solidFill>
                  <a:schemeClr val="bg2">
                    <a:lumMod val="50000"/>
                  </a:schemeClr>
                </a:solidFill>
                <a:latin typeface="Neuton"/>
                <a:ea typeface="Neuton"/>
                <a:cs typeface="Neuton"/>
                <a:sym typeface="Neuton"/>
              </a:rPr>
              <a:t>Visitor</a:t>
            </a:r>
            <a:r>
              <a:rPr lang="en-US">
                <a:solidFill>
                  <a:schemeClr val="bg2">
                    <a:lumMod val="50000"/>
                  </a:schemeClr>
                </a:solidFill>
                <a:latin typeface="Neuton"/>
                <a:ea typeface="Neuton"/>
                <a:cs typeface="Neuton"/>
                <a:sym typeface="Neuton"/>
              </a:rPr>
              <a:t> Services, including </a:t>
            </a:r>
            <a:r>
              <a:rPr lang="en-US" sz="1100">
                <a:solidFill>
                  <a:schemeClr val="bg2">
                    <a:lumMod val="50000"/>
                  </a:schemeClr>
                </a:solidFill>
                <a:latin typeface="Neuton"/>
                <a:ea typeface="Neuton"/>
                <a:cs typeface="Neuton"/>
                <a:sym typeface="Neuton"/>
              </a:rPr>
              <a:t>private </a:t>
            </a:r>
            <a:r>
              <a:rPr lang="en-US" sz="1100" dirty="0">
                <a:solidFill>
                  <a:schemeClr val="bg2">
                    <a:lumMod val="50000"/>
                  </a:schemeClr>
                </a:solidFill>
                <a:latin typeface="Neuton"/>
                <a:ea typeface="Neuton"/>
                <a:cs typeface="Neuton"/>
                <a:sym typeface="Neuton"/>
              </a:rPr>
              <a:t>offices for employees, as well as meeting and storage space that their current facility lacks.</a:t>
            </a:r>
          </a:p>
          <a:p>
            <a:pPr marL="520700" indent="-457200">
              <a:buClr>
                <a:schemeClr val="dk1"/>
              </a:buClr>
              <a:buSzPct val="100000"/>
              <a:buFont typeface="Arial" panose="020B0604020202020204" pitchFamily="34" charset="0"/>
              <a:buChar char="•"/>
              <a:defRPr/>
            </a:pPr>
            <a:r>
              <a:rPr lang="en-US" dirty="0">
                <a:solidFill>
                  <a:schemeClr val="bg2">
                    <a:lumMod val="50000"/>
                  </a:schemeClr>
                </a:solidFill>
                <a:latin typeface="Neuton"/>
                <a:ea typeface="Neuton"/>
                <a:cs typeface="Neuton"/>
                <a:sym typeface="Neuton"/>
              </a:rPr>
              <a:t>We</a:t>
            </a:r>
            <a:r>
              <a:rPr lang="en-US">
                <a:solidFill>
                  <a:schemeClr val="bg2">
                    <a:lumMod val="50000"/>
                  </a:schemeClr>
                </a:solidFill>
                <a:latin typeface="Neuton"/>
                <a:ea typeface="Neuton"/>
                <a:cs typeface="Neuton"/>
                <a:sym typeface="Neuton"/>
              </a:rPr>
              <a:t> recommend that the top floor of the facility at 20 South Water St. be used as meeting space and overflow for the Town Building. </a:t>
            </a:r>
            <a:endParaRPr lang="en-US" dirty="0">
              <a:solidFill>
                <a:schemeClr val="bg2">
                  <a:lumMod val="50000"/>
                </a:schemeClr>
              </a:solidFill>
              <a:latin typeface="Neuton"/>
              <a:ea typeface="Neuton"/>
              <a:cs typeface="Neuton"/>
              <a:sym typeface="Neuton"/>
            </a:endParaRPr>
          </a:p>
          <a:p>
            <a:pPr marL="520700" indent="-457200">
              <a:buClr>
                <a:schemeClr val="dk1"/>
              </a:buClr>
              <a:buSzPct val="100000"/>
              <a:buFont typeface="Arial" panose="020B0604020202020204" pitchFamily="34" charset="0"/>
              <a:buChar char="•"/>
              <a:defRPr/>
            </a:pPr>
            <a:r>
              <a:rPr lang="en-US" dirty="0">
                <a:solidFill>
                  <a:schemeClr val="bg2">
                    <a:lumMod val="50000"/>
                  </a:schemeClr>
                </a:solidFill>
                <a:latin typeface="Neuton"/>
                <a:ea typeface="Neuton"/>
                <a:cs typeface="Neuton"/>
                <a:sym typeface="Neuton"/>
              </a:rPr>
              <a:t>We</a:t>
            </a:r>
            <a:r>
              <a:rPr lang="en-US">
                <a:solidFill>
                  <a:schemeClr val="bg2">
                    <a:lumMod val="50000"/>
                  </a:schemeClr>
                </a:solidFill>
                <a:latin typeface="Neuton"/>
                <a:ea typeface="Neuton"/>
                <a:cs typeface="Neuton"/>
                <a:sym typeface="Neuton"/>
              </a:rPr>
              <a:t> would also suggest the town look into parking garage as a solution to the parking issue. One possible location is 37 Washington Street where the current finance lot is.</a:t>
            </a:r>
            <a:endParaRPr lang="en-US" dirty="0">
              <a:solidFill>
                <a:schemeClr val="bg2">
                  <a:lumMod val="50000"/>
                </a:schemeClr>
              </a:solidFill>
              <a:latin typeface="Neuton"/>
              <a:ea typeface="Neuton"/>
              <a:cs typeface="Neuton"/>
              <a:sym typeface="Neuton"/>
            </a:endParaRPr>
          </a:p>
          <a:p>
            <a:pPr marL="63500">
              <a:buClr>
                <a:schemeClr val="dk1"/>
              </a:buClr>
              <a:buSzPct val="100000"/>
            </a:pPr>
            <a:r>
              <a:rPr lang="en" dirty="0">
                <a:solidFill>
                  <a:schemeClr val="bg2">
                    <a:lumMod val="50000"/>
                  </a:schemeClr>
                </a:solidFill>
                <a:latin typeface="Arial"/>
                <a:ea typeface="Neuton"/>
                <a:cs typeface="Arial"/>
                <a:sym typeface="Neuton"/>
              </a:rPr>
              <a:t/>
            </a:r>
            <a:br>
              <a:rPr lang="en" dirty="0">
                <a:solidFill>
                  <a:schemeClr val="bg2">
                    <a:lumMod val="50000"/>
                  </a:schemeClr>
                </a:solidFill>
                <a:latin typeface="Arial"/>
                <a:ea typeface="Neuton"/>
                <a:cs typeface="Arial"/>
                <a:sym typeface="Neuton"/>
              </a:rPr>
            </a:br>
            <a:endParaRPr lang="en-US" dirty="0">
              <a:solidFill>
                <a:schemeClr val="bg2">
                  <a:lumMod val="50000"/>
                </a:schemeClr>
              </a:solidFill>
              <a:latin typeface="Arial"/>
              <a:ea typeface="Neuton"/>
              <a:cs typeface="Arial"/>
              <a:sym typeface="Neuton"/>
            </a:endParaRPr>
          </a:p>
        </p:txBody>
      </p:sp>
    </p:spTree>
    <p:extLst>
      <p:ext uri="{BB962C8B-B14F-4D97-AF65-F5344CB8AC3E}">
        <p14:creationId xmlns:p14="http://schemas.microsoft.com/office/powerpoint/2010/main" val="2855781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3" name="Shape 1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dirty="0" smtClean="0"/>
              <a:t>Abby</a:t>
            </a:r>
          </a:p>
          <a:p>
            <a:pPr>
              <a:spcBef>
                <a:spcPts val="0"/>
              </a:spcBef>
              <a:buNone/>
            </a:pPr>
            <a:r>
              <a:rPr lang="en-US" dirty="0" smtClean="0"/>
              <a:t>K</a:t>
            </a:r>
            <a:r>
              <a:rPr lang="en" dirty="0" smtClean="0"/>
              <a:t>ill bottom</a:t>
            </a:r>
            <a:r>
              <a:rPr lang="en" baseline="0" dirty="0" smtClean="0"/>
              <a:t> pictures</a:t>
            </a:r>
            <a:endParaRPr lang="en" dirty="0"/>
          </a:p>
          <a:p>
            <a:pPr marL="381000" indent="-342900">
              <a:buClr>
                <a:schemeClr val="dk1"/>
              </a:buClr>
              <a:buSzPct val="100000"/>
              <a:buFont typeface="Arial" panose="020B0604020202020204" pitchFamily="34" charset="0"/>
              <a:buChar char="•"/>
            </a:pPr>
            <a:r>
              <a:rPr lang="en" dirty="0">
                <a:solidFill>
                  <a:schemeClr val="bg2">
                    <a:lumMod val="50000"/>
                  </a:schemeClr>
                </a:solidFill>
                <a:latin typeface="Neuton"/>
                <a:ea typeface="Neuton"/>
                <a:cs typeface="Neuton"/>
                <a:sym typeface="Neuton"/>
              </a:rPr>
              <a:t>Using the database to track maintenance, reports, and building info will greatly improve facilities management</a:t>
            </a:r>
          </a:p>
          <a:p>
            <a:pPr marL="381000" indent="-342900">
              <a:buClr>
                <a:schemeClr val="dk1"/>
              </a:buClr>
              <a:buSzPct val="100000"/>
              <a:buFont typeface="Arial" panose="020B0604020202020204" pitchFamily="34" charset="0"/>
              <a:buChar char="•"/>
            </a:pPr>
            <a:r>
              <a:rPr lang="en" dirty="0">
                <a:solidFill>
                  <a:schemeClr val="bg2">
                    <a:lumMod val="50000"/>
                  </a:schemeClr>
                </a:solidFill>
                <a:latin typeface="Neuton"/>
                <a:ea typeface="Neuton"/>
                <a:cs typeface="Neuton"/>
                <a:sym typeface="Neuton"/>
              </a:rPr>
              <a:t>Energy saving techniques</a:t>
            </a:r>
          </a:p>
          <a:p>
            <a:pPr marL="381000" indent="-342900">
              <a:buClr>
                <a:schemeClr val="dk1"/>
              </a:buClr>
              <a:buSzPct val="100000"/>
              <a:buFont typeface="Arial" panose="020B0604020202020204" pitchFamily="34" charset="0"/>
              <a:buChar char="•"/>
            </a:pPr>
            <a:r>
              <a:rPr lang="en" dirty="0">
                <a:solidFill>
                  <a:schemeClr val="bg2">
                    <a:lumMod val="50000"/>
                  </a:schemeClr>
                </a:solidFill>
                <a:latin typeface="Neuton"/>
                <a:ea typeface="Neuton"/>
                <a:cs typeface="Neuton"/>
                <a:sym typeface="Neuton"/>
              </a:rPr>
              <a:t>Public input</a:t>
            </a:r>
          </a:p>
          <a:p>
            <a:endParaRPr lang="en" dirty="0"/>
          </a:p>
        </p:txBody>
      </p:sp>
    </p:spTree>
    <p:extLst>
      <p:ext uri="{BB962C8B-B14F-4D97-AF65-F5344CB8AC3E}">
        <p14:creationId xmlns:p14="http://schemas.microsoft.com/office/powerpoint/2010/main" val="1985718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a:t>
            </a:r>
            <a:r>
              <a:rPr lang="en-US"/>
              <a:t> would like to thank everyone who helped us throughout this process, including our sponsors, Gregg and Larry, Libby Gibson, all of those who allowed us to interview them, those who gave us facility tours, and everyone who helped us during our stay here.</a:t>
            </a:r>
          </a:p>
        </p:txBody>
      </p:sp>
    </p:spTree>
    <p:extLst>
      <p:ext uri="{BB962C8B-B14F-4D97-AF65-F5344CB8AC3E}">
        <p14:creationId xmlns:p14="http://schemas.microsoft.com/office/powerpoint/2010/main" val="2326096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4" name="Shape 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600"/>
              </a:spcBef>
              <a:buClr>
                <a:schemeClr val="dk1"/>
              </a:buClr>
              <a:buSzPct val="91666"/>
              <a:buFont typeface="Arial"/>
              <a:buNone/>
            </a:pPr>
            <a:r>
              <a:rPr lang="en" sz="1200">
                <a:solidFill>
                  <a:schemeClr val="dk1"/>
                </a:solidFill>
              </a:rPr>
              <a:t>The </a:t>
            </a:r>
            <a:r>
              <a:rPr lang="en" sz="1200" dirty="0">
                <a:solidFill>
                  <a:schemeClr val="dk1"/>
                </a:solidFill>
              </a:rPr>
              <a:t>Town of Nantucket is confronted with the issue of maintaining and improving </a:t>
            </a:r>
            <a:r>
              <a:rPr lang="en" sz="1200">
                <a:solidFill>
                  <a:schemeClr val="dk1"/>
                </a:solidFill>
              </a:rPr>
              <a:t>its 25 </a:t>
            </a:r>
            <a:r>
              <a:rPr lang="en" sz="1200" smtClean="0">
                <a:solidFill>
                  <a:schemeClr val="dk1"/>
                </a:solidFill>
              </a:rPr>
              <a:t>municipal </a:t>
            </a:r>
            <a:r>
              <a:rPr lang="en" sz="1200">
                <a:solidFill>
                  <a:schemeClr val="dk1"/>
                </a:solidFill>
              </a:rPr>
              <a:t>facilities</a:t>
            </a:r>
            <a:r>
              <a:rPr lang="en" sz="1200" dirty="0">
                <a:solidFill>
                  <a:schemeClr val="dk1"/>
                </a:solidFill>
              </a:rPr>
              <a:t>.</a:t>
            </a:r>
            <a:r>
              <a:rPr lang="en" sz="1200">
                <a:solidFill>
                  <a:schemeClr val="dk1"/>
                </a:solidFill>
              </a:rPr>
              <a:t> You can see their locations on this map. The town faces growing </a:t>
            </a:r>
            <a:r>
              <a:rPr lang="en" sz="1200" dirty="0">
                <a:solidFill>
                  <a:schemeClr val="dk1"/>
                </a:solidFill>
              </a:rPr>
              <a:t>demands, like the fluctuating population due to tourism and the harsh sea weather</a:t>
            </a:r>
            <a:r>
              <a:rPr lang="en" sz="1200">
                <a:solidFill>
                  <a:schemeClr val="dk1"/>
                </a:solidFill>
              </a:rPr>
              <a:t>. Additionally,</a:t>
            </a:r>
            <a:r>
              <a:rPr lang="en" sz="1200" baseline="0">
                <a:solidFill>
                  <a:schemeClr val="dk1"/>
                </a:solidFill>
              </a:rPr>
              <a:t> </a:t>
            </a:r>
            <a:r>
              <a:rPr lang="en" sz="1200" baseline="0" dirty="0">
                <a:solidFill>
                  <a:schemeClr val="dk1"/>
                </a:solidFill>
              </a:rPr>
              <a:t>the town faces </a:t>
            </a:r>
            <a:r>
              <a:rPr lang="en" sz="1200" dirty="0">
                <a:solidFill>
                  <a:schemeClr val="dk1"/>
                </a:solidFill>
              </a:rPr>
              <a:t>limited budgets, the high cost of off-island resources and,</a:t>
            </a:r>
            <a:r>
              <a:rPr lang="en" sz="1200" baseline="0" dirty="0">
                <a:solidFill>
                  <a:schemeClr val="dk1"/>
                </a:solidFill>
              </a:rPr>
              <a:t> perhaps most importantly, a </a:t>
            </a:r>
            <a:r>
              <a:rPr lang="en" sz="1200" dirty="0">
                <a:solidFill>
                  <a:schemeClr val="dk1"/>
                </a:solidFill>
              </a:rPr>
              <a:t>lack of centralized information.</a:t>
            </a:r>
            <a:r>
              <a:rPr lang="en" sz="1200" baseline="0" dirty="0">
                <a:solidFill>
                  <a:schemeClr val="dk1"/>
                </a:solidFill>
                <a:cs typeface="Arial"/>
              </a:rPr>
              <a:t> </a:t>
            </a:r>
            <a:endParaRPr lang="en" sz="1200" dirty="0">
              <a:solidFill>
                <a:schemeClr val="dk1"/>
              </a:solidFill>
            </a:endParaRPr>
          </a:p>
        </p:txBody>
      </p:sp>
    </p:spTree>
    <p:extLst>
      <p:ext uri="{BB962C8B-B14F-4D97-AF65-F5344CB8AC3E}">
        <p14:creationId xmlns:p14="http://schemas.microsoft.com/office/powerpoint/2010/main" val="2780560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Shape 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2" name="Shape 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Steve</a:t>
            </a:r>
          </a:p>
        </p:txBody>
      </p:sp>
    </p:spTree>
    <p:extLst>
      <p:ext uri="{BB962C8B-B14F-4D97-AF65-F5344CB8AC3E}">
        <p14:creationId xmlns:p14="http://schemas.microsoft.com/office/powerpoint/2010/main" val="2017229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1" name="Shape 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dirty="0" smtClean="0"/>
              <a:t>Abby</a:t>
            </a:r>
          </a:p>
          <a:p>
            <a:pPr lvl="0" rtl="0">
              <a:spcBef>
                <a:spcPts val="0"/>
              </a:spcBef>
              <a:buNone/>
            </a:pPr>
            <a:r>
              <a:rPr lang="en-US" dirty="0" smtClean="0"/>
              <a:t>T</a:t>
            </a:r>
            <a:r>
              <a:rPr lang="en" dirty="0" smtClean="0"/>
              <a:t>able for exterior and</a:t>
            </a:r>
            <a:r>
              <a:rPr lang="en" baseline="0" dirty="0" smtClean="0"/>
              <a:t> interior</a:t>
            </a:r>
          </a:p>
          <a:p>
            <a:pPr lvl="0" rtl="0">
              <a:spcBef>
                <a:spcPts val="0"/>
              </a:spcBef>
              <a:buNone/>
            </a:pPr>
            <a:r>
              <a:rPr lang="en-US" baseline="0" dirty="0" smtClean="0"/>
              <a:t>T</a:t>
            </a:r>
            <a:r>
              <a:rPr lang="en" baseline="0" dirty="0" smtClean="0"/>
              <a:t>alk about lack of survey results for all buildings</a:t>
            </a:r>
            <a:endParaRPr lang="en" dirty="0"/>
          </a:p>
          <a:p>
            <a:pPr marL="457200" lvl="0" indent="-298450" rtl="0">
              <a:spcBef>
                <a:spcPts val="0"/>
              </a:spcBef>
              <a:buClr>
                <a:schemeClr val="dk1"/>
              </a:buClr>
              <a:buSzPct val="100000"/>
              <a:buFont typeface="Arial"/>
              <a:buAutoNum type="arabicPeriod"/>
            </a:pPr>
            <a:r>
              <a:rPr lang="en-US" sz="1100" dirty="0">
                <a:solidFill>
                  <a:schemeClr val="dk1"/>
                </a:solidFill>
              </a:rPr>
              <a:t>Gauged stakeholder preferences through interviews regarding the database layout and content</a:t>
            </a:r>
          </a:p>
          <a:p>
            <a:pPr marL="457200" lvl="0" indent="-298450" rtl="0">
              <a:spcBef>
                <a:spcPts val="0"/>
              </a:spcBef>
              <a:buClr>
                <a:schemeClr val="dk1"/>
              </a:buClr>
              <a:buSzPct val="100000"/>
              <a:buFont typeface="Arial"/>
              <a:buAutoNum type="arabicPeriod"/>
            </a:pPr>
            <a:r>
              <a:rPr lang="en-US" sz="1100" dirty="0">
                <a:solidFill>
                  <a:schemeClr val="dk1"/>
                </a:solidFill>
              </a:rPr>
              <a:t>Created a pilot database that we presented to sponsors (contained info from first site visit which was 20 South Water St, had most info for it)</a:t>
            </a:r>
          </a:p>
          <a:p>
            <a:pPr marL="457200" lvl="0" indent="-298450" rtl="0">
              <a:spcBef>
                <a:spcPts val="0"/>
              </a:spcBef>
              <a:buClr>
                <a:schemeClr val="dk1"/>
              </a:buClr>
              <a:buSzPct val="100000"/>
              <a:buFont typeface="Arial"/>
              <a:buAutoNum type="arabicPeriod"/>
            </a:pPr>
            <a:r>
              <a:rPr lang="en-US" sz="1100" dirty="0">
                <a:solidFill>
                  <a:schemeClr val="dk1"/>
                </a:solidFill>
              </a:rPr>
              <a:t>Conducted a facility inventory through site visits to </a:t>
            </a:r>
            <a:r>
              <a:rPr lang="en" sz="1100" dirty="0">
                <a:solidFill>
                  <a:schemeClr val="dk1"/>
                </a:solidFill>
              </a:rPr>
              <a:t>19 </a:t>
            </a:r>
            <a:r>
              <a:rPr lang="en-US" sz="1100" dirty="0">
                <a:solidFill>
                  <a:schemeClr val="dk1"/>
                </a:solidFill>
              </a:rPr>
              <a:t>facilities and populated the database with all the information we gathered</a:t>
            </a:r>
          </a:p>
          <a:p>
            <a:pPr marL="457200" lvl="0" indent="-298450" rtl="0">
              <a:spcBef>
                <a:spcPts val="0"/>
              </a:spcBef>
              <a:buClr>
                <a:schemeClr val="dk1"/>
              </a:buClr>
              <a:buSzPct val="100000"/>
              <a:buFont typeface="Arial"/>
              <a:buAutoNum type="arabicPeriod"/>
            </a:pPr>
            <a:r>
              <a:rPr lang="en-US" sz="1100" dirty="0">
                <a:solidFill>
                  <a:schemeClr val="dk1"/>
                </a:solidFill>
              </a:rPr>
              <a:t>Determined public needs and opinions by sending out online surveys to town employees [and the public] &lt;--may or may not be included</a:t>
            </a:r>
          </a:p>
          <a:p>
            <a:pPr marL="457200" lvl="0" indent="-298450" rtl="0">
              <a:spcBef>
                <a:spcPts val="0"/>
              </a:spcBef>
              <a:buClr>
                <a:schemeClr val="dk1"/>
              </a:buClr>
              <a:buSzPct val="100000"/>
              <a:buFont typeface="Arial"/>
              <a:buAutoNum type="arabicPeriod"/>
            </a:pPr>
            <a:r>
              <a:rPr lang="en-US" sz="1100" dirty="0">
                <a:solidFill>
                  <a:schemeClr val="dk1"/>
                </a:solidFill>
              </a:rPr>
              <a:t>Made recommendations for the structures of buildings, the relocation &amp; consolidations of departments, and future uses of database</a:t>
            </a:r>
          </a:p>
          <a:p>
            <a:pPr>
              <a:spcBef>
                <a:spcPts val="0"/>
              </a:spcBef>
              <a:buNone/>
            </a:pPr>
            <a:r>
              <a:rPr lang="en" dirty="0">
                <a:cs typeface="Arial"/>
              </a:rPr>
              <a:t/>
            </a:r>
            <a:br>
              <a:rPr lang="en" dirty="0">
                <a:cs typeface="Arial"/>
              </a:rPr>
            </a:br>
            <a:endParaRPr lang="en-US" dirty="0">
              <a:cs typeface="Arial"/>
            </a:endParaRPr>
          </a:p>
          <a:p>
            <a:pPr lvl="0" rtl="0">
              <a:spcBef>
                <a:spcPts val="0"/>
              </a:spcBef>
              <a:buNone/>
            </a:pPr>
            <a:r>
              <a:rPr lang="en" dirty="0">
                <a:cs typeface="Arial"/>
              </a:rPr>
              <a:t/>
            </a:r>
            <a:br>
              <a:rPr lang="en" dirty="0">
                <a:cs typeface="Arial"/>
              </a:rPr>
            </a:br>
            <a:endParaRPr lang="en" dirty="0">
              <a:cs typeface="Arial"/>
            </a:endParaRPr>
          </a:p>
        </p:txBody>
      </p:sp>
    </p:spTree>
    <p:extLst>
      <p:ext uri="{BB962C8B-B14F-4D97-AF65-F5344CB8AC3E}">
        <p14:creationId xmlns:p14="http://schemas.microsoft.com/office/powerpoint/2010/main" val="405900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6" name="Shape 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George</a:t>
            </a:r>
          </a:p>
        </p:txBody>
      </p:sp>
    </p:spTree>
    <p:extLst>
      <p:ext uri="{BB962C8B-B14F-4D97-AF65-F5344CB8AC3E}">
        <p14:creationId xmlns:p14="http://schemas.microsoft.com/office/powerpoint/2010/main" val="2762766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2" name="Shape 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dirty="0"/>
              <a:t>George</a:t>
            </a:r>
          </a:p>
          <a:p>
            <a:pPr>
              <a:spcBef>
                <a:spcPts val="0"/>
              </a:spcBef>
              <a:buNone/>
            </a:pPr>
            <a:endParaRPr dirty="0"/>
          </a:p>
        </p:txBody>
      </p:sp>
    </p:spTree>
    <p:extLst>
      <p:ext uri="{BB962C8B-B14F-4D97-AF65-F5344CB8AC3E}">
        <p14:creationId xmlns:p14="http://schemas.microsoft.com/office/powerpoint/2010/main" val="3494553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Fix DPW</a:t>
            </a:r>
          </a:p>
          <a:p>
            <a:r>
              <a:rPr lang="en-US" dirty="0" smtClean="0"/>
              <a:t>Circle</a:t>
            </a:r>
            <a:r>
              <a:rPr lang="en-US" baseline="0" dirty="0" smtClean="0"/>
              <a:t> around pylons </a:t>
            </a:r>
            <a:endParaRPr lang="en-US" dirty="0"/>
          </a:p>
        </p:txBody>
      </p:sp>
    </p:spTree>
    <p:extLst>
      <p:ext uri="{BB962C8B-B14F-4D97-AF65-F5344CB8AC3E}">
        <p14:creationId xmlns:p14="http://schemas.microsoft.com/office/powerpoint/2010/main" val="3729118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dirty="0"/>
              <a:t>Steve</a:t>
            </a:r>
          </a:p>
          <a:p>
            <a:pPr>
              <a:spcBef>
                <a:spcPts val="0"/>
              </a:spcBef>
              <a:buNone/>
            </a:pPr>
            <a:r>
              <a:rPr lang="en-US" dirty="0" smtClean="0"/>
              <a:t>T</a:t>
            </a:r>
            <a:r>
              <a:rPr lang="en" dirty="0" smtClean="0"/>
              <a:t>alk more</a:t>
            </a:r>
          </a:p>
          <a:p>
            <a:pPr>
              <a:spcBef>
                <a:spcPts val="0"/>
              </a:spcBef>
              <a:buNone/>
            </a:pPr>
            <a:r>
              <a:rPr lang="en-US" dirty="0" smtClean="0"/>
              <a:t>M</a:t>
            </a:r>
            <a:r>
              <a:rPr lang="en" dirty="0" smtClean="0"/>
              <a:t>ake sure to say</a:t>
            </a:r>
            <a:r>
              <a:rPr lang="en" baseline="0" dirty="0" smtClean="0"/>
              <a:t> these are only the ones we visited</a:t>
            </a:r>
          </a:p>
          <a:p>
            <a:pPr>
              <a:spcBef>
                <a:spcPts val="0"/>
              </a:spcBef>
              <a:buNone/>
            </a:pPr>
            <a:r>
              <a:rPr lang="en-US" baseline="0" dirty="0" smtClean="0"/>
              <a:t>W</a:t>
            </a:r>
            <a:r>
              <a:rPr lang="en" baseline="0" dirty="0" smtClean="0"/>
              <a:t>hite background and black text?? </a:t>
            </a:r>
            <a:endParaRPr lang="en" dirty="0"/>
          </a:p>
        </p:txBody>
      </p:sp>
    </p:spTree>
    <p:extLst>
      <p:ext uri="{BB962C8B-B14F-4D97-AF65-F5344CB8AC3E}">
        <p14:creationId xmlns:p14="http://schemas.microsoft.com/office/powerpoint/2010/main" val="3240751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2" name="Shape 1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76200">
              <a:buClr>
                <a:schemeClr val="dk1"/>
              </a:buClr>
              <a:buSzPct val="80000"/>
              <a:buFont typeface="Arial"/>
              <a:buNone/>
            </a:pPr>
            <a:r>
              <a:rPr lang="en" sz="2400" smtClean="0">
                <a:solidFill>
                  <a:schemeClr val="bg2">
                    <a:lumMod val="50000"/>
                  </a:schemeClr>
                </a:solidFill>
                <a:latin typeface="Neuton"/>
                <a:ea typeface="Neuton"/>
                <a:cs typeface="Neuton"/>
                <a:sym typeface="Neuton"/>
              </a:rPr>
              <a:t>The </a:t>
            </a:r>
            <a:r>
              <a:rPr lang="en" sz="2400" dirty="0">
                <a:solidFill>
                  <a:schemeClr val="bg2">
                    <a:lumMod val="50000"/>
                  </a:schemeClr>
                </a:solidFill>
                <a:latin typeface="Neuton"/>
                <a:ea typeface="Neuton"/>
                <a:cs typeface="Neuton"/>
                <a:sym typeface="Neuton"/>
              </a:rPr>
              <a:t>Planning Office suffers significantly from both structural and space issues. The shell of the facility is becoming outdated and is rusting in many places. This poorly insulated shell with high ceilings, combined with the use of electric heat, is highly energy inefficient</a:t>
            </a:r>
            <a:r>
              <a:rPr lang="en" sz="2400">
                <a:solidFill>
                  <a:schemeClr val="bg2">
                    <a:lumMod val="50000"/>
                  </a:schemeClr>
                </a:solidFill>
                <a:latin typeface="Neuton"/>
                <a:ea typeface="Neuton"/>
                <a:cs typeface="Neuton"/>
                <a:sym typeface="Neuton"/>
              </a:rPr>
              <a:t>. </a:t>
            </a:r>
            <a:r>
              <a:rPr lang="en" sz="2400" dirty="0">
                <a:solidFill>
                  <a:schemeClr val="bg2">
                    <a:lumMod val="50000"/>
                  </a:schemeClr>
                </a:solidFill>
                <a:latin typeface="Neuton"/>
                <a:ea typeface="Neuton"/>
                <a:cs typeface="Neuton"/>
                <a:sym typeface="Neuton"/>
              </a:rPr>
              <a:t>The</a:t>
            </a:r>
            <a:r>
              <a:rPr lang="en" sz="2400">
                <a:solidFill>
                  <a:schemeClr val="bg2">
                    <a:lumMod val="50000"/>
                  </a:schemeClr>
                </a:solidFill>
                <a:latin typeface="Neuton"/>
                <a:ea typeface="Neuton"/>
                <a:cs typeface="Neuton"/>
                <a:sym typeface="Neuton"/>
              </a:rPr>
              <a:t> building was designed for an electric company that used the rear end as storage for equipment and maintenance vehicles, not to be used as heated file storage and office space. The facility is also non handicap accessable as you can see by the large step at the main entrance. The bathrooms are nonaccessible as well. There </a:t>
            </a:r>
            <a:r>
              <a:rPr lang="en" sz="2400" dirty="0">
                <a:solidFill>
                  <a:schemeClr val="bg2">
                    <a:lumMod val="50000"/>
                  </a:schemeClr>
                </a:solidFill>
                <a:latin typeface="Neuton"/>
                <a:ea typeface="Neuton"/>
                <a:cs typeface="Neuton"/>
                <a:sym typeface="Neuton"/>
              </a:rPr>
              <a:t>is also very limited office and meeting space in the facility, both of which cause a lack of noise control. Because of this, we believe that it would be most efficient for the town to build a new facility altogether with increased employee areas, a nonelectric heating system, and better insulated interior and exterior walls. </a:t>
            </a:r>
          </a:p>
        </p:txBody>
      </p:sp>
    </p:spTree>
    <p:extLst>
      <p:ext uri="{BB962C8B-B14F-4D97-AF65-F5344CB8AC3E}">
        <p14:creationId xmlns:p14="http://schemas.microsoft.com/office/powerpoint/2010/main" val="1233681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3159" y="514350"/>
            <a:ext cx="6000750" cy="2228851"/>
          </a:xfrm>
        </p:spPr>
        <p:txBody>
          <a:bodyPr anchor="b">
            <a:normAutofit/>
          </a:bodyPr>
          <a:lstStyle>
            <a:lvl1pPr algn="l">
              <a:defRPr sz="36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13159" y="2882900"/>
            <a:ext cx="4800600" cy="1460500"/>
          </a:xfrm>
        </p:spPr>
        <p:txBody>
          <a:bodyPr anchor="t">
            <a:normAutofit/>
          </a:bodyPr>
          <a:lstStyle>
            <a:lvl1pPr marL="0" indent="0" algn="l">
              <a:buNone/>
              <a:defRPr sz="1575">
                <a:solidFill>
                  <a:schemeClr val="bg2">
                    <a:lumMod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flipH="1">
            <a:off x="6171009" y="6350"/>
            <a:ext cx="2857500" cy="28575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4581128" y="68659"/>
            <a:ext cx="4560491" cy="456049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5426869" y="171450"/>
            <a:ext cx="3714750" cy="371475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501878" y="24209"/>
            <a:ext cx="3639742" cy="363974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884070" y="457201"/>
            <a:ext cx="3257549" cy="325754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681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514350" y="400050"/>
            <a:ext cx="8114109" cy="234315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16" name="Text Placeholder 9"/>
          <p:cNvSpPr>
            <a:spLocks noGrp="1"/>
          </p:cNvSpPr>
          <p:nvPr>
            <p:ph type="body" sz="quarter" idx="14"/>
          </p:nvPr>
        </p:nvSpPr>
        <p:spPr>
          <a:xfrm>
            <a:off x="685801" y="2882900"/>
            <a:ext cx="6228158" cy="342900"/>
          </a:xfrm>
        </p:spPr>
        <p:txBody>
          <a:bodyPr anchor="t">
            <a:normAutofit/>
          </a:bodyPr>
          <a:lstStyle>
            <a:lvl1pPr marL="0" indent="0">
              <a:buFontTx/>
              <a:buNone/>
              <a:defRPr sz="12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1/20/2015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extLst>
      <p:ext uri="{BB962C8B-B14F-4D97-AF65-F5344CB8AC3E}">
        <p14:creationId xmlns:p14="http://schemas.microsoft.com/office/powerpoint/2010/main" val="2665637804"/>
      </p:ext>
    </p:extLst>
  </p:cSld>
  <p:clrMapOvr>
    <a:masterClrMapping/>
  </p:clrMapOvr>
  <p:timing>
    <p:tnLst>
      <p:par>
        <p:cTn id="1" dur="indefinite" restart="never" nodeType="tmRoot"/>
      </p:par>
    </p:tnLst>
  </p:timing>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3160" y="514350"/>
            <a:ext cx="7543800" cy="2057400"/>
          </a:xfrm>
        </p:spPr>
        <p:txBody>
          <a:bodyPr anchor="ctr">
            <a:normAutofit/>
          </a:bodyPr>
          <a:lstStyle>
            <a:lvl1pPr algn="l">
              <a:defRPr sz="2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3159" y="3086100"/>
            <a:ext cx="6401991" cy="1409700"/>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extLst>
      <p:ext uri="{BB962C8B-B14F-4D97-AF65-F5344CB8AC3E}">
        <p14:creationId xmlns:p14="http://schemas.microsoft.com/office/powerpoint/2010/main" val="1970155688"/>
      </p:ext>
    </p:extLst>
  </p:cSld>
  <p:clrMapOvr>
    <a:masterClrMapping/>
  </p:clrMapOvr>
  <p:timing>
    <p:tnLst>
      <p:par>
        <p:cTn id="1" dur="indefinite" restart="never" nodeType="tmRoot"/>
      </p:par>
    </p:tnLst>
  </p:timing>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514350"/>
            <a:ext cx="6858001" cy="2057400"/>
          </a:xfrm>
        </p:spPr>
        <p:txBody>
          <a:bodyPr anchor="ctr">
            <a:normAutofit/>
          </a:bodyPr>
          <a:lstStyle>
            <a:lvl1pPr algn="l">
              <a:defRPr sz="24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84659" y="2571750"/>
            <a:ext cx="6400800" cy="28575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13160" y="3225801"/>
            <a:ext cx="6400800" cy="1263649"/>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
        <p:nvSpPr>
          <p:cNvPr id="14" name="TextBox 13"/>
          <p:cNvSpPr txBox="1"/>
          <p:nvPr/>
        </p:nvSpPr>
        <p:spPr>
          <a:xfrm>
            <a:off x="398859" y="609167"/>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7714059" y="2076451"/>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spTree>
    <p:extLst>
      <p:ext uri="{BB962C8B-B14F-4D97-AF65-F5344CB8AC3E}">
        <p14:creationId xmlns:p14="http://schemas.microsoft.com/office/powerpoint/2010/main" val="3141973307"/>
      </p:ext>
    </p:extLst>
  </p:cSld>
  <p:clrMapOvr>
    <a:masterClrMapping/>
  </p:clrMapOvr>
  <p:timing>
    <p:tnLst>
      <p:par>
        <p:cTn id="1" dur="indefinite" restart="never" nodeType="tmRoot"/>
      </p:par>
    </p:tnLst>
  </p:timing>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3159" y="2571750"/>
            <a:ext cx="6400800" cy="1273050"/>
          </a:xfrm>
        </p:spPr>
        <p:txBody>
          <a:bodyPr anchor="b">
            <a:normAutofit/>
          </a:bodyPr>
          <a:lstStyle>
            <a:lvl1pPr algn="l">
              <a:defRPr sz="2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3158" y="3849736"/>
            <a:ext cx="6401993" cy="645300"/>
          </a:xfrm>
        </p:spPr>
        <p:txBody>
          <a:bodyPr anchor="t">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extLst>
      <p:ext uri="{BB962C8B-B14F-4D97-AF65-F5344CB8AC3E}">
        <p14:creationId xmlns:p14="http://schemas.microsoft.com/office/powerpoint/2010/main" val="348580618"/>
      </p:ext>
    </p:extLst>
  </p:cSld>
  <p:clrMapOvr>
    <a:masterClrMapping/>
  </p:clrMapOvr>
  <p:timing>
    <p:tnLst>
      <p:par>
        <p:cTn id="1" dur="indefinite" restart="never" nodeType="tmRoot"/>
      </p:par>
    </p:tnLst>
  </p:timing>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60" y="514350"/>
            <a:ext cx="6858000" cy="2057400"/>
          </a:xfrm>
        </p:spPr>
        <p:txBody>
          <a:bodyPr anchor="ctr">
            <a:normAutofit/>
          </a:bodyPr>
          <a:lstStyle>
            <a:lvl1pPr algn="l">
              <a:defRPr sz="24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13159" y="2946400"/>
            <a:ext cx="6400801" cy="787400"/>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13159" y="3733800"/>
            <a:ext cx="6400801" cy="76200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
        <p:nvSpPr>
          <p:cNvPr id="11" name="TextBox 10"/>
          <p:cNvSpPr txBox="1"/>
          <p:nvPr/>
        </p:nvSpPr>
        <p:spPr>
          <a:xfrm>
            <a:off x="398859" y="609167"/>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2" name="TextBox 11"/>
          <p:cNvSpPr txBox="1"/>
          <p:nvPr/>
        </p:nvSpPr>
        <p:spPr>
          <a:xfrm>
            <a:off x="7714059" y="2076451"/>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spTree>
    <p:extLst>
      <p:ext uri="{BB962C8B-B14F-4D97-AF65-F5344CB8AC3E}">
        <p14:creationId xmlns:p14="http://schemas.microsoft.com/office/powerpoint/2010/main" val="130846287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3160" y="514350"/>
            <a:ext cx="7543800" cy="20574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13159" y="2946401"/>
            <a:ext cx="6400800" cy="628650"/>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13159" y="3575049"/>
            <a:ext cx="6400801" cy="92075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extLst>
      <p:ext uri="{BB962C8B-B14F-4D97-AF65-F5344CB8AC3E}">
        <p14:creationId xmlns:p14="http://schemas.microsoft.com/office/powerpoint/2010/main" val="258455105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extLst>
      <p:ext uri="{BB962C8B-B14F-4D97-AF65-F5344CB8AC3E}">
        <p14:creationId xmlns:p14="http://schemas.microsoft.com/office/powerpoint/2010/main" val="747051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909" y="514350"/>
            <a:ext cx="1543050" cy="3429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4350" y="514350"/>
            <a:ext cx="5867400" cy="398145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extLst>
      <p:ext uri="{BB962C8B-B14F-4D97-AF65-F5344CB8AC3E}">
        <p14:creationId xmlns:p14="http://schemas.microsoft.com/office/powerpoint/2010/main" val="329264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4" name="Shape 14"/>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33916166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3159" y="514350"/>
            <a:ext cx="6000750" cy="2228851"/>
          </a:xfrm>
        </p:spPr>
        <p:txBody>
          <a:bodyPr anchor="b">
            <a:normAutofit/>
          </a:bodyPr>
          <a:lstStyle>
            <a:lvl1pPr algn="l">
              <a:defRPr sz="36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13159" y="2882900"/>
            <a:ext cx="4800600" cy="1460500"/>
          </a:xfrm>
        </p:spPr>
        <p:txBody>
          <a:bodyPr anchor="t">
            <a:normAutofit/>
          </a:bodyPr>
          <a:lstStyle>
            <a:lvl1pPr marL="0" indent="0" algn="l">
              <a:buNone/>
              <a:defRPr sz="1575">
                <a:solidFill>
                  <a:schemeClr val="bg2">
                    <a:lumMod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flipH="1">
            <a:off x="6171009" y="6350"/>
            <a:ext cx="2857500" cy="28575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4581128" y="68659"/>
            <a:ext cx="4560491" cy="456049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5426869" y="171450"/>
            <a:ext cx="3714750" cy="371475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501878" y="24209"/>
            <a:ext cx="3639742" cy="363974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884070" y="457201"/>
            <a:ext cx="3257549" cy="325754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681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extLst>
      <p:ext uri="{BB962C8B-B14F-4D97-AF65-F5344CB8AC3E}">
        <p14:creationId xmlns:p14="http://schemas.microsoft.com/office/powerpoint/2010/main" val="259625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extLst>
    <p:ext uri="{DCECCB84-F9BA-43D5-87BE-67443E8EF086}">
      <p15:sldGuideLst xmlns:p15="http://schemas.microsoft.com/office/powerpoint/2012/main" xmlns=""/>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extLst>
      <p:ext uri="{BB962C8B-B14F-4D97-AF65-F5344CB8AC3E}">
        <p14:creationId xmlns:p14="http://schemas.microsoft.com/office/powerpoint/2010/main" val="259625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extLst>
    <p:ext uri="{DCECCB84-F9BA-43D5-87BE-67443E8EF086}">
      <p15:sldGuideLst xmlns:p15="http://schemas.microsoft.com/office/powerpoint/2012/main" xmlns=""/>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3159" y="1504950"/>
            <a:ext cx="6400801" cy="1711200"/>
          </a:xfrm>
        </p:spPr>
        <p:txBody>
          <a:bodyPr anchor="b">
            <a:normAutofit/>
          </a:bodyPr>
          <a:lstStyle>
            <a:lvl1pPr algn="l">
              <a:defRPr sz="27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3160" y="3371850"/>
            <a:ext cx="6400800" cy="112395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64074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Footlight MT Light" panose="0204060206030A020304" pitchFamily="18"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513159" y="514351"/>
            <a:ext cx="3703241" cy="271145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56100" y="514351"/>
            <a:ext cx="3700859" cy="271145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extLst>
      <p:ext uri="{BB962C8B-B14F-4D97-AF65-F5344CB8AC3E}">
        <p14:creationId xmlns:p14="http://schemas.microsoft.com/office/powerpoint/2010/main" val="308724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29061" y="514350"/>
            <a:ext cx="3487340" cy="432197"/>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513159" y="952897"/>
            <a:ext cx="3703241" cy="2272904"/>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59299" y="514350"/>
            <a:ext cx="3498851" cy="432197"/>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354909" y="946546"/>
            <a:ext cx="3696891" cy="2272904"/>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extLst>
      <p:ext uri="{BB962C8B-B14F-4D97-AF65-F5344CB8AC3E}">
        <p14:creationId xmlns:p14="http://schemas.microsoft.com/office/powerpoint/2010/main" val="1077812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extLst>
      <p:ext uri="{BB962C8B-B14F-4D97-AF65-F5344CB8AC3E}">
        <p14:creationId xmlns:p14="http://schemas.microsoft.com/office/powerpoint/2010/main" val="2157601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extLst>
      <p:ext uri="{BB962C8B-B14F-4D97-AF65-F5344CB8AC3E}">
        <p14:creationId xmlns:p14="http://schemas.microsoft.com/office/powerpoint/2010/main" val="180029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13759" y="514350"/>
            <a:ext cx="2743200" cy="1028700"/>
          </a:xfrm>
        </p:spPr>
        <p:txBody>
          <a:bodyPr anchor="b">
            <a:normAutofit/>
          </a:bodyPr>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513159" y="514350"/>
            <a:ext cx="4457701" cy="398145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13759" y="1657350"/>
            <a:ext cx="2743200" cy="1568450"/>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extLst>
      <p:ext uri="{BB962C8B-B14F-4D97-AF65-F5344CB8AC3E}">
        <p14:creationId xmlns:p14="http://schemas.microsoft.com/office/powerpoint/2010/main" val="105485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42109" y="1085850"/>
            <a:ext cx="4514850" cy="857250"/>
          </a:xfrm>
        </p:spPr>
        <p:txBody>
          <a:bodyPr anchor="b">
            <a:normAutofit/>
          </a:bodyPr>
          <a:lstStyle>
            <a:lvl1pPr algn="l">
              <a:defRPr sz="21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1759" y="685800"/>
            <a:ext cx="2460731" cy="3429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3542109" y="2082800"/>
            <a:ext cx="4516041" cy="1536700"/>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extLst>
      <p:ext uri="{BB962C8B-B14F-4D97-AF65-F5344CB8AC3E}">
        <p14:creationId xmlns:p14="http://schemas.microsoft.com/office/powerpoint/2010/main" val="1665162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514350" y="400050"/>
            <a:ext cx="8114109" cy="234315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16" name="Text Placeholder 9"/>
          <p:cNvSpPr>
            <a:spLocks noGrp="1"/>
          </p:cNvSpPr>
          <p:nvPr>
            <p:ph type="body" sz="quarter" idx="14"/>
          </p:nvPr>
        </p:nvSpPr>
        <p:spPr>
          <a:xfrm>
            <a:off x="685801" y="2882900"/>
            <a:ext cx="6228158" cy="342900"/>
          </a:xfrm>
        </p:spPr>
        <p:txBody>
          <a:bodyPr anchor="t">
            <a:normAutofit/>
          </a:bodyPr>
          <a:lstStyle>
            <a:lvl1pPr marL="0" indent="0">
              <a:buFontTx/>
              <a:buNone/>
              <a:defRPr sz="12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1/20/2015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extLst>
      <p:ext uri="{BB962C8B-B14F-4D97-AF65-F5344CB8AC3E}">
        <p14:creationId xmlns:p14="http://schemas.microsoft.com/office/powerpoint/2010/main" val="2665637804"/>
      </p:ext>
    </p:extLst>
  </p:cSld>
  <p:clrMapOvr>
    <a:masterClrMapping/>
  </p:clrMapOvr>
  <p:timing>
    <p:tnLst>
      <p:par>
        <p:cTn id="1" dur="indefinite" restart="never" nodeType="tmRoot"/>
      </p:par>
    </p:tnLst>
  </p:timing>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3160" y="514350"/>
            <a:ext cx="7543800" cy="2057400"/>
          </a:xfrm>
        </p:spPr>
        <p:txBody>
          <a:bodyPr anchor="ctr">
            <a:normAutofit/>
          </a:bodyPr>
          <a:lstStyle>
            <a:lvl1pPr algn="l">
              <a:defRPr sz="2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3159" y="3086100"/>
            <a:ext cx="6401991" cy="1409700"/>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extLst>
      <p:ext uri="{BB962C8B-B14F-4D97-AF65-F5344CB8AC3E}">
        <p14:creationId xmlns:p14="http://schemas.microsoft.com/office/powerpoint/2010/main" val="1970155688"/>
      </p:ext>
    </p:extLst>
  </p:cSld>
  <p:clrMapOvr>
    <a:masterClrMapping/>
  </p:clrMapOvr>
  <p:timing>
    <p:tnLst>
      <p:par>
        <p:cTn id="1" dur="indefinite" restart="never" nodeType="tmRoot"/>
      </p:par>
    </p:tnLst>
  </p:timing>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3159" y="1504950"/>
            <a:ext cx="6400801" cy="1711200"/>
          </a:xfrm>
        </p:spPr>
        <p:txBody>
          <a:bodyPr anchor="b">
            <a:normAutofit/>
          </a:bodyPr>
          <a:lstStyle>
            <a:lvl1pPr algn="l">
              <a:defRPr sz="27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3160" y="3371850"/>
            <a:ext cx="6400800" cy="112395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64074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514350"/>
            <a:ext cx="6858001" cy="2057400"/>
          </a:xfrm>
        </p:spPr>
        <p:txBody>
          <a:bodyPr anchor="ctr">
            <a:normAutofit/>
          </a:bodyPr>
          <a:lstStyle>
            <a:lvl1pPr algn="l">
              <a:defRPr sz="24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84659" y="2571750"/>
            <a:ext cx="6400800" cy="28575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13160" y="3225801"/>
            <a:ext cx="6400800" cy="1263649"/>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
        <p:nvSpPr>
          <p:cNvPr id="14" name="TextBox 13"/>
          <p:cNvSpPr txBox="1"/>
          <p:nvPr/>
        </p:nvSpPr>
        <p:spPr>
          <a:xfrm>
            <a:off x="398859" y="609167"/>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7714059" y="2076451"/>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spTree>
    <p:extLst>
      <p:ext uri="{BB962C8B-B14F-4D97-AF65-F5344CB8AC3E}">
        <p14:creationId xmlns:p14="http://schemas.microsoft.com/office/powerpoint/2010/main" val="3141973307"/>
      </p:ext>
    </p:extLst>
  </p:cSld>
  <p:clrMapOvr>
    <a:masterClrMapping/>
  </p:clrMapOvr>
  <p:timing>
    <p:tnLst>
      <p:par>
        <p:cTn id="1" dur="indefinite" restart="never" nodeType="tmRoot"/>
      </p:par>
    </p:tnLst>
  </p:timing>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3159" y="2571750"/>
            <a:ext cx="6400800" cy="1273050"/>
          </a:xfrm>
        </p:spPr>
        <p:txBody>
          <a:bodyPr anchor="b">
            <a:normAutofit/>
          </a:bodyPr>
          <a:lstStyle>
            <a:lvl1pPr algn="l">
              <a:defRPr sz="2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3158" y="3849736"/>
            <a:ext cx="6401993" cy="645300"/>
          </a:xfrm>
        </p:spPr>
        <p:txBody>
          <a:bodyPr anchor="t">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extLst>
      <p:ext uri="{BB962C8B-B14F-4D97-AF65-F5344CB8AC3E}">
        <p14:creationId xmlns:p14="http://schemas.microsoft.com/office/powerpoint/2010/main" val="348580618"/>
      </p:ext>
    </p:extLst>
  </p:cSld>
  <p:clrMapOvr>
    <a:masterClrMapping/>
  </p:clrMapOvr>
  <p:timing>
    <p:tnLst>
      <p:par>
        <p:cTn id="1" dur="indefinite" restart="never" nodeType="tmRoot"/>
      </p:par>
    </p:tnLst>
  </p:timing>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60" y="514350"/>
            <a:ext cx="6858000" cy="2057400"/>
          </a:xfrm>
        </p:spPr>
        <p:txBody>
          <a:bodyPr anchor="ctr">
            <a:normAutofit/>
          </a:bodyPr>
          <a:lstStyle>
            <a:lvl1pPr algn="l">
              <a:defRPr sz="24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13159" y="2946400"/>
            <a:ext cx="6400801" cy="787400"/>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13159" y="3733800"/>
            <a:ext cx="6400801" cy="76200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
        <p:nvSpPr>
          <p:cNvPr id="11" name="TextBox 10"/>
          <p:cNvSpPr txBox="1"/>
          <p:nvPr/>
        </p:nvSpPr>
        <p:spPr>
          <a:xfrm>
            <a:off x="398859" y="609167"/>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2" name="TextBox 11"/>
          <p:cNvSpPr txBox="1"/>
          <p:nvPr/>
        </p:nvSpPr>
        <p:spPr>
          <a:xfrm>
            <a:off x="7714059" y="2076451"/>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spTree>
    <p:extLst>
      <p:ext uri="{BB962C8B-B14F-4D97-AF65-F5344CB8AC3E}">
        <p14:creationId xmlns:p14="http://schemas.microsoft.com/office/powerpoint/2010/main" val="1308462871"/>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3160" y="514350"/>
            <a:ext cx="7543800" cy="20574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13159" y="2946401"/>
            <a:ext cx="6400800" cy="628650"/>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13159" y="3575049"/>
            <a:ext cx="6400801" cy="92075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extLst>
      <p:ext uri="{BB962C8B-B14F-4D97-AF65-F5344CB8AC3E}">
        <p14:creationId xmlns:p14="http://schemas.microsoft.com/office/powerpoint/2010/main" val="2584551050"/>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extLst>
      <p:ext uri="{BB962C8B-B14F-4D97-AF65-F5344CB8AC3E}">
        <p14:creationId xmlns:p14="http://schemas.microsoft.com/office/powerpoint/2010/main" val="747051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909" y="514350"/>
            <a:ext cx="1543050" cy="3429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4350" y="514350"/>
            <a:ext cx="5867400" cy="398145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extLst>
      <p:ext uri="{BB962C8B-B14F-4D97-AF65-F5344CB8AC3E}">
        <p14:creationId xmlns:p14="http://schemas.microsoft.com/office/powerpoint/2010/main" val="329264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4" name="Shape 14"/>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3391616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Footlight MT Light" panose="0204060206030A020304" pitchFamily="18"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513159" y="514351"/>
            <a:ext cx="3703241" cy="271145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56100" y="514351"/>
            <a:ext cx="3700859" cy="271145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extLst>
      <p:ext uri="{BB962C8B-B14F-4D97-AF65-F5344CB8AC3E}">
        <p14:creationId xmlns:p14="http://schemas.microsoft.com/office/powerpoint/2010/main" val="308724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29061" y="514350"/>
            <a:ext cx="3487340" cy="432197"/>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513159" y="952897"/>
            <a:ext cx="3703241" cy="2272904"/>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59299" y="514350"/>
            <a:ext cx="3498851" cy="432197"/>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354909" y="946546"/>
            <a:ext cx="3696891" cy="2272904"/>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extLst>
      <p:ext uri="{BB962C8B-B14F-4D97-AF65-F5344CB8AC3E}">
        <p14:creationId xmlns:p14="http://schemas.microsoft.com/office/powerpoint/2010/main" val="1077812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extLst>
      <p:ext uri="{BB962C8B-B14F-4D97-AF65-F5344CB8AC3E}">
        <p14:creationId xmlns:p14="http://schemas.microsoft.com/office/powerpoint/2010/main" val="2157601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extLst>
      <p:ext uri="{BB962C8B-B14F-4D97-AF65-F5344CB8AC3E}">
        <p14:creationId xmlns:p14="http://schemas.microsoft.com/office/powerpoint/2010/main" val="180029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13759" y="514350"/>
            <a:ext cx="2743200" cy="1028700"/>
          </a:xfrm>
        </p:spPr>
        <p:txBody>
          <a:bodyPr anchor="b">
            <a:normAutofit/>
          </a:bodyPr>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513159" y="514350"/>
            <a:ext cx="4457701" cy="398145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13759" y="1657350"/>
            <a:ext cx="2743200" cy="1568450"/>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extLst>
      <p:ext uri="{BB962C8B-B14F-4D97-AF65-F5344CB8AC3E}">
        <p14:creationId xmlns:p14="http://schemas.microsoft.com/office/powerpoint/2010/main" val="105485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42109" y="1085850"/>
            <a:ext cx="4514850" cy="857250"/>
          </a:xfrm>
        </p:spPr>
        <p:txBody>
          <a:bodyPr anchor="b">
            <a:normAutofit/>
          </a:bodyPr>
          <a:lstStyle>
            <a:lvl1pPr algn="l">
              <a:defRPr sz="21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1759" y="685800"/>
            <a:ext cx="2460731" cy="3429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3542109" y="2082800"/>
            <a:ext cx="4516041" cy="1536700"/>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extLst>
      <p:ext uri="{BB962C8B-B14F-4D97-AF65-F5344CB8AC3E}">
        <p14:creationId xmlns:p14="http://schemas.microsoft.com/office/powerpoint/2010/main" val="1665162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905227" y="2222500"/>
            <a:ext cx="2236394" cy="2406650"/>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13159" y="3365499"/>
            <a:ext cx="6400800" cy="11303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3159" y="514351"/>
            <a:ext cx="6400800" cy="271145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28309" y="4629150"/>
            <a:ext cx="1200150" cy="273844"/>
          </a:xfrm>
          <a:prstGeom prst="rect">
            <a:avLst/>
          </a:prstGeom>
        </p:spPr>
        <p:txBody>
          <a:bodyPr vert="horz" lIns="91440" tIns="45720" rIns="91440" bIns="45720" rtlCol="0" anchor="t"/>
          <a:lstStyle>
            <a:lvl1pPr algn="r">
              <a:defRPr sz="750" b="0" i="0">
                <a:solidFill>
                  <a:schemeClr val="bg2">
                    <a:lumMod val="50000"/>
                  </a:schemeClr>
                </a:solidFill>
                <a:effectLst/>
                <a:latin typeface="+mn-lt"/>
              </a:defRPr>
            </a:lvl1pPr>
          </a:lstStyle>
          <a:p>
            <a:fld id="{B61BEF0D-F0BB-DE4B-95CE-6DB70DBA9567}" type="datetimeFigureOut">
              <a:rPr lang="en-US" smtClean="0"/>
              <a:pPr/>
              <a:t>1/20/2015</a:t>
            </a:fld>
            <a:endParaRPr lang="en-US" dirty="0"/>
          </a:p>
        </p:txBody>
      </p:sp>
      <p:sp>
        <p:nvSpPr>
          <p:cNvPr id="5" name="Footer Placeholder 4"/>
          <p:cNvSpPr>
            <a:spLocks noGrp="1"/>
          </p:cNvSpPr>
          <p:nvPr>
            <p:ph type="ftr" sz="quarter" idx="3"/>
          </p:nvPr>
        </p:nvSpPr>
        <p:spPr>
          <a:xfrm>
            <a:off x="513159" y="4629150"/>
            <a:ext cx="5657850" cy="273844"/>
          </a:xfrm>
          <a:prstGeom prst="rect">
            <a:avLst/>
          </a:prstGeom>
        </p:spPr>
        <p:txBody>
          <a:bodyPr vert="horz" lIns="91440" tIns="45720" rIns="91440" bIns="45720" rtlCol="0" anchor="t"/>
          <a:lstStyle>
            <a:lvl1pPr algn="l">
              <a:defRPr sz="75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7772400" y="4183857"/>
            <a:ext cx="856684" cy="502444"/>
          </a:xfrm>
          <a:prstGeom prst="rect">
            <a:avLst/>
          </a:prstGeom>
        </p:spPr>
        <p:txBody>
          <a:bodyPr vert="horz" lIns="91440" tIns="45720" rIns="91440" bIns="45720" rtlCol="0" anchor="b"/>
          <a:lstStyle>
            <a:lvl1pPr algn="r">
              <a:defRPr sz="2400" b="0" i="0">
                <a:solidFill>
                  <a:schemeClr val="bg2">
                    <a:lumMod val="50000"/>
                  </a:schemeClr>
                </a:solidFill>
                <a:effectLst/>
                <a:latin typeface="+mn-lt"/>
              </a:defRPr>
            </a:lvl1pPr>
          </a:lstStyle>
          <a:p>
            <a:pPr>
              <a:spcBef>
                <a:spcPts val="0"/>
              </a:spcBef>
              <a:buNone/>
            </a:pPr>
            <a:fld id="{00000000-1234-1234-1234-123412341234}" type="slidenum">
              <a:rPr lang="en" smtClean="0"/>
              <a:t>‹#›</a:t>
            </a:fld>
            <a:endParaRPr lang="en"/>
          </a:p>
        </p:txBody>
      </p:sp>
    </p:spTree>
    <p:extLst>
      <p:ext uri="{BB962C8B-B14F-4D97-AF65-F5344CB8AC3E}">
        <p14:creationId xmlns:p14="http://schemas.microsoft.com/office/powerpoint/2010/main" val="2486538008"/>
      </p:ext>
    </p:extLst>
  </p:cSld>
  <p:clrMap bg1="dk1" tx1="lt1" bg2="dk2" tx2="lt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 id="2147484046" r:id="rId12"/>
    <p:sldLayoutId id="2147484047" r:id="rId13"/>
    <p:sldLayoutId id="2147484048" r:id="rId14"/>
    <p:sldLayoutId id="2147484049" r:id="rId15"/>
    <p:sldLayoutId id="2147484050" r:id="rId16"/>
    <p:sldLayoutId id="2147484051" r:id="rId17"/>
    <p:sldLayoutId id="2147484052"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500" kern="1200" cap="none">
          <a:solidFill>
            <a:schemeClr val="bg2">
              <a:lumMod val="7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350" kern="1200" cap="none">
          <a:solidFill>
            <a:schemeClr val="bg2">
              <a:lumMod val="7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200" kern="1200" cap="none">
          <a:solidFill>
            <a:schemeClr val="bg2">
              <a:lumMod val="7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905227" y="2222500"/>
            <a:ext cx="2236394" cy="2406650"/>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13159" y="3365499"/>
            <a:ext cx="6400800" cy="11303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3159" y="514351"/>
            <a:ext cx="6400800" cy="271145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28309" y="4629150"/>
            <a:ext cx="1200150" cy="273844"/>
          </a:xfrm>
          <a:prstGeom prst="rect">
            <a:avLst/>
          </a:prstGeom>
        </p:spPr>
        <p:txBody>
          <a:bodyPr vert="horz" lIns="91440" tIns="45720" rIns="91440" bIns="45720" rtlCol="0" anchor="t"/>
          <a:lstStyle>
            <a:lvl1pPr algn="r">
              <a:defRPr sz="750" b="0" i="0">
                <a:solidFill>
                  <a:schemeClr val="bg2">
                    <a:lumMod val="50000"/>
                  </a:schemeClr>
                </a:solidFill>
                <a:effectLst/>
                <a:latin typeface="+mn-lt"/>
              </a:defRPr>
            </a:lvl1pPr>
          </a:lstStyle>
          <a:p>
            <a:fld id="{B61BEF0D-F0BB-DE4B-95CE-6DB70DBA9567}" type="datetimeFigureOut">
              <a:rPr lang="en-US" smtClean="0"/>
              <a:pPr/>
              <a:t>1/20/2015</a:t>
            </a:fld>
            <a:endParaRPr lang="en-US" dirty="0"/>
          </a:p>
        </p:txBody>
      </p:sp>
      <p:sp>
        <p:nvSpPr>
          <p:cNvPr id="5" name="Footer Placeholder 4"/>
          <p:cNvSpPr>
            <a:spLocks noGrp="1"/>
          </p:cNvSpPr>
          <p:nvPr>
            <p:ph type="ftr" sz="quarter" idx="3"/>
          </p:nvPr>
        </p:nvSpPr>
        <p:spPr>
          <a:xfrm>
            <a:off x="513159" y="4629150"/>
            <a:ext cx="5657850" cy="273844"/>
          </a:xfrm>
          <a:prstGeom prst="rect">
            <a:avLst/>
          </a:prstGeom>
        </p:spPr>
        <p:txBody>
          <a:bodyPr vert="horz" lIns="91440" tIns="45720" rIns="91440" bIns="45720" rtlCol="0" anchor="t"/>
          <a:lstStyle>
            <a:lvl1pPr algn="l">
              <a:defRPr sz="75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7772400" y="4183857"/>
            <a:ext cx="856684" cy="502444"/>
          </a:xfrm>
          <a:prstGeom prst="rect">
            <a:avLst/>
          </a:prstGeom>
        </p:spPr>
        <p:txBody>
          <a:bodyPr vert="horz" lIns="91440" tIns="45720" rIns="91440" bIns="45720" rtlCol="0" anchor="b"/>
          <a:lstStyle>
            <a:lvl1pPr algn="r">
              <a:defRPr sz="2400" b="0" i="0">
                <a:solidFill>
                  <a:schemeClr val="bg2">
                    <a:lumMod val="50000"/>
                  </a:schemeClr>
                </a:solidFill>
                <a:effectLst/>
                <a:latin typeface="+mn-lt"/>
              </a:defRPr>
            </a:lvl1pPr>
          </a:lstStyle>
          <a:p>
            <a:pPr>
              <a:spcBef>
                <a:spcPts val="0"/>
              </a:spcBef>
              <a:buNone/>
            </a:pPr>
            <a:fld id="{00000000-1234-1234-1234-123412341234}" type="slidenum">
              <a:rPr lang="en" smtClean="0"/>
              <a:t>‹#›</a:t>
            </a:fld>
            <a:endParaRPr lang="en"/>
          </a:p>
        </p:txBody>
      </p:sp>
    </p:spTree>
    <p:extLst>
      <p:ext uri="{BB962C8B-B14F-4D97-AF65-F5344CB8AC3E}">
        <p14:creationId xmlns:p14="http://schemas.microsoft.com/office/powerpoint/2010/main" val="2486538008"/>
      </p:ext>
    </p:extLst>
  </p:cSld>
  <p:clrMap bg1="dk1" tx1="lt1" bg2="dk2" tx2="lt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 id="2147484064" r:id="rId11"/>
    <p:sldLayoutId id="2147484065" r:id="rId12"/>
    <p:sldLayoutId id="2147484066" r:id="rId13"/>
    <p:sldLayoutId id="2147484067" r:id="rId14"/>
    <p:sldLayoutId id="2147484068" r:id="rId15"/>
    <p:sldLayoutId id="2147484069" r:id="rId16"/>
    <p:sldLayoutId id="2147484070" r:id="rId17"/>
    <p:sldLayoutId id="2147484071"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500" kern="1200" cap="none">
          <a:solidFill>
            <a:schemeClr val="bg2">
              <a:lumMod val="7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350" kern="1200" cap="none">
          <a:solidFill>
            <a:schemeClr val="bg2">
              <a:lumMod val="7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200" kern="1200" cap="none">
          <a:solidFill>
            <a:schemeClr val="bg2">
              <a:lumMod val="7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png"/><Relationship Id="rId7" Type="http://schemas.openxmlformats.org/officeDocument/2006/relationships/image" Target="../media/image42.jpe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6.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PNG"/><Relationship Id="rId9"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subTitle" idx="1"/>
          </p:nvPr>
        </p:nvSpPr>
        <p:spPr>
          <a:xfrm>
            <a:off x="1227138" y="2830513"/>
            <a:ext cx="2972329" cy="1543050"/>
          </a:xfrm>
          <a:prstGeom prst="rect">
            <a:avLst/>
          </a:prstGeom>
        </p:spPr>
        <p:txBody>
          <a:bodyPr lIns="91425" tIns="91425" rIns="91425" bIns="91425" anchor="t" anchorCtr="0">
            <a:noAutofit/>
          </a:bodyPr>
          <a:lstStyle/>
          <a:p>
            <a:pPr algn="ctr">
              <a:spcBef>
                <a:spcPts val="0"/>
              </a:spcBef>
            </a:pPr>
            <a:r>
              <a:rPr lang="en" sz="2000" dirty="0">
                <a:solidFill>
                  <a:srgbClr val="FFFFFF"/>
                </a:solidFill>
                <a:latin typeface="Neuton"/>
                <a:ea typeface="Batang" panose="02030600000101010101" pitchFamily="18" charset="-127"/>
                <a:cs typeface="Neuton"/>
                <a:sym typeface="Neuton"/>
              </a:rPr>
              <a:t>Stephen </a:t>
            </a:r>
            <a:r>
              <a:rPr lang="en-US" sz="2000" dirty="0">
                <a:solidFill>
                  <a:srgbClr val="FFFFFF"/>
                </a:solidFill>
                <a:latin typeface="Neuton"/>
                <a:ea typeface="Batang" panose="02030600000101010101" pitchFamily="18" charset="-127"/>
                <a:cs typeface="Neuton"/>
                <a:sym typeface="Neuton"/>
              </a:rPr>
              <a:t>Arata</a:t>
            </a:r>
            <a:endParaRPr lang="en" sz="2000" dirty="0">
              <a:latin typeface="Batang" panose="02030600000101010101" pitchFamily="18" charset="-127"/>
              <a:ea typeface="Batang" panose="02030600000101010101" pitchFamily="18" charset="-127"/>
              <a:cs typeface="Neuton"/>
              <a:sym typeface="Neuton"/>
            </a:endParaRPr>
          </a:p>
          <a:p>
            <a:pPr algn="ctr">
              <a:spcBef>
                <a:spcPts val="0"/>
              </a:spcBef>
            </a:pPr>
            <a:r>
              <a:rPr lang="en" sz="2000" dirty="0">
                <a:solidFill>
                  <a:srgbClr val="FFFFFF"/>
                </a:solidFill>
                <a:latin typeface="Neuton"/>
                <a:ea typeface="Batang" panose="02030600000101010101" pitchFamily="18" charset="-127"/>
                <a:cs typeface="Neuton"/>
                <a:sym typeface="Neuton"/>
              </a:rPr>
              <a:t>Abigail Brakenwagen</a:t>
            </a:r>
            <a:endParaRPr lang="en" sz="2000" dirty="0">
              <a:latin typeface="Batang" panose="02030600000101010101" pitchFamily="18" charset="-127"/>
              <a:ea typeface="Batang" panose="02030600000101010101" pitchFamily="18" charset="-127"/>
              <a:cs typeface="Neuton"/>
              <a:sym typeface="Neuton"/>
            </a:endParaRPr>
          </a:p>
          <a:p>
            <a:pPr algn="ctr">
              <a:spcBef>
                <a:spcPts val="0"/>
              </a:spcBef>
            </a:pPr>
            <a:r>
              <a:rPr lang="en" sz="2000" dirty="0">
                <a:solidFill>
                  <a:srgbClr val="FFFFFF"/>
                </a:solidFill>
                <a:latin typeface="Neuton"/>
                <a:ea typeface="Batang" panose="02030600000101010101" pitchFamily="18" charset="-127"/>
                <a:cs typeface="Neuton"/>
                <a:sym typeface="Neuton"/>
              </a:rPr>
              <a:t>Brittany Colcord</a:t>
            </a:r>
            <a:endParaRPr lang="en" sz="2000" dirty="0">
              <a:latin typeface="Batang" panose="02030600000101010101" pitchFamily="18" charset="-127"/>
              <a:ea typeface="Batang" panose="02030600000101010101" pitchFamily="18" charset="-127"/>
              <a:cs typeface="Neuton"/>
              <a:sym typeface="Neuton"/>
            </a:endParaRPr>
          </a:p>
          <a:p>
            <a:pPr algn="ctr">
              <a:spcBef>
                <a:spcPts val="0"/>
              </a:spcBef>
            </a:pPr>
            <a:r>
              <a:rPr lang="en" sz="2000" dirty="0">
                <a:solidFill>
                  <a:srgbClr val="FFFFFF"/>
                </a:solidFill>
                <a:latin typeface="Neuton"/>
                <a:ea typeface="Batang" panose="02030600000101010101" pitchFamily="18" charset="-127"/>
                <a:cs typeface="Neuton"/>
                <a:sym typeface="Neuton"/>
              </a:rPr>
              <a:t>George Kuegler</a:t>
            </a:r>
            <a:endParaRPr lang="en" sz="2000" dirty="0">
              <a:latin typeface="Batang" panose="02030600000101010101" pitchFamily="18" charset="-127"/>
              <a:ea typeface="Batang" panose="02030600000101010101" pitchFamily="18" charset="-127"/>
              <a:cs typeface="Neuton"/>
              <a:sym typeface="Neuton"/>
            </a:endParaRPr>
          </a:p>
          <a:p>
            <a:pPr rtl="0">
              <a:spcBef>
                <a:spcPts val="0"/>
              </a:spcBef>
              <a:buNone/>
            </a:pPr>
            <a:endParaRPr sz="1800" dirty="0">
              <a:latin typeface="Batang" panose="02030600000101010101" pitchFamily="18" charset="-127"/>
              <a:ea typeface="Batang" panose="02030600000101010101" pitchFamily="18" charset="-127"/>
            </a:endParaRPr>
          </a:p>
          <a:p>
            <a:pPr algn="ctr">
              <a:spcBef>
                <a:spcPts val="0"/>
              </a:spcBef>
            </a:pPr>
            <a:endParaRPr sz="2400" dirty="0"/>
          </a:p>
        </p:txBody>
      </p:sp>
      <p:pic>
        <p:nvPicPr>
          <p:cNvPr id="31" name="Shape 31"/>
          <p:cNvPicPr preferRelativeResize="0"/>
          <p:nvPr/>
        </p:nvPicPr>
        <p:blipFill>
          <a:blip r:embed="rId3">
            <a:alphaModFix/>
          </a:blip>
          <a:srcRect/>
          <a:stretch>
            <a:fillRect/>
          </a:stretch>
        </p:blipFill>
        <p:spPr>
          <a:xfrm>
            <a:off x="11" y="215671"/>
            <a:ext cx="9143998" cy="2097740"/>
          </a:xfrm>
          <a:prstGeom prst="rect">
            <a:avLst/>
          </a:prstGeom>
          <a:ln>
            <a:noFill/>
          </a:ln>
          <a:effectLst>
            <a:softEdge rad="127000"/>
          </a:effectLst>
        </p:spPr>
      </p:pic>
      <p:pic>
        <p:nvPicPr>
          <p:cNvPr id="32" name="Shape 32"/>
          <p:cNvPicPr preferRelativeResize="0"/>
          <p:nvPr/>
        </p:nvPicPr>
        <p:blipFill>
          <a:blip r:embed="rId4">
            <a:alphaModFix/>
          </a:blip>
          <a:stretch>
            <a:fillRect/>
          </a:stretch>
        </p:blipFill>
        <p:spPr>
          <a:xfrm>
            <a:off x="7324625" y="4528524"/>
            <a:ext cx="1743426" cy="570624"/>
          </a:xfrm>
          <a:prstGeom prst="rect">
            <a:avLst/>
          </a:prstGeom>
          <a:noFill/>
          <a:ln>
            <a:noFill/>
          </a:ln>
        </p:spPr>
      </p:pic>
      <p:sp>
        <p:nvSpPr>
          <p:cNvPr id="33" name="Shape 33"/>
          <p:cNvSpPr txBox="1"/>
          <p:nvPr/>
        </p:nvSpPr>
        <p:spPr>
          <a:xfrm>
            <a:off x="5563474" y="2976699"/>
            <a:ext cx="3147000" cy="1388999"/>
          </a:xfrm>
          <a:prstGeom prst="rect">
            <a:avLst/>
          </a:prstGeom>
          <a:noFill/>
          <a:ln>
            <a:noFill/>
          </a:ln>
        </p:spPr>
        <p:txBody>
          <a:bodyPr lIns="91425" tIns="91425" rIns="91425" bIns="91425" anchor="t" anchorCtr="0">
            <a:noAutofit/>
          </a:bodyPr>
          <a:lstStyle/>
          <a:p>
            <a:pPr algn="ctr" rtl="0">
              <a:spcBef>
                <a:spcPts val="0"/>
              </a:spcBef>
              <a:buNone/>
            </a:pPr>
            <a:r>
              <a:rPr lang="en" sz="2000" dirty="0">
                <a:solidFill>
                  <a:srgbClr val="FFFFFF"/>
                </a:solidFill>
                <a:latin typeface="Neuton"/>
                <a:ea typeface="Neuton"/>
                <a:cs typeface="Neuton"/>
                <a:sym typeface="Neuton"/>
              </a:rPr>
              <a:t>Sponsors:</a:t>
            </a:r>
            <a:endParaRPr lang="en" sz="2000" dirty="0">
              <a:solidFill>
                <a:schemeClr val="dk2"/>
              </a:solidFill>
              <a:latin typeface="Neuton"/>
              <a:ea typeface="Neuton"/>
              <a:cs typeface="Neuton"/>
              <a:sym typeface="Neuton"/>
            </a:endParaRPr>
          </a:p>
          <a:p>
            <a:pPr algn="ctr" rtl="0">
              <a:spcBef>
                <a:spcPts val="0"/>
              </a:spcBef>
              <a:buNone/>
            </a:pPr>
            <a:r>
              <a:rPr lang="en" sz="2000" dirty="0">
                <a:solidFill>
                  <a:srgbClr val="FFFFFF"/>
                </a:solidFill>
                <a:latin typeface="Neuton"/>
                <a:ea typeface="Neuton"/>
                <a:cs typeface="Neuton"/>
                <a:sym typeface="Neuton"/>
              </a:rPr>
              <a:t>Gregg </a:t>
            </a:r>
            <a:r>
              <a:rPr lang="en" sz="2000" dirty="0" smtClean="0">
                <a:solidFill>
                  <a:srgbClr val="FFFFFF"/>
                </a:solidFill>
                <a:latin typeface="Neuton"/>
                <a:ea typeface="Neuton"/>
                <a:cs typeface="Neuton"/>
                <a:sym typeface="Neuton"/>
              </a:rPr>
              <a:t>Tivnan</a:t>
            </a:r>
            <a:endParaRPr lang="en" sz="2000" dirty="0">
              <a:solidFill>
                <a:schemeClr val="dk2"/>
              </a:solidFill>
              <a:latin typeface="Neuton"/>
              <a:ea typeface="Neuton"/>
              <a:cs typeface="Neuton"/>
              <a:sym typeface="Neuton"/>
            </a:endParaRPr>
          </a:p>
          <a:p>
            <a:pPr algn="ctr">
              <a:spcBef>
                <a:spcPts val="0"/>
              </a:spcBef>
              <a:buNone/>
            </a:pPr>
            <a:r>
              <a:rPr lang="en" sz="2000" dirty="0">
                <a:solidFill>
                  <a:srgbClr val="FFFFFF"/>
                </a:solidFill>
                <a:latin typeface="Neuton"/>
                <a:ea typeface="Neuton"/>
                <a:cs typeface="Neuton"/>
                <a:sym typeface="Neuton"/>
              </a:rPr>
              <a:t>Larry Kester</a:t>
            </a:r>
            <a:endParaRPr lang="en" sz="2000" dirty="0">
              <a:solidFill>
                <a:schemeClr val="dk2"/>
              </a:solidFill>
              <a:latin typeface="Neuton"/>
              <a:ea typeface="Neuton"/>
              <a:cs typeface="Neuton"/>
              <a:sym typeface="Neuton"/>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graphicFrame>
        <p:nvGraphicFramePr>
          <p:cNvPr id="2" name="Chart 18"/>
          <p:cNvGraphicFramePr>
            <a:graphicFrameLocks/>
          </p:cNvGraphicFramePr>
          <p:nvPr>
            <p:extLst>
              <p:ext uri="{D42A27DB-BD31-4B8C-83A1-F6EECF244321}">
                <p14:modId xmlns:p14="http://schemas.microsoft.com/office/powerpoint/2010/main" val="560113641"/>
              </p:ext>
            </p:extLst>
          </p:nvPr>
        </p:nvGraphicFramePr>
        <p:xfrm>
          <a:off x="76912" y="0"/>
          <a:ext cx="9067087" cy="50762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9166677"/>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5237" y="825040"/>
            <a:ext cx="3663659" cy="3224448"/>
          </a:xfrm>
          <a:prstGeom prst="rect">
            <a:avLst/>
          </a:prstGeom>
        </p:spPr>
      </p:pic>
      <p:sp>
        <p:nvSpPr>
          <p:cNvPr id="119" name="Shape 119"/>
          <p:cNvSpPr txBox="1">
            <a:spLocks noGrp="1"/>
          </p:cNvSpPr>
          <p:nvPr>
            <p:ph type="title"/>
          </p:nvPr>
        </p:nvSpPr>
        <p:spPr>
          <a:xfrm>
            <a:off x="1785360" y="-143935"/>
            <a:ext cx="5693613" cy="857250"/>
          </a:xfrm>
          <a:prstGeom prst="rect">
            <a:avLst/>
          </a:prstGeom>
        </p:spPr>
        <p:txBody>
          <a:bodyPr lIns="91425" tIns="91425" rIns="91425" bIns="91425" anchor="b" anchorCtr="0">
            <a:noAutofit/>
          </a:bodyPr>
          <a:lstStyle/>
          <a:p>
            <a:pPr>
              <a:spcBef>
                <a:spcPts val="0"/>
              </a:spcBef>
              <a:buNone/>
            </a:pPr>
            <a:r>
              <a:rPr lang="en" sz="4000" dirty="0">
                <a:effectLst>
                  <a:outerShdw blurRad="38100" dist="38100" dir="2700000" algn="tl">
                    <a:srgbClr val="000000">
                      <a:alpha val="43137"/>
                    </a:srgbClr>
                  </a:outerShdw>
                </a:effectLst>
                <a:latin typeface="Book Antiqua"/>
              </a:rPr>
              <a:t>20</a:t>
            </a:r>
            <a:r>
              <a:rPr lang="en" sz="4000" b="1" dirty="0">
                <a:effectLst>
                  <a:outerShdw blurRad="38100" dist="38100" dir="2700000" algn="tl">
                    <a:srgbClr val="000000">
                      <a:alpha val="43137"/>
                    </a:srgbClr>
                  </a:outerShdw>
                </a:effectLst>
                <a:latin typeface="Book Antiqua"/>
              </a:rPr>
              <a:t> </a:t>
            </a:r>
            <a:r>
              <a:rPr lang="en" sz="4000" dirty="0">
                <a:effectLst>
                  <a:outerShdw blurRad="38100" dist="38100" dir="2700000" algn="tl">
                    <a:srgbClr val="000000">
                      <a:alpha val="43137"/>
                    </a:srgbClr>
                  </a:outerShdw>
                </a:effectLst>
                <a:latin typeface="Book Antiqua"/>
              </a:rPr>
              <a:t>South Water St </a:t>
            </a:r>
            <a:endParaRPr lang="en" dirty="0">
              <a:effectLst>
                <a:outerShdw blurRad="38100" dist="38100" dir="2700000" algn="tl">
                  <a:srgbClr val="000000">
                    <a:alpha val="43137"/>
                  </a:srgbClr>
                </a:outerShdw>
              </a:effectLst>
            </a:endParaRPr>
          </a:p>
        </p:txBody>
      </p:sp>
      <p:pic>
        <p:nvPicPr>
          <p:cNvPr id="3" name="Picture 2"/>
          <p:cNvPicPr>
            <a:picLocks noChangeAspect="1"/>
          </p:cNvPicPr>
          <p:nvPr/>
        </p:nvPicPr>
        <p:blipFill rotWithShape="1">
          <a:blip r:embed="rId4" cstate="email">
            <a:extLst>
              <a:ext uri="{28A0092B-C50C-407E-A947-70E740481C1C}">
                <a14:useLocalDpi xmlns:a14="http://schemas.microsoft.com/office/drawing/2010/main" val="0"/>
              </a:ext>
            </a:extLst>
          </a:blip>
          <a:srcRect l="6388" t="5470" r="9644" b="9548"/>
          <a:stretch/>
        </p:blipFill>
        <p:spPr>
          <a:xfrm>
            <a:off x="231113" y="1390612"/>
            <a:ext cx="4823208" cy="3538104"/>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2" descr="20SW_Condemned_Stairs.jpg"/>
          <p:cNvPicPr>
            <a:picLocks noChangeAspect="1"/>
          </p:cNvPicPr>
          <p:nvPr/>
        </p:nvPicPr>
        <p:blipFill>
          <a:blip r:embed="rId5"/>
          <a:stretch>
            <a:fillRect/>
          </a:stretch>
        </p:blipFill>
        <p:spPr>
          <a:xfrm rot="21314937">
            <a:off x="130402" y="199203"/>
            <a:ext cx="4949242" cy="3354123"/>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5" descr="20SW_Poor_Ceiling9.jpg"/>
          <p:cNvPicPr>
            <a:picLocks noChangeAspect="1"/>
          </p:cNvPicPr>
          <p:nvPr/>
        </p:nvPicPr>
        <p:blipFill>
          <a:blip r:embed="rId6"/>
          <a:stretch>
            <a:fillRect/>
          </a:stretch>
        </p:blipFill>
        <p:spPr>
          <a:xfrm rot="332627">
            <a:off x="4078134" y="404745"/>
            <a:ext cx="4905692" cy="3118114"/>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7" descr="20SW_Poor_Ceiling7.jpg"/>
          <p:cNvPicPr>
            <a:picLocks noChangeAspect="1"/>
          </p:cNvPicPr>
          <p:nvPr/>
        </p:nvPicPr>
        <p:blipFill>
          <a:blip r:embed="rId7"/>
          <a:stretch>
            <a:fillRect/>
          </a:stretch>
        </p:blipFill>
        <p:spPr>
          <a:xfrm rot="21379125">
            <a:off x="81003" y="1798276"/>
            <a:ext cx="4881097" cy="302954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6" descr="20SW_IT_Room3.jpg"/>
          <p:cNvPicPr>
            <a:picLocks noChangeAspect="1"/>
          </p:cNvPicPr>
          <p:nvPr/>
        </p:nvPicPr>
        <p:blipFill>
          <a:blip r:embed="rId8"/>
          <a:stretch>
            <a:fillRect/>
          </a:stretch>
        </p:blipFill>
        <p:spPr>
          <a:xfrm rot="184482">
            <a:off x="4078135" y="1788727"/>
            <a:ext cx="4905691" cy="3246446"/>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Shape 119"/>
          <p:cNvSpPr txBox="1">
            <a:spLocks/>
          </p:cNvSpPr>
          <p:nvPr/>
        </p:nvSpPr>
        <p:spPr>
          <a:xfrm>
            <a:off x="6530980" y="4411400"/>
            <a:ext cx="2735997" cy="713215"/>
          </a:xfrm>
          <a:prstGeom prst="rect">
            <a:avLst/>
          </a:prstGeom>
          <a:effectLst/>
        </p:spPr>
        <p:txBody>
          <a:bodyPr vert="horz" lIns="91425" tIns="91425" rIns="91425" bIns="91425" rtlCol="0" anchor="b" anchorCtr="0">
            <a:noAutofit/>
          </a:bodyPr>
          <a:lstStyle>
            <a:lvl1pPr algn="l" defTabSz="342900" rtl="0" eaLnBrk="1" latinLnBrk="0" hangingPunct="1">
              <a:spcBef>
                <a:spcPts val="0"/>
              </a:spcBef>
              <a:buNone/>
              <a:defRPr sz="2700" kern="1200" cap="all">
                <a:ln w="3175" cmpd="sng">
                  <a:noFill/>
                </a:ln>
                <a:solidFill>
                  <a:schemeClr val="tx1"/>
                </a:solidFill>
                <a:effectLst/>
                <a:latin typeface="+mj-lt"/>
                <a:ea typeface="+mj-ea"/>
                <a:cs typeface="+mj-cs"/>
              </a:defRPr>
            </a:lvl1pPr>
            <a:lvl2pPr eaLnBrk="1" hangingPunct="1">
              <a:spcBef>
                <a:spcPts val="0"/>
              </a:spcBef>
              <a:defRPr>
                <a:solidFill>
                  <a:schemeClr val="tx2"/>
                </a:solidFill>
              </a:defRPr>
            </a:lvl2pPr>
            <a:lvl3pPr eaLnBrk="1" hangingPunct="1">
              <a:spcBef>
                <a:spcPts val="0"/>
              </a:spcBef>
              <a:defRPr>
                <a:solidFill>
                  <a:schemeClr val="tx2"/>
                </a:solidFill>
              </a:defRPr>
            </a:lvl3pPr>
            <a:lvl4pPr eaLnBrk="1" hangingPunct="1">
              <a:spcBef>
                <a:spcPts val="0"/>
              </a:spcBef>
              <a:defRPr>
                <a:solidFill>
                  <a:schemeClr val="tx2"/>
                </a:solidFill>
              </a:defRPr>
            </a:lvl4pPr>
            <a:lvl5pPr eaLnBrk="1" hangingPunct="1">
              <a:spcBef>
                <a:spcPts val="0"/>
              </a:spcBef>
              <a:defRPr>
                <a:solidFill>
                  <a:schemeClr val="tx2"/>
                </a:solidFill>
              </a:defRPr>
            </a:lvl5pPr>
            <a:lvl6pPr eaLnBrk="1" hangingPunct="1">
              <a:spcBef>
                <a:spcPts val="0"/>
              </a:spcBef>
              <a:defRPr>
                <a:solidFill>
                  <a:schemeClr val="tx2"/>
                </a:solidFill>
              </a:defRPr>
            </a:lvl6pPr>
            <a:lvl7pPr eaLnBrk="1" hangingPunct="1">
              <a:spcBef>
                <a:spcPts val="0"/>
              </a:spcBef>
              <a:defRPr>
                <a:solidFill>
                  <a:schemeClr val="tx2"/>
                </a:solidFill>
              </a:defRPr>
            </a:lvl7pPr>
            <a:lvl8pPr eaLnBrk="1" hangingPunct="1">
              <a:spcBef>
                <a:spcPts val="0"/>
              </a:spcBef>
              <a:defRPr>
                <a:solidFill>
                  <a:schemeClr val="tx2"/>
                </a:solidFill>
              </a:defRPr>
            </a:lvl8pPr>
            <a:lvl9pPr eaLnBrk="1" hangingPunct="1">
              <a:spcBef>
                <a:spcPts val="0"/>
              </a:spcBef>
              <a:defRPr>
                <a:solidFill>
                  <a:schemeClr val="tx2"/>
                </a:solidFill>
              </a:defRPr>
            </a:lvl9pPr>
          </a:lstStyle>
          <a:p>
            <a:r>
              <a:rPr lang="en" sz="3200" dirty="0" smtClean="0">
                <a:effectLst>
                  <a:outerShdw blurRad="38100" dist="38100" dir="2700000" algn="tl">
                    <a:srgbClr val="000000">
                      <a:alpha val="43137"/>
                    </a:srgbClr>
                  </a:outerShdw>
                </a:effectLst>
                <a:latin typeface="Book Antiqua"/>
              </a:rPr>
              <a:t>20</a:t>
            </a:r>
            <a:r>
              <a:rPr lang="en" sz="3200" b="1" dirty="0" smtClean="0">
                <a:effectLst>
                  <a:outerShdw blurRad="38100" dist="38100" dir="2700000" algn="tl">
                    <a:srgbClr val="000000">
                      <a:alpha val="43137"/>
                    </a:srgbClr>
                  </a:outerShdw>
                </a:effectLst>
                <a:latin typeface="Book Antiqua"/>
              </a:rPr>
              <a:t> </a:t>
            </a:r>
            <a:r>
              <a:rPr lang="en" sz="3200" dirty="0" smtClean="0">
                <a:effectLst>
                  <a:outerShdw blurRad="38100" dist="38100" dir="2700000" algn="tl">
                    <a:srgbClr val="000000">
                      <a:alpha val="43137"/>
                    </a:srgbClr>
                  </a:outerShdw>
                </a:effectLst>
                <a:latin typeface="Book Antiqua"/>
              </a:rPr>
              <a:t>S. Water</a:t>
            </a:r>
            <a:endParaRPr lang="en" sz="2000" dirty="0">
              <a:effectLst>
                <a:outerShdw blurRad="38100" dist="38100" dir="2700000" algn="tl">
                  <a:srgbClr val="000000">
                    <a:alpha val="43137"/>
                  </a:srgbClr>
                </a:outerShdw>
              </a:effectLst>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par>
                                <p:cTn id="8" presetID="10" presetClass="exit" presetSubtype="0" fill="hold" nodeType="withEffect">
                                  <p:stCondLst>
                                    <p:cond delay="0"/>
                                  </p:stCondLst>
                                  <p:childTnLst>
                                    <p:animEffect transition="out" filter="fade">
                                      <p:cBhvr>
                                        <p:cTn id="9" dur="250"/>
                                        <p:tgtEl>
                                          <p:spTgt spid="3"/>
                                        </p:tgtEl>
                                      </p:cBhvr>
                                    </p:animEffect>
                                    <p:set>
                                      <p:cBhvr>
                                        <p:cTn id="10" dur="1" fill="hold">
                                          <p:stCondLst>
                                            <p:cond delay="249"/>
                                          </p:stCondLst>
                                        </p:cTn>
                                        <p:tgtEl>
                                          <p:spTgt spid="3"/>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250"/>
                                        <p:tgtEl>
                                          <p:spTgt spid="119"/>
                                        </p:tgtEl>
                                      </p:cBhvr>
                                    </p:animEffect>
                                    <p:set>
                                      <p:cBhvr>
                                        <p:cTn id="13" dur="1" fill="hold">
                                          <p:stCondLst>
                                            <p:cond delay="249"/>
                                          </p:stCondLst>
                                        </p:cTn>
                                        <p:tgtEl>
                                          <p:spTgt spid="119"/>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250"/>
                                        <p:tgtEl>
                                          <p:spTgt spid="7"/>
                                        </p:tgtEl>
                                      </p:cBhvr>
                                    </p:animEffect>
                                    <p:set>
                                      <p:cBhvr>
                                        <p:cTn id="16" dur="1" fill="hold">
                                          <p:stCondLst>
                                            <p:cond delay="249"/>
                                          </p:stCondLst>
                                        </p:cTn>
                                        <p:tgtEl>
                                          <p:spTgt spid="7"/>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5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250"/>
                                        <p:tgtEl>
                                          <p:spTgt spid="4"/>
                                        </p:tgtEl>
                                      </p:cBhvr>
                                    </p:animEffect>
                                  </p:childTnLst>
                                </p:cTn>
                              </p:par>
                            </p:childTnLst>
                          </p:cTn>
                        </p:par>
                        <p:par>
                          <p:cTn id="25" fill="hold">
                            <p:stCondLst>
                              <p:cond delay="250"/>
                            </p:stCondLst>
                            <p:childTnLst>
                              <p:par>
                                <p:cTn id="26" presetID="10"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25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250"/>
                                        <p:tgtEl>
                                          <p:spTgt spid="5"/>
                                        </p:tgtEl>
                                      </p:cBhvr>
                                    </p:animEffect>
                                  </p:childTnLst>
                                </p:cTn>
                              </p:par>
                              <p:par>
                                <p:cTn id="34" presetID="64" presetClass="path" presetSubtype="0" accel="50000" decel="50000" fill="hold" grpId="1" nodeType="withEffect">
                                  <p:stCondLst>
                                    <p:cond delay="0"/>
                                  </p:stCondLst>
                                  <p:childTnLst>
                                    <p:animMotion origin="layout" path="M 4.72222E-6 4.12527E-6 L 4.72222E-6 -0.86795 " pathEditMode="relative" rAng="0" ptsTypes="AA">
                                      <p:cBhvr>
                                        <p:cTn id="35" dur="1500" fill="hold"/>
                                        <p:tgtEl>
                                          <p:spTgt spid="8"/>
                                        </p:tgtEl>
                                        <p:attrNameLst>
                                          <p:attrName>ppt_x</p:attrName>
                                          <p:attrName>ppt_y</p:attrName>
                                        </p:attrNameLst>
                                      </p:cBhvr>
                                      <p:rCtr x="0" y="-4341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8" grpId="0"/>
      <p:bldP spid="8"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7572" y="955666"/>
            <a:ext cx="3744321" cy="2902901"/>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27705" y="1348426"/>
            <a:ext cx="5288358" cy="3659522"/>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5" name="Shape 125"/>
          <p:cNvSpPr txBox="1">
            <a:spLocks noGrp="1"/>
          </p:cNvSpPr>
          <p:nvPr>
            <p:ph type="title"/>
          </p:nvPr>
        </p:nvSpPr>
        <p:spPr>
          <a:xfrm>
            <a:off x="1469254" y="-106532"/>
            <a:ext cx="8229600" cy="857250"/>
          </a:xfrm>
          <a:prstGeom prst="rect">
            <a:avLst/>
          </a:prstGeom>
        </p:spPr>
        <p:txBody>
          <a:bodyPr lIns="91425" tIns="91425" rIns="91425" bIns="91425" anchor="b" anchorCtr="0">
            <a:noAutofit/>
          </a:bodyPr>
          <a:lstStyle/>
          <a:p>
            <a:pPr>
              <a:spcBef>
                <a:spcPts val="0"/>
              </a:spcBef>
              <a:buNone/>
            </a:pPr>
            <a:r>
              <a:rPr lang="en" sz="4000" dirty="0">
                <a:effectLst>
                  <a:outerShdw blurRad="38100" dist="38100" dir="2700000" algn="tl">
                    <a:srgbClr val="000000">
                      <a:alpha val="43137"/>
                    </a:srgbClr>
                  </a:outerShdw>
                </a:effectLst>
                <a:latin typeface="Book Antiqua"/>
                <a:ea typeface="Neuton"/>
                <a:cs typeface="Neuton"/>
                <a:sym typeface="Neuton"/>
              </a:rPr>
              <a:t>Central Fire Station </a:t>
            </a:r>
            <a:endParaRPr lang="en" sz="4000" dirty="0">
              <a:effectLst>
                <a:outerShdw blurRad="38100" dist="38100" dir="2700000" algn="tl">
                  <a:srgbClr val="000000">
                    <a:alpha val="43137"/>
                  </a:srgbClr>
                </a:outerShdw>
              </a:effectLst>
              <a:latin typeface="Neuton"/>
              <a:ea typeface="Neuton"/>
              <a:cs typeface="Neuton"/>
              <a:sym typeface="Neuton"/>
            </a:endParaRPr>
          </a:p>
        </p:txBody>
      </p:sp>
      <p:pic>
        <p:nvPicPr>
          <p:cNvPr id="9" name="Picture 5" descr="C:\Users\stephen\Google Drive\IQP&amp;PQP\B TERM\Dumb Class Assignments\Final Presentation\Final Presentation Pictures\Fire Station\131Pleasant_CrampedBay.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rot="21410459">
            <a:off x="489519" y="726586"/>
            <a:ext cx="4564730" cy="3724469"/>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 name="Picture 9" descr="C:\Users\stephen\Google Drive\IQP&amp;PQP\B TERM\Dumb Class Assignments\Final Presentation\Final Presentation Pictures\Fire Station\131Pleasant_CommCloset3.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rot="224148">
            <a:off x="5709246" y="103566"/>
            <a:ext cx="3047574" cy="4945905"/>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1" name="Picture 4" descr="C:\Users\stephen\Google Drive\IQP&amp;PQP\B TERM\Dumb Class Assignments\Final Presentation\Final Presentation Pictures\Fire Station\131Pleasant_CrampedBedSpace.jpg"/>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t="22662"/>
          <a:stretch/>
        </p:blipFill>
        <p:spPr bwMode="auto">
          <a:xfrm>
            <a:off x="3051269" y="340361"/>
            <a:ext cx="3436132" cy="4462769"/>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Shape 125"/>
          <p:cNvSpPr txBox="1">
            <a:spLocks/>
          </p:cNvSpPr>
          <p:nvPr/>
        </p:nvSpPr>
        <p:spPr>
          <a:xfrm>
            <a:off x="26227" y="45868"/>
            <a:ext cx="1215719" cy="759350"/>
          </a:xfrm>
          <a:prstGeom prst="rect">
            <a:avLst/>
          </a:prstGeom>
          <a:effectLst/>
        </p:spPr>
        <p:txBody>
          <a:bodyPr vert="horz" lIns="91425" tIns="91425" rIns="91425" bIns="91425" rtlCol="0" anchor="b" anchorCtr="0">
            <a:noAutofit/>
          </a:bodyPr>
          <a:lstStyle>
            <a:lvl1pPr algn="l" defTabSz="342900" rtl="0" eaLnBrk="1" latinLnBrk="0" hangingPunct="1">
              <a:spcBef>
                <a:spcPts val="0"/>
              </a:spcBef>
              <a:buNone/>
              <a:defRPr sz="2700" kern="1200" cap="all">
                <a:ln w="3175" cmpd="sng">
                  <a:noFill/>
                </a:ln>
                <a:solidFill>
                  <a:schemeClr val="tx1"/>
                </a:solidFill>
                <a:effectLst/>
                <a:latin typeface="+mj-lt"/>
                <a:ea typeface="+mj-ea"/>
                <a:cs typeface="+mj-cs"/>
              </a:defRPr>
            </a:lvl1pPr>
            <a:lvl2pPr eaLnBrk="1" hangingPunct="1">
              <a:spcBef>
                <a:spcPts val="0"/>
              </a:spcBef>
              <a:defRPr>
                <a:solidFill>
                  <a:schemeClr val="tx2"/>
                </a:solidFill>
              </a:defRPr>
            </a:lvl2pPr>
            <a:lvl3pPr eaLnBrk="1" hangingPunct="1">
              <a:spcBef>
                <a:spcPts val="0"/>
              </a:spcBef>
              <a:defRPr>
                <a:solidFill>
                  <a:schemeClr val="tx2"/>
                </a:solidFill>
              </a:defRPr>
            </a:lvl3pPr>
            <a:lvl4pPr eaLnBrk="1" hangingPunct="1">
              <a:spcBef>
                <a:spcPts val="0"/>
              </a:spcBef>
              <a:defRPr>
                <a:solidFill>
                  <a:schemeClr val="tx2"/>
                </a:solidFill>
              </a:defRPr>
            </a:lvl4pPr>
            <a:lvl5pPr eaLnBrk="1" hangingPunct="1">
              <a:spcBef>
                <a:spcPts val="0"/>
              </a:spcBef>
              <a:defRPr>
                <a:solidFill>
                  <a:schemeClr val="tx2"/>
                </a:solidFill>
              </a:defRPr>
            </a:lvl5pPr>
            <a:lvl6pPr eaLnBrk="1" hangingPunct="1">
              <a:spcBef>
                <a:spcPts val="0"/>
              </a:spcBef>
              <a:defRPr>
                <a:solidFill>
                  <a:schemeClr val="tx2"/>
                </a:solidFill>
              </a:defRPr>
            </a:lvl6pPr>
            <a:lvl7pPr eaLnBrk="1" hangingPunct="1">
              <a:spcBef>
                <a:spcPts val="0"/>
              </a:spcBef>
              <a:defRPr>
                <a:solidFill>
                  <a:schemeClr val="tx2"/>
                </a:solidFill>
              </a:defRPr>
            </a:lvl7pPr>
            <a:lvl8pPr eaLnBrk="1" hangingPunct="1">
              <a:spcBef>
                <a:spcPts val="0"/>
              </a:spcBef>
              <a:defRPr>
                <a:solidFill>
                  <a:schemeClr val="tx2"/>
                </a:solidFill>
              </a:defRPr>
            </a:lvl8pPr>
            <a:lvl9pPr eaLnBrk="1" hangingPunct="1">
              <a:spcBef>
                <a:spcPts val="0"/>
              </a:spcBef>
              <a:defRPr>
                <a:solidFill>
                  <a:schemeClr val="tx2"/>
                </a:solidFill>
              </a:defRPr>
            </a:lvl9pPr>
          </a:lstStyle>
          <a:p>
            <a:r>
              <a:rPr lang="en" sz="3200" dirty="0" smtClean="0">
                <a:effectLst>
                  <a:outerShdw blurRad="38100" dist="38100" dir="2700000" algn="tl">
                    <a:srgbClr val="000000">
                      <a:alpha val="43137"/>
                    </a:srgbClr>
                  </a:outerShdw>
                </a:effectLst>
                <a:latin typeface="Book Antiqua"/>
                <a:ea typeface="Neuton"/>
                <a:cs typeface="Neuton"/>
                <a:sym typeface="Neuton"/>
              </a:rPr>
              <a:t>Fire </a:t>
            </a:r>
            <a:endParaRPr lang="en" sz="3200" dirty="0">
              <a:effectLst>
                <a:outerShdw blurRad="38100" dist="38100" dir="2700000" algn="tl">
                  <a:srgbClr val="000000">
                    <a:alpha val="43137"/>
                  </a:srgbClr>
                </a:outerShdw>
              </a:effectLst>
              <a:latin typeface="Neuton"/>
              <a:ea typeface="Neuton"/>
              <a:cs typeface="Neuton"/>
              <a:sym typeface="Neuton"/>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50"/>
                                        <p:tgtEl>
                                          <p:spTgt spid="6"/>
                                        </p:tgtEl>
                                      </p:cBhvr>
                                    </p:animEffect>
                                    <p:set>
                                      <p:cBhvr>
                                        <p:cTn id="7" dur="1" fill="hold">
                                          <p:stCondLst>
                                            <p:cond delay="249"/>
                                          </p:stCondLst>
                                        </p:cTn>
                                        <p:tgtEl>
                                          <p:spTgt spid="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50"/>
                                        <p:tgtEl>
                                          <p:spTgt spid="125"/>
                                        </p:tgtEl>
                                      </p:cBhvr>
                                    </p:animEffect>
                                    <p:set>
                                      <p:cBhvr>
                                        <p:cTn id="10" dur="1" fill="hold">
                                          <p:stCondLst>
                                            <p:cond delay="249"/>
                                          </p:stCondLst>
                                        </p:cTn>
                                        <p:tgtEl>
                                          <p:spTgt spid="125"/>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250"/>
                                        <p:tgtEl>
                                          <p:spTgt spid="8"/>
                                        </p:tgtEl>
                                      </p:cBhvr>
                                    </p:animEffect>
                                    <p:set>
                                      <p:cBhvr>
                                        <p:cTn id="13" dur="1" fill="hold">
                                          <p:stCondLst>
                                            <p:cond delay="249"/>
                                          </p:stCondLst>
                                        </p:cTn>
                                        <p:tgtEl>
                                          <p:spTgt spid="8"/>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250"/>
                                        <p:tgtEl>
                                          <p:spTgt spid="3"/>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50"/>
                                        <p:tgtEl>
                                          <p:spTgt spid="9"/>
                                        </p:tgtEl>
                                      </p:cBhvr>
                                    </p:animEffect>
                                  </p:childTnLst>
                                </p:cTn>
                              </p:par>
                            </p:childTnLst>
                          </p:cTn>
                        </p:par>
                        <p:par>
                          <p:cTn id="20" fill="hold">
                            <p:stCondLst>
                              <p:cond delay="25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sz="4000" dirty="0">
                <a:effectLst>
                  <a:outerShdw blurRad="38100" dist="38100" dir="2700000" algn="tl">
                    <a:srgbClr val="000000">
                      <a:alpha val="43137"/>
                    </a:srgbClr>
                  </a:outerShdw>
                </a:effectLst>
                <a:latin typeface="Book Antiqua"/>
              </a:rPr>
              <a:t>Town Building</a:t>
            </a:r>
            <a:endParaRPr lang="en" dirty="0">
              <a:effectLst>
                <a:outerShdw blurRad="38100" dist="38100" dir="2700000" algn="tl">
                  <a:srgbClr val="000000">
                    <a:alpha val="43137"/>
                  </a:srgbClr>
                </a:outerShdw>
              </a:effectLst>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931" y="1136628"/>
            <a:ext cx="4008598" cy="2706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descr="TownHall_OverallPic2.jpg"/>
          <p:cNvPicPr>
            <a:picLocks noChangeAspect="1"/>
          </p:cNvPicPr>
          <p:nvPr/>
        </p:nvPicPr>
        <p:blipFill>
          <a:blip r:embed="rId4"/>
          <a:stretch>
            <a:fillRect/>
          </a:stretch>
        </p:blipFill>
        <p:spPr>
          <a:xfrm>
            <a:off x="362719" y="1658594"/>
            <a:ext cx="4769011" cy="3182912"/>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rot="21363839">
            <a:off x="380199" y="166876"/>
            <a:ext cx="5008553" cy="4260205"/>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rot="278865">
            <a:off x="4250101" y="797043"/>
            <a:ext cx="4645939" cy="3425514"/>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2"/>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rot="21438768">
            <a:off x="1092384" y="427571"/>
            <a:ext cx="5605480" cy="3738811"/>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rot="435966">
            <a:off x="3933281" y="1587483"/>
            <a:ext cx="4685431" cy="3125146"/>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hape 132"/>
          <p:cNvSpPr txBox="1">
            <a:spLocks/>
          </p:cNvSpPr>
          <p:nvPr/>
        </p:nvSpPr>
        <p:spPr>
          <a:xfrm>
            <a:off x="221091" y="4383147"/>
            <a:ext cx="8229600" cy="857250"/>
          </a:xfrm>
          <a:prstGeom prst="rect">
            <a:avLst/>
          </a:prstGeom>
          <a:effectLst/>
        </p:spPr>
        <p:txBody>
          <a:bodyPr vert="horz" lIns="91425" tIns="91425" rIns="91425" bIns="91425" rtlCol="0" anchor="b" anchorCtr="0">
            <a:noAutofit/>
          </a:bodyPr>
          <a:lstStyle>
            <a:lvl1pPr algn="l" defTabSz="342900" rtl="0" eaLnBrk="1" latinLnBrk="0" hangingPunct="1">
              <a:spcBef>
                <a:spcPts val="0"/>
              </a:spcBef>
              <a:buNone/>
              <a:defRPr sz="2700" kern="1200" cap="all">
                <a:ln w="3175" cmpd="sng">
                  <a:noFill/>
                </a:ln>
                <a:solidFill>
                  <a:schemeClr val="tx1"/>
                </a:solidFill>
                <a:effectLst/>
                <a:latin typeface="+mj-lt"/>
                <a:ea typeface="+mj-ea"/>
                <a:cs typeface="+mj-cs"/>
              </a:defRPr>
            </a:lvl1pPr>
            <a:lvl2pPr eaLnBrk="1" hangingPunct="1">
              <a:spcBef>
                <a:spcPts val="0"/>
              </a:spcBef>
              <a:defRPr>
                <a:solidFill>
                  <a:schemeClr val="tx2"/>
                </a:solidFill>
              </a:defRPr>
            </a:lvl2pPr>
            <a:lvl3pPr eaLnBrk="1" hangingPunct="1">
              <a:spcBef>
                <a:spcPts val="0"/>
              </a:spcBef>
              <a:defRPr>
                <a:solidFill>
                  <a:schemeClr val="tx2"/>
                </a:solidFill>
              </a:defRPr>
            </a:lvl3pPr>
            <a:lvl4pPr eaLnBrk="1" hangingPunct="1">
              <a:spcBef>
                <a:spcPts val="0"/>
              </a:spcBef>
              <a:defRPr>
                <a:solidFill>
                  <a:schemeClr val="tx2"/>
                </a:solidFill>
              </a:defRPr>
            </a:lvl4pPr>
            <a:lvl5pPr eaLnBrk="1" hangingPunct="1">
              <a:spcBef>
                <a:spcPts val="0"/>
              </a:spcBef>
              <a:defRPr>
                <a:solidFill>
                  <a:schemeClr val="tx2"/>
                </a:solidFill>
              </a:defRPr>
            </a:lvl5pPr>
            <a:lvl6pPr eaLnBrk="1" hangingPunct="1">
              <a:spcBef>
                <a:spcPts val="0"/>
              </a:spcBef>
              <a:defRPr>
                <a:solidFill>
                  <a:schemeClr val="tx2"/>
                </a:solidFill>
              </a:defRPr>
            </a:lvl6pPr>
            <a:lvl7pPr eaLnBrk="1" hangingPunct="1">
              <a:spcBef>
                <a:spcPts val="0"/>
              </a:spcBef>
              <a:defRPr>
                <a:solidFill>
                  <a:schemeClr val="tx2"/>
                </a:solidFill>
              </a:defRPr>
            </a:lvl7pPr>
            <a:lvl8pPr eaLnBrk="1" hangingPunct="1">
              <a:spcBef>
                <a:spcPts val="0"/>
              </a:spcBef>
              <a:defRPr>
                <a:solidFill>
                  <a:schemeClr val="tx2"/>
                </a:solidFill>
              </a:defRPr>
            </a:lvl8pPr>
            <a:lvl9pPr eaLnBrk="1" hangingPunct="1">
              <a:spcBef>
                <a:spcPts val="0"/>
              </a:spcBef>
              <a:defRPr>
                <a:solidFill>
                  <a:schemeClr val="tx2"/>
                </a:solidFill>
              </a:defRPr>
            </a:lvl9pPr>
          </a:lstStyle>
          <a:p>
            <a:r>
              <a:rPr lang="en" sz="3200" dirty="0" smtClean="0">
                <a:effectLst>
                  <a:outerShdw blurRad="38100" dist="38100" dir="2700000" algn="tl">
                    <a:srgbClr val="000000">
                      <a:alpha val="43137"/>
                    </a:srgbClr>
                  </a:outerShdw>
                </a:effectLst>
                <a:latin typeface="Book Antiqua"/>
              </a:rPr>
              <a:t>Town Building</a:t>
            </a:r>
            <a:endParaRPr lang="en" sz="2000" dirty="0">
              <a:effectLst>
                <a:outerShdw blurRad="38100" dist="38100" dir="2700000" algn="tl">
                  <a:srgbClr val="000000">
                    <a:alpha val="43137"/>
                  </a:srgbClr>
                </a:outerShdw>
              </a:effectLst>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
                                        <p:tgtEl>
                                          <p:spTgt spid="9"/>
                                        </p:tgtEl>
                                      </p:cBhvr>
                                    </p:animEffect>
                                  </p:childTnLst>
                                </p:cTn>
                              </p:par>
                              <p:par>
                                <p:cTn id="8" presetID="10" presetClass="exit" presetSubtype="0" fill="hold" grpId="0" nodeType="withEffect">
                                  <p:stCondLst>
                                    <p:cond delay="0"/>
                                  </p:stCondLst>
                                  <p:childTnLst>
                                    <p:animEffect transition="out" filter="fade">
                                      <p:cBhvr>
                                        <p:cTn id="9" dur="250"/>
                                        <p:tgtEl>
                                          <p:spTgt spid="132"/>
                                        </p:tgtEl>
                                      </p:cBhvr>
                                    </p:animEffect>
                                    <p:set>
                                      <p:cBhvr>
                                        <p:cTn id="10" dur="1" fill="hold">
                                          <p:stCondLst>
                                            <p:cond delay="249"/>
                                          </p:stCondLst>
                                        </p:cTn>
                                        <p:tgtEl>
                                          <p:spTgt spid="132"/>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250"/>
                                        <p:tgtEl>
                                          <p:spTgt spid="4"/>
                                        </p:tgtEl>
                                      </p:cBhvr>
                                    </p:animEffect>
                                    <p:set>
                                      <p:cBhvr>
                                        <p:cTn id="13" dur="1" fill="hold">
                                          <p:stCondLst>
                                            <p:cond delay="249"/>
                                          </p:stCondLst>
                                        </p:cTn>
                                        <p:tgtEl>
                                          <p:spTgt spid="4"/>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250"/>
                                        <p:tgtEl>
                                          <p:spTgt spid="8"/>
                                        </p:tgtEl>
                                      </p:cBhvr>
                                    </p:animEffect>
                                    <p:set>
                                      <p:cBhvr>
                                        <p:cTn id="16" dur="1" fill="hold">
                                          <p:stCondLst>
                                            <p:cond delay="249"/>
                                          </p:stCondLst>
                                        </p:cTn>
                                        <p:tgtEl>
                                          <p:spTgt spid="8"/>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25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25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25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graphicFrame>
        <p:nvGraphicFramePr>
          <p:cNvPr id="3" name="Chart 4"/>
          <p:cNvGraphicFramePr>
            <a:graphicFrameLocks/>
          </p:cNvGraphicFramePr>
          <p:nvPr>
            <p:extLst>
              <p:ext uri="{D42A27DB-BD31-4B8C-83A1-F6EECF244321}">
                <p14:modId xmlns:p14="http://schemas.microsoft.com/office/powerpoint/2010/main" val="3385142624"/>
              </p:ext>
            </p:extLst>
          </p:nvPr>
        </p:nvGraphicFramePr>
        <p:xfrm>
          <a:off x="-1" y="0"/>
          <a:ext cx="9144001" cy="507620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54755" y="2004928"/>
            <a:ext cx="3341511" cy="2308324"/>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dirty="0" smtClean="0">
                <a:solidFill>
                  <a:schemeClr val="bg2">
                    <a:lumMod val="50000"/>
                  </a:schemeClr>
                </a:solidFill>
                <a:latin typeface="Neuton"/>
              </a:rPr>
              <a:t>New</a:t>
            </a:r>
          </a:p>
          <a:p>
            <a:pPr marL="342900" indent="-342900">
              <a:lnSpc>
                <a:spcPct val="150000"/>
              </a:lnSpc>
              <a:buFont typeface="Arial" panose="020B0604020202020204" pitchFamily="34" charset="0"/>
              <a:buChar char="•"/>
            </a:pPr>
            <a:r>
              <a:rPr lang="en-US" sz="2400" dirty="0" smtClean="0">
                <a:solidFill>
                  <a:schemeClr val="bg2">
                    <a:lumMod val="50000"/>
                  </a:schemeClr>
                </a:solidFill>
                <a:latin typeface="Neuton"/>
              </a:rPr>
              <a:t>Under Renovation</a:t>
            </a:r>
          </a:p>
          <a:p>
            <a:pPr marL="342900" indent="-342900">
              <a:lnSpc>
                <a:spcPct val="150000"/>
              </a:lnSpc>
              <a:buFont typeface="Arial" panose="020B0604020202020204" pitchFamily="34" charset="0"/>
              <a:buChar char="•"/>
            </a:pPr>
            <a:r>
              <a:rPr lang="en-US" sz="2400" dirty="0" smtClean="0">
                <a:solidFill>
                  <a:schemeClr val="bg2">
                    <a:lumMod val="50000"/>
                  </a:schemeClr>
                </a:solidFill>
                <a:latin typeface="Neuton"/>
              </a:rPr>
              <a:t>Plans in Place</a:t>
            </a:r>
          </a:p>
          <a:p>
            <a:pPr marL="342900" indent="-342900">
              <a:lnSpc>
                <a:spcPct val="150000"/>
              </a:lnSpc>
              <a:buFont typeface="Arial" panose="020B0604020202020204" pitchFamily="34" charset="0"/>
              <a:buChar char="•"/>
            </a:pPr>
            <a:endParaRPr lang="en-US" sz="2400" dirty="0">
              <a:solidFill>
                <a:schemeClr val="bg2">
                  <a:lumMod val="50000"/>
                </a:schemeClr>
              </a:solidFill>
              <a:latin typeface="Neuton"/>
            </a:endParaRPr>
          </a:p>
        </p:txBody>
      </p:sp>
      <p:graphicFrame>
        <p:nvGraphicFramePr>
          <p:cNvPr id="2" name="Table 7"/>
          <p:cNvGraphicFramePr>
            <a:graphicFrameLocks noGrp="1"/>
          </p:cNvGraphicFramePr>
          <p:nvPr>
            <p:extLst>
              <p:ext uri="{D42A27DB-BD31-4B8C-83A1-F6EECF244321}">
                <p14:modId xmlns:p14="http://schemas.microsoft.com/office/powerpoint/2010/main" val="1479714129"/>
              </p:ext>
            </p:extLst>
          </p:nvPr>
        </p:nvGraphicFramePr>
        <p:xfrm>
          <a:off x="4695495" y="1923449"/>
          <a:ext cx="3982375" cy="2282017"/>
        </p:xfrm>
        <a:graphic>
          <a:graphicData uri="http://schemas.openxmlformats.org/drawingml/2006/table">
            <a:tbl>
              <a:tblPr>
                <a:noFill/>
                <a:tableStyleId>{B89E3E36-E6DA-4FB7-BCDD-71AB260DCE92}</a:tableStyleId>
              </a:tblPr>
              <a:tblGrid>
                <a:gridCol w="3982375">
                  <a:extLst>
                    <a:ext uri="{9D8B030D-6E8A-4147-A177-3AD203B41FA5}">
                      <a16:colId xmlns="" xmlns:a16="http://schemas.microsoft.com/office/drawing/2014/main" val="20000"/>
                    </a:ext>
                  </a:extLst>
                </a:gridCol>
              </a:tblGrid>
              <a:tr h="545125">
                <a:tc>
                  <a:txBody>
                    <a:bodyPr/>
                    <a:lstStyle/>
                    <a:p>
                      <a:pPr lvl="0" algn="ctr" rtl="0">
                        <a:spcBef>
                          <a:spcPts val="0"/>
                        </a:spcBef>
                        <a:buNone/>
                      </a:pPr>
                      <a:r>
                        <a:rPr lang="en" sz="1600" b="1" dirty="0">
                          <a:ln>
                            <a:noFill/>
                          </a:ln>
                          <a:solidFill>
                            <a:schemeClr val="bg2">
                              <a:lumMod val="50000"/>
                            </a:schemeClr>
                          </a:solidFill>
                          <a:latin typeface="Neuton"/>
                          <a:ea typeface="Neuton"/>
                          <a:cs typeface="Neuton"/>
                          <a:sym typeface="Neuton"/>
                        </a:rPr>
                        <a:t>LEVEL II - FACILITIES IN MODERATE CONDITION</a:t>
                      </a:r>
                    </a:p>
                  </a:txBody>
                  <a:tcPr marL="45700" marR="45700" marT="45700" marB="4570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 xmlns:a16="http://schemas.microsoft.com/office/drawing/2014/main" val="10000"/>
                  </a:ext>
                </a:extLst>
              </a:tr>
              <a:tr h="1702937">
                <a:tc>
                  <a:txBody>
                    <a:bodyPr/>
                    <a:lstStyle/>
                    <a:p>
                      <a:pPr marL="457200" lvl="0" indent="-330200" rtl="0">
                        <a:spcBef>
                          <a:spcPts val="0"/>
                        </a:spcBef>
                        <a:buClr>
                          <a:schemeClr val="bg2">
                            <a:lumMod val="50000"/>
                          </a:schemeClr>
                        </a:buClr>
                        <a:buSzPct val="100000"/>
                        <a:buFont typeface="Neuton"/>
                        <a:buChar char="●"/>
                      </a:pPr>
                      <a:r>
                        <a:rPr lang="en" sz="1600" dirty="0">
                          <a:ln>
                            <a:noFill/>
                          </a:ln>
                          <a:solidFill>
                            <a:schemeClr val="bg2">
                              <a:lumMod val="50000"/>
                            </a:schemeClr>
                          </a:solidFill>
                          <a:latin typeface="Neuton"/>
                          <a:ea typeface="Neuton"/>
                          <a:cs typeface="Neuton"/>
                          <a:sym typeface="Neuton"/>
                        </a:rPr>
                        <a:t>Visitor Services</a:t>
                      </a:r>
                    </a:p>
                    <a:p>
                      <a:pPr marL="457200" lvl="0" indent="-330200" rtl="0">
                        <a:spcBef>
                          <a:spcPts val="0"/>
                        </a:spcBef>
                        <a:buClr>
                          <a:schemeClr val="bg2">
                            <a:lumMod val="50000"/>
                          </a:schemeClr>
                        </a:buClr>
                        <a:buSzPct val="100000"/>
                        <a:buFont typeface="Neuton"/>
                        <a:buChar char="●"/>
                      </a:pPr>
                      <a:r>
                        <a:rPr lang="en" sz="1600" dirty="0" smtClean="0">
                          <a:ln>
                            <a:noFill/>
                          </a:ln>
                          <a:solidFill>
                            <a:schemeClr val="bg2">
                              <a:lumMod val="50000"/>
                            </a:schemeClr>
                          </a:solidFill>
                          <a:latin typeface="Neuton"/>
                          <a:ea typeface="Neuton"/>
                          <a:cs typeface="Neuton"/>
                          <a:sym typeface="Neuton"/>
                        </a:rPr>
                        <a:t>DPW </a:t>
                      </a:r>
                      <a:r>
                        <a:rPr lang="en" sz="1600" dirty="0">
                          <a:ln>
                            <a:noFill/>
                          </a:ln>
                          <a:solidFill>
                            <a:schemeClr val="bg2">
                              <a:lumMod val="50000"/>
                            </a:schemeClr>
                          </a:solidFill>
                          <a:latin typeface="Neuton"/>
                          <a:ea typeface="Neuton"/>
                          <a:cs typeface="Neuton"/>
                          <a:sym typeface="Neuton"/>
                        </a:rPr>
                        <a:t>Sheds</a:t>
                      </a:r>
                    </a:p>
                    <a:p>
                      <a:pPr marL="457200" lvl="0" indent="-330200" rtl="0">
                        <a:spcBef>
                          <a:spcPts val="0"/>
                        </a:spcBef>
                        <a:buClr>
                          <a:schemeClr val="bg2">
                            <a:lumMod val="50000"/>
                          </a:schemeClr>
                        </a:buClr>
                        <a:buSzPct val="100000"/>
                        <a:buFont typeface="Neuton"/>
                        <a:buChar char="●"/>
                      </a:pPr>
                      <a:r>
                        <a:rPr lang="en" sz="1600" dirty="0">
                          <a:ln>
                            <a:noFill/>
                          </a:ln>
                          <a:solidFill>
                            <a:schemeClr val="bg2">
                              <a:lumMod val="50000"/>
                            </a:schemeClr>
                          </a:solidFill>
                          <a:latin typeface="Neuton"/>
                          <a:ea typeface="Neuton"/>
                          <a:cs typeface="Neuton"/>
                          <a:sym typeface="Neuton"/>
                        </a:rPr>
                        <a:t>DPW Garages</a:t>
                      </a:r>
                    </a:p>
                    <a:p>
                      <a:pPr marL="457200" lvl="0" indent="-330200" rtl="0">
                        <a:spcBef>
                          <a:spcPts val="0"/>
                        </a:spcBef>
                        <a:buClr>
                          <a:schemeClr val="bg2">
                            <a:lumMod val="50000"/>
                          </a:schemeClr>
                        </a:buClr>
                        <a:buSzPct val="100000"/>
                        <a:buFont typeface="Neuton"/>
                        <a:buChar char="●"/>
                      </a:pPr>
                      <a:r>
                        <a:rPr lang="en" sz="1600" dirty="0">
                          <a:ln>
                            <a:noFill/>
                          </a:ln>
                          <a:solidFill>
                            <a:schemeClr val="bg2">
                              <a:lumMod val="50000"/>
                            </a:schemeClr>
                          </a:solidFill>
                          <a:latin typeface="Neuton"/>
                          <a:ea typeface="Neuton"/>
                          <a:cs typeface="Neuton"/>
                          <a:sym typeface="Neuton"/>
                        </a:rPr>
                        <a:t>Harbormaster Building </a:t>
                      </a:r>
                      <a:r>
                        <a:rPr lang="en" sz="1600" dirty="0" smtClean="0">
                          <a:ln>
                            <a:noFill/>
                          </a:ln>
                          <a:solidFill>
                            <a:schemeClr val="bg2">
                              <a:lumMod val="50000"/>
                            </a:schemeClr>
                          </a:solidFill>
                          <a:latin typeface="Neuton"/>
                          <a:ea typeface="Neuton"/>
                          <a:cs typeface="Neuton"/>
                          <a:sym typeface="Neuton"/>
                        </a:rPr>
                        <a:t>Bathrooms</a:t>
                      </a:r>
                    </a:p>
                    <a:p>
                      <a:pPr marL="457200" marR="0" lvl="0" indent="-330200" algn="l" defTabSz="342900" rtl="0" eaLnBrk="1" fontAlgn="auto" latinLnBrk="0" hangingPunct="1">
                        <a:lnSpc>
                          <a:spcPct val="100000"/>
                        </a:lnSpc>
                        <a:spcBef>
                          <a:spcPts val="0"/>
                        </a:spcBef>
                        <a:spcAft>
                          <a:spcPts val="0"/>
                        </a:spcAft>
                        <a:buClr>
                          <a:schemeClr val="bg2">
                            <a:lumMod val="50000"/>
                          </a:schemeClr>
                        </a:buClr>
                        <a:buSzPct val="100000"/>
                        <a:buFont typeface="Neuton"/>
                        <a:buChar char="●"/>
                        <a:tabLst/>
                        <a:defRPr/>
                      </a:pPr>
                      <a:r>
                        <a:rPr lang="en" sz="1600" dirty="0" smtClean="0">
                          <a:ln>
                            <a:noFill/>
                          </a:ln>
                          <a:solidFill>
                            <a:schemeClr val="bg2">
                              <a:lumMod val="50000"/>
                            </a:schemeClr>
                          </a:solidFill>
                          <a:latin typeface="Neuton"/>
                          <a:ea typeface="Neuton"/>
                          <a:cs typeface="Neuton"/>
                          <a:sym typeface="Neuton"/>
                        </a:rPr>
                        <a:t>Children’s Beach &amp; Concession</a:t>
                      </a:r>
                    </a:p>
                    <a:p>
                      <a:pPr marL="457200" lvl="0" indent="-330200" rtl="0">
                        <a:spcBef>
                          <a:spcPts val="0"/>
                        </a:spcBef>
                        <a:buClr>
                          <a:schemeClr val="bg2">
                            <a:lumMod val="50000"/>
                          </a:schemeClr>
                        </a:buClr>
                        <a:buSzPct val="100000"/>
                        <a:buFont typeface="Neuton"/>
                        <a:buChar char="●"/>
                      </a:pPr>
                      <a:endParaRPr lang="en" sz="1600" dirty="0">
                        <a:ln>
                          <a:noFill/>
                        </a:ln>
                        <a:solidFill>
                          <a:schemeClr val="bg2">
                            <a:lumMod val="50000"/>
                          </a:schemeClr>
                        </a:solidFill>
                        <a:latin typeface="Neuton"/>
                        <a:ea typeface="Neuton"/>
                        <a:cs typeface="Neuton"/>
                        <a:sym typeface="Neuton"/>
                      </a:endParaRPr>
                    </a:p>
                  </a:txBody>
                  <a:tcPr marL="45700" marR="45700" marT="45700" marB="4570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 xmlns:a16="http://schemas.microsoft.com/office/drawing/2014/main" val="10001"/>
                  </a:ext>
                </a:extLst>
              </a:tr>
            </a:tbl>
          </a:graphicData>
        </a:graphic>
      </p:graphicFrame>
      <p:sp>
        <p:nvSpPr>
          <p:cNvPr id="3" name="TextBox 2"/>
          <p:cNvSpPr txBox="1"/>
          <p:nvPr/>
        </p:nvSpPr>
        <p:spPr>
          <a:xfrm>
            <a:off x="282222" y="146755"/>
            <a:ext cx="7586134" cy="707886"/>
          </a:xfrm>
          <a:prstGeom prst="rect">
            <a:avLst/>
          </a:prstGeom>
          <a:noFill/>
        </p:spPr>
        <p:txBody>
          <a:bodyPr wrap="square" rtlCol="0">
            <a:spAutoFit/>
          </a:bodyPr>
          <a:lstStyle/>
          <a:p>
            <a:r>
              <a:rPr lang="en-US" sz="4000" dirty="0" smtClean="0">
                <a:solidFill>
                  <a:schemeClr val="tx1"/>
                </a:solidFill>
                <a:effectLst>
                  <a:outerShdw blurRad="38100" dist="38100" dir="2700000" algn="tl">
                    <a:srgbClr val="000000">
                      <a:alpha val="43137"/>
                    </a:srgbClr>
                  </a:outerShdw>
                </a:effectLst>
                <a:latin typeface="Book Antiqua" panose="02040602050305030304" pitchFamily="18" charset="0"/>
              </a:rPr>
              <a:t>RECOMMENDATION</a:t>
            </a:r>
          </a:p>
        </p:txBody>
      </p:sp>
      <p:sp>
        <p:nvSpPr>
          <p:cNvPr id="4" name="TextBox 3"/>
          <p:cNvSpPr txBox="1"/>
          <p:nvPr/>
        </p:nvSpPr>
        <p:spPr>
          <a:xfrm>
            <a:off x="654755" y="1625601"/>
            <a:ext cx="3691467" cy="2862322"/>
          </a:xfrm>
          <a:prstGeom prst="rect">
            <a:avLst/>
          </a:prstGeom>
          <a:noFill/>
        </p:spPr>
        <p:txBody>
          <a:bodyPr wrap="square" rtlCol="0">
            <a:spAutoFit/>
          </a:bodyPr>
          <a:lstStyle/>
          <a:p>
            <a:pPr>
              <a:lnSpc>
                <a:spcPct val="150000"/>
              </a:lnSpc>
            </a:pPr>
            <a:r>
              <a:rPr lang="en-US" sz="2400" dirty="0">
                <a:solidFill>
                  <a:schemeClr val="bg2">
                    <a:lumMod val="50000"/>
                  </a:schemeClr>
                </a:solidFill>
                <a:latin typeface="Neuton"/>
              </a:rPr>
              <a:t>Major &amp; Minor Repairs</a:t>
            </a:r>
          </a:p>
          <a:p>
            <a:pPr marL="731520" lvl="2" indent="-342900">
              <a:lnSpc>
                <a:spcPct val="150000"/>
              </a:lnSpc>
              <a:buFont typeface="Arial" panose="020B0604020202020204" pitchFamily="34" charset="0"/>
              <a:buChar char="•"/>
            </a:pPr>
            <a:r>
              <a:rPr lang="en-US" sz="2400" dirty="0">
                <a:solidFill>
                  <a:schemeClr val="bg2">
                    <a:lumMod val="50000"/>
                  </a:schemeClr>
                </a:solidFill>
                <a:latin typeface="Neuton"/>
              </a:rPr>
              <a:t>Structural</a:t>
            </a:r>
          </a:p>
          <a:p>
            <a:pPr marL="731520" indent="-342900">
              <a:lnSpc>
                <a:spcPct val="150000"/>
              </a:lnSpc>
              <a:buFont typeface="Arial" panose="020B0604020202020204" pitchFamily="34" charset="0"/>
              <a:buChar char="•"/>
            </a:pPr>
            <a:r>
              <a:rPr lang="en-US" sz="2400" dirty="0">
                <a:solidFill>
                  <a:schemeClr val="bg2">
                    <a:lumMod val="50000"/>
                  </a:schemeClr>
                </a:solidFill>
                <a:latin typeface="Neuton"/>
              </a:rPr>
              <a:t>Space Needs</a:t>
            </a:r>
          </a:p>
          <a:p>
            <a:pPr marL="731520" indent="-342900">
              <a:lnSpc>
                <a:spcPct val="150000"/>
              </a:lnSpc>
              <a:buFont typeface="Arial" panose="020B0604020202020204" pitchFamily="34" charset="0"/>
              <a:buChar char="•"/>
            </a:pPr>
            <a:r>
              <a:rPr lang="en-US" sz="2400" dirty="0">
                <a:solidFill>
                  <a:schemeClr val="bg2">
                    <a:lumMod val="50000"/>
                  </a:schemeClr>
                </a:solidFill>
                <a:latin typeface="Neuton"/>
              </a:rPr>
              <a:t>Accessibility</a:t>
            </a:r>
          </a:p>
          <a:p>
            <a:pPr marL="731520" indent="-342900">
              <a:lnSpc>
                <a:spcPct val="150000"/>
              </a:lnSpc>
              <a:buFont typeface="Arial" panose="020B0604020202020204" pitchFamily="34" charset="0"/>
              <a:buChar char="•"/>
            </a:pPr>
            <a:r>
              <a:rPr lang="en-US" sz="2400">
                <a:solidFill>
                  <a:schemeClr val="bg2">
                    <a:lumMod val="50000"/>
                  </a:schemeClr>
                </a:solidFill>
                <a:latin typeface="Neuton"/>
              </a:rPr>
              <a:t>Aesthetics</a:t>
            </a:r>
            <a:r>
              <a:rPr lang="en-US" sz="2400" dirty="0">
                <a:solidFill>
                  <a:schemeClr val="bg2">
                    <a:lumMod val="50000"/>
                  </a:schemeClr>
                </a:solidFill>
                <a:latin typeface="Neuton"/>
              </a:rPr>
              <a:t> </a:t>
            </a:r>
          </a:p>
        </p:txBody>
      </p:sp>
      <p:sp>
        <p:nvSpPr>
          <p:cNvPr id="6" name="Rectangle 5"/>
          <p:cNvSpPr/>
          <p:nvPr/>
        </p:nvSpPr>
        <p:spPr>
          <a:xfrm>
            <a:off x="282222" y="753041"/>
            <a:ext cx="2498702" cy="584775"/>
          </a:xfrm>
          <a:prstGeom prst="rect">
            <a:avLst/>
          </a:prstGeom>
        </p:spPr>
        <p:txBody>
          <a:bodyPr wrap="square">
            <a:spAutoFit/>
          </a:bodyPr>
          <a:lstStyle/>
          <a:p>
            <a:r>
              <a:rPr lang="en-US" sz="3200" dirty="0">
                <a:solidFill>
                  <a:schemeClr val="tx1"/>
                </a:solidFill>
                <a:effectLst>
                  <a:outerShdw blurRad="38100" dist="38100" dir="2700000" algn="tl">
                    <a:srgbClr val="000000">
                      <a:alpha val="43137"/>
                    </a:srgbClr>
                  </a:outerShdw>
                </a:effectLst>
                <a:latin typeface="Book Antiqua" panose="02040602050305030304" pitchFamily="18" charset="0"/>
              </a:rPr>
              <a:t>3-5 Years</a:t>
            </a:r>
          </a:p>
        </p:txBody>
      </p:sp>
      <p:sp>
        <p:nvSpPr>
          <p:cNvPr id="7" name="TextBox 6"/>
          <p:cNvSpPr txBox="1"/>
          <p:nvPr/>
        </p:nvSpPr>
        <p:spPr>
          <a:xfrm>
            <a:off x="282221" y="753040"/>
            <a:ext cx="1885245" cy="1077218"/>
          </a:xfrm>
          <a:prstGeom prst="rect">
            <a:avLst/>
          </a:prstGeom>
          <a:noFill/>
        </p:spPr>
        <p:txBody>
          <a:bodyPr wrap="square" rtlCol="0">
            <a:spAutoFit/>
          </a:bodyPr>
          <a:lstStyle/>
          <a:p>
            <a:r>
              <a:rPr lang="en-US" sz="3200" dirty="0" smtClean="0">
                <a:solidFill>
                  <a:schemeClr val="tx1"/>
                </a:solidFill>
                <a:effectLst>
                  <a:outerShdw blurRad="38100" dist="38100" dir="2700000" algn="tl">
                    <a:srgbClr val="000000">
                      <a:alpha val="43137"/>
                    </a:srgbClr>
                  </a:outerShdw>
                </a:effectLst>
                <a:latin typeface="Book Antiqua" panose="02040602050305030304" pitchFamily="18" charset="0"/>
              </a:rPr>
              <a:t>5+ </a:t>
            </a:r>
            <a:r>
              <a:rPr lang="en-US" sz="3200" dirty="0">
                <a:solidFill>
                  <a:schemeClr val="tx1"/>
                </a:solidFill>
                <a:effectLst>
                  <a:outerShdw blurRad="38100" dist="38100" dir="2700000" algn="tl">
                    <a:srgbClr val="000000">
                      <a:alpha val="43137"/>
                    </a:srgbClr>
                  </a:outerShdw>
                </a:effectLst>
                <a:latin typeface="Book Antiqua" panose="02040602050305030304" pitchFamily="18" charset="0"/>
              </a:rPr>
              <a:t>Years</a:t>
            </a:r>
          </a:p>
          <a:p>
            <a:endParaRPr lang="en-US" sz="3200" dirty="0"/>
          </a:p>
        </p:txBody>
      </p:sp>
      <p:graphicFrame>
        <p:nvGraphicFramePr>
          <p:cNvPr id="8" name="Table 9"/>
          <p:cNvGraphicFramePr>
            <a:graphicFrameLocks noGrp="1"/>
          </p:cNvGraphicFramePr>
          <p:nvPr>
            <p:extLst>
              <p:ext uri="{D42A27DB-BD31-4B8C-83A1-F6EECF244321}">
                <p14:modId xmlns:p14="http://schemas.microsoft.com/office/powerpoint/2010/main" val="2074415271"/>
              </p:ext>
            </p:extLst>
          </p:nvPr>
        </p:nvGraphicFramePr>
        <p:xfrm>
          <a:off x="4866855" y="1864125"/>
          <a:ext cx="3677600" cy="2428586"/>
        </p:xfrm>
        <a:graphic>
          <a:graphicData uri="http://schemas.openxmlformats.org/drawingml/2006/table">
            <a:tbl>
              <a:tblPr>
                <a:noFill/>
                <a:tableStyleId>{B89E3E36-E6DA-4FB7-BCDD-71AB260DCE92}</a:tableStyleId>
              </a:tblPr>
              <a:tblGrid>
                <a:gridCol w="3677600">
                  <a:extLst>
                    <a:ext uri="{9D8B030D-6E8A-4147-A177-3AD203B41FA5}">
                      <a16:colId xmlns="" xmlns:a16="http://schemas.microsoft.com/office/drawing/2014/main" val="20000"/>
                    </a:ext>
                  </a:extLst>
                </a:gridCol>
              </a:tblGrid>
              <a:tr h="826481">
                <a:tc>
                  <a:txBody>
                    <a:bodyPr/>
                    <a:lstStyle/>
                    <a:p>
                      <a:pPr lvl="0" algn="ctr" rtl="0">
                        <a:spcBef>
                          <a:spcPts val="0"/>
                        </a:spcBef>
                        <a:buNone/>
                      </a:pPr>
                      <a:r>
                        <a:rPr lang="en" sz="1600" b="1" dirty="0">
                          <a:ln>
                            <a:noFill/>
                          </a:ln>
                          <a:solidFill>
                            <a:schemeClr val="bg2">
                              <a:lumMod val="50000"/>
                            </a:schemeClr>
                          </a:solidFill>
                          <a:latin typeface="Neuton"/>
                          <a:ea typeface="Neuton"/>
                          <a:cs typeface="Neuton"/>
                          <a:sym typeface="Neuton"/>
                        </a:rPr>
                        <a:t>LEVEL III - FACILITIES IN GOOD CONDITION</a:t>
                      </a:r>
                    </a:p>
                  </a:txBody>
                  <a:tcPr marL="45700" marR="45700" marT="45700" marB="4570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 xmlns:a16="http://schemas.microsoft.com/office/drawing/2014/main" val="10000"/>
                  </a:ext>
                </a:extLst>
              </a:tr>
              <a:tr h="1602105">
                <a:tc>
                  <a:txBody>
                    <a:bodyPr/>
                    <a:lstStyle/>
                    <a:p>
                      <a:pPr marL="457200" marR="0" lvl="0" indent="-330200" algn="l" defTabSz="342900" rtl="0" eaLnBrk="1" fontAlgn="auto" latinLnBrk="0" hangingPunct="1">
                        <a:lnSpc>
                          <a:spcPct val="100000"/>
                        </a:lnSpc>
                        <a:spcBef>
                          <a:spcPts val="0"/>
                        </a:spcBef>
                        <a:spcAft>
                          <a:spcPts val="0"/>
                        </a:spcAft>
                        <a:buClr>
                          <a:schemeClr val="bg2">
                            <a:lumMod val="50000"/>
                          </a:schemeClr>
                        </a:buClr>
                        <a:buSzPct val="100000"/>
                        <a:buFont typeface="Neuton"/>
                        <a:buChar char="●"/>
                        <a:tabLst/>
                        <a:defRPr/>
                      </a:pPr>
                      <a:r>
                        <a:rPr lang="en" sz="1600" dirty="0" smtClean="0">
                          <a:ln>
                            <a:noFill/>
                          </a:ln>
                          <a:solidFill>
                            <a:schemeClr val="bg2">
                              <a:lumMod val="50000"/>
                            </a:schemeClr>
                          </a:solidFill>
                          <a:latin typeface="Neuton"/>
                          <a:ea typeface="Neuton"/>
                          <a:cs typeface="Neuton"/>
                          <a:sym typeface="Neuton"/>
                        </a:rPr>
                        <a:t>Finance Building</a:t>
                      </a:r>
                    </a:p>
                    <a:p>
                      <a:pPr marL="457200" lvl="0" indent="-330200" rtl="0">
                        <a:spcBef>
                          <a:spcPts val="0"/>
                        </a:spcBef>
                        <a:buClr>
                          <a:schemeClr val="bg2">
                            <a:lumMod val="50000"/>
                          </a:schemeClr>
                        </a:buClr>
                        <a:buSzPct val="100000"/>
                        <a:buFont typeface="Neuton"/>
                        <a:buChar char="●"/>
                      </a:pPr>
                      <a:r>
                        <a:rPr lang="en" sz="1600" dirty="0" smtClean="0">
                          <a:ln>
                            <a:noFill/>
                          </a:ln>
                          <a:solidFill>
                            <a:schemeClr val="bg2">
                              <a:lumMod val="50000"/>
                            </a:schemeClr>
                          </a:solidFill>
                          <a:latin typeface="Neuton"/>
                          <a:ea typeface="Neuton"/>
                          <a:cs typeface="Neuton"/>
                          <a:sym typeface="Neuton"/>
                        </a:rPr>
                        <a:t>Natural </a:t>
                      </a:r>
                      <a:r>
                        <a:rPr lang="en" sz="1600" dirty="0">
                          <a:ln>
                            <a:noFill/>
                          </a:ln>
                          <a:solidFill>
                            <a:schemeClr val="bg2">
                              <a:lumMod val="50000"/>
                            </a:schemeClr>
                          </a:solidFill>
                          <a:latin typeface="Neuton"/>
                          <a:ea typeface="Neuton"/>
                          <a:cs typeface="Neuton"/>
                          <a:sym typeface="Neuton"/>
                        </a:rPr>
                        <a:t>Resources Building</a:t>
                      </a:r>
                    </a:p>
                    <a:p>
                      <a:pPr marL="457200" lvl="0" indent="-330200" rtl="0">
                        <a:spcBef>
                          <a:spcPts val="0"/>
                        </a:spcBef>
                        <a:buClr>
                          <a:schemeClr val="bg2">
                            <a:lumMod val="50000"/>
                          </a:schemeClr>
                        </a:buClr>
                        <a:buSzPct val="100000"/>
                        <a:buFont typeface="Neuton"/>
                        <a:buChar char="●"/>
                      </a:pPr>
                      <a:r>
                        <a:rPr lang="en" sz="1600" dirty="0" smtClean="0">
                          <a:ln>
                            <a:noFill/>
                          </a:ln>
                          <a:solidFill>
                            <a:schemeClr val="bg2">
                              <a:lumMod val="50000"/>
                            </a:schemeClr>
                          </a:solidFill>
                          <a:latin typeface="Neuton"/>
                          <a:ea typeface="Neuton"/>
                          <a:cs typeface="Neuton"/>
                          <a:sym typeface="Neuton"/>
                        </a:rPr>
                        <a:t>Madaket </a:t>
                      </a:r>
                      <a:r>
                        <a:rPr lang="en" sz="1600" dirty="0">
                          <a:ln>
                            <a:noFill/>
                          </a:ln>
                          <a:solidFill>
                            <a:schemeClr val="bg2">
                              <a:lumMod val="50000"/>
                            </a:schemeClr>
                          </a:solidFill>
                          <a:latin typeface="Neuton"/>
                          <a:ea typeface="Neuton"/>
                          <a:cs typeface="Neuton"/>
                          <a:sym typeface="Neuton"/>
                        </a:rPr>
                        <a:t>Fire </a:t>
                      </a:r>
                      <a:r>
                        <a:rPr lang="en" sz="1600" dirty="0" smtClean="0">
                          <a:ln>
                            <a:noFill/>
                          </a:ln>
                          <a:solidFill>
                            <a:schemeClr val="bg2">
                              <a:lumMod val="50000"/>
                            </a:schemeClr>
                          </a:solidFill>
                          <a:latin typeface="Neuton"/>
                          <a:ea typeface="Neuton"/>
                          <a:cs typeface="Neuton"/>
                          <a:sym typeface="Neuton"/>
                        </a:rPr>
                        <a:t>Station</a:t>
                      </a:r>
                    </a:p>
                    <a:p>
                      <a:pPr marL="457200" marR="0" lvl="0" indent="-330200" algn="l" defTabSz="342900" rtl="0" eaLnBrk="1" fontAlgn="auto" latinLnBrk="0" hangingPunct="1">
                        <a:lnSpc>
                          <a:spcPct val="100000"/>
                        </a:lnSpc>
                        <a:spcBef>
                          <a:spcPts val="0"/>
                        </a:spcBef>
                        <a:spcAft>
                          <a:spcPts val="0"/>
                        </a:spcAft>
                        <a:buClr>
                          <a:schemeClr val="bg2">
                            <a:lumMod val="50000"/>
                          </a:schemeClr>
                        </a:buClr>
                        <a:buSzPct val="100000"/>
                        <a:buFont typeface="Neuton"/>
                        <a:buChar char="●"/>
                        <a:tabLst/>
                        <a:defRPr/>
                      </a:pPr>
                      <a:r>
                        <a:rPr lang="en" sz="1600" dirty="0" smtClean="0">
                          <a:ln>
                            <a:noFill/>
                          </a:ln>
                          <a:solidFill>
                            <a:schemeClr val="bg2">
                              <a:lumMod val="50000"/>
                            </a:schemeClr>
                          </a:solidFill>
                          <a:latin typeface="Neuton"/>
                          <a:ea typeface="Neuton"/>
                          <a:cs typeface="Neuton"/>
                          <a:sym typeface="Neuton"/>
                        </a:rPr>
                        <a:t>DPW Administrative Building</a:t>
                      </a:r>
                    </a:p>
                    <a:p>
                      <a:pPr marL="457200" marR="0" lvl="0" indent="-330200" algn="l" defTabSz="342900" rtl="0" eaLnBrk="1" fontAlgn="auto" latinLnBrk="0" hangingPunct="1">
                        <a:lnSpc>
                          <a:spcPct val="100000"/>
                        </a:lnSpc>
                        <a:spcBef>
                          <a:spcPts val="0"/>
                        </a:spcBef>
                        <a:spcAft>
                          <a:spcPts val="0"/>
                        </a:spcAft>
                        <a:buClr>
                          <a:schemeClr val="bg2">
                            <a:lumMod val="50000"/>
                          </a:schemeClr>
                        </a:buClr>
                        <a:buSzPct val="100000"/>
                        <a:buFont typeface="Neuton"/>
                        <a:buChar char="●"/>
                        <a:tabLst/>
                        <a:defRPr/>
                      </a:pPr>
                      <a:r>
                        <a:rPr lang="en" sz="1600" dirty="0" smtClean="0">
                          <a:ln>
                            <a:noFill/>
                          </a:ln>
                          <a:solidFill>
                            <a:schemeClr val="bg2">
                              <a:lumMod val="50000"/>
                            </a:schemeClr>
                          </a:solidFill>
                          <a:latin typeface="Neuton"/>
                          <a:ea typeface="Neuton"/>
                          <a:cs typeface="Neuton"/>
                          <a:sym typeface="Neuton"/>
                        </a:rPr>
                        <a:t>Jetties Beach Concession</a:t>
                      </a:r>
                      <a:endParaRPr lang="en" sz="1600" dirty="0">
                        <a:ln>
                          <a:noFill/>
                        </a:ln>
                        <a:solidFill>
                          <a:schemeClr val="bg2">
                            <a:lumMod val="50000"/>
                          </a:schemeClr>
                        </a:solidFill>
                        <a:latin typeface="Neuton"/>
                        <a:ea typeface="Neuton"/>
                        <a:cs typeface="Neuton"/>
                        <a:sym typeface="Neuton"/>
                      </a:endParaRPr>
                    </a:p>
                    <a:p>
                      <a:pPr marL="457200" lvl="0" indent="-330200" rtl="0">
                        <a:spcBef>
                          <a:spcPts val="0"/>
                        </a:spcBef>
                        <a:buClr>
                          <a:schemeClr val="bg2">
                            <a:lumMod val="50000"/>
                          </a:schemeClr>
                        </a:buClr>
                        <a:buSzPct val="100000"/>
                        <a:buFont typeface="Neuton"/>
                        <a:buChar char="●"/>
                      </a:pPr>
                      <a:r>
                        <a:rPr lang="en" sz="1600" dirty="0" smtClean="0">
                          <a:ln>
                            <a:noFill/>
                          </a:ln>
                          <a:solidFill>
                            <a:schemeClr val="bg2">
                              <a:lumMod val="50000"/>
                            </a:schemeClr>
                          </a:solidFill>
                          <a:latin typeface="Neuton"/>
                          <a:ea typeface="Neuton"/>
                          <a:cs typeface="Neuton"/>
                          <a:sym typeface="Neuton"/>
                        </a:rPr>
                        <a:t>Female </a:t>
                      </a:r>
                      <a:r>
                        <a:rPr lang="en" sz="1600" dirty="0">
                          <a:ln>
                            <a:noFill/>
                          </a:ln>
                          <a:solidFill>
                            <a:schemeClr val="bg2">
                              <a:lumMod val="50000"/>
                            </a:schemeClr>
                          </a:solidFill>
                          <a:latin typeface="Neuton"/>
                          <a:ea typeface="Neuton"/>
                          <a:cs typeface="Neuton"/>
                          <a:sym typeface="Neuton"/>
                        </a:rPr>
                        <a:t>Lifeguard Housing</a:t>
                      </a:r>
                    </a:p>
                  </a:txBody>
                  <a:tcPr marL="45700" marR="45700" marT="45700" marB="4570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 xmlns:a16="http://schemas.microsoft.com/office/drawing/2014/main" val="10001"/>
                  </a:ext>
                </a:extLst>
              </a:tr>
            </a:tbl>
          </a:graphicData>
        </a:graphic>
      </p:graphicFrame>
      <p:sp>
        <p:nvSpPr>
          <p:cNvPr id="9" name="TextBox 8"/>
          <p:cNvSpPr txBox="1"/>
          <p:nvPr/>
        </p:nvSpPr>
        <p:spPr>
          <a:xfrm>
            <a:off x="654755" y="1625601"/>
            <a:ext cx="3273778" cy="2308324"/>
          </a:xfrm>
          <a:prstGeom prst="rect">
            <a:avLst/>
          </a:prstGeom>
          <a:noFill/>
        </p:spPr>
        <p:txBody>
          <a:bodyPr wrap="square" rtlCol="0">
            <a:spAutoFit/>
          </a:bodyPr>
          <a:lstStyle/>
          <a:p>
            <a:pPr>
              <a:lnSpc>
                <a:spcPct val="150000"/>
              </a:lnSpc>
            </a:pPr>
            <a:r>
              <a:rPr lang="en-US" sz="2400" dirty="0" smtClean="0">
                <a:solidFill>
                  <a:schemeClr val="bg2">
                    <a:lumMod val="50000"/>
                  </a:schemeClr>
                </a:solidFill>
                <a:latin typeface="Neuton"/>
              </a:rPr>
              <a:t>Minor </a:t>
            </a:r>
            <a:r>
              <a:rPr lang="en-US" sz="2400" dirty="0">
                <a:solidFill>
                  <a:schemeClr val="bg2">
                    <a:lumMod val="50000"/>
                  </a:schemeClr>
                </a:solidFill>
                <a:latin typeface="Neuton"/>
              </a:rPr>
              <a:t>Repairs</a:t>
            </a:r>
          </a:p>
          <a:p>
            <a:pPr marL="274320" indent="-342900">
              <a:lnSpc>
                <a:spcPct val="150000"/>
              </a:lnSpc>
              <a:buFont typeface="Arial" panose="020B0604020202020204" pitchFamily="34" charset="0"/>
              <a:buChar char="•"/>
            </a:pPr>
            <a:r>
              <a:rPr lang="en-US" sz="2400" dirty="0" smtClean="0">
                <a:solidFill>
                  <a:schemeClr val="bg2">
                    <a:lumMod val="50000"/>
                  </a:schemeClr>
                </a:solidFill>
                <a:latin typeface="Neuton"/>
              </a:rPr>
              <a:t>Communal Areas</a:t>
            </a:r>
          </a:p>
          <a:p>
            <a:pPr marL="274320" indent="-342900">
              <a:lnSpc>
                <a:spcPct val="150000"/>
              </a:lnSpc>
              <a:buFont typeface="Arial" panose="020B0604020202020204" pitchFamily="34" charset="0"/>
              <a:buChar char="•"/>
            </a:pPr>
            <a:r>
              <a:rPr lang="en-US" sz="2400" dirty="0" smtClean="0">
                <a:solidFill>
                  <a:schemeClr val="bg2">
                    <a:lumMod val="50000"/>
                  </a:schemeClr>
                </a:solidFill>
                <a:latin typeface="Neuton"/>
              </a:rPr>
              <a:t>Storage Space</a:t>
            </a:r>
          </a:p>
          <a:p>
            <a:pPr marL="274320" indent="-342900">
              <a:lnSpc>
                <a:spcPct val="150000"/>
              </a:lnSpc>
              <a:buFont typeface="Arial" panose="020B0604020202020204" pitchFamily="34" charset="0"/>
              <a:buChar char="•"/>
            </a:pPr>
            <a:r>
              <a:rPr lang="en-US" sz="2400" dirty="0" smtClean="0">
                <a:solidFill>
                  <a:schemeClr val="bg2">
                    <a:lumMod val="50000"/>
                  </a:schemeClr>
                </a:solidFill>
                <a:latin typeface="Neuton"/>
              </a:rPr>
              <a:t>Structural</a:t>
            </a:r>
          </a:p>
        </p:txBody>
      </p:sp>
      <p:graphicFrame>
        <p:nvGraphicFramePr>
          <p:cNvPr id="10" name="Table 11"/>
          <p:cNvGraphicFramePr>
            <a:graphicFrameLocks noGrp="1"/>
          </p:cNvGraphicFramePr>
          <p:nvPr>
            <p:extLst>
              <p:ext uri="{D42A27DB-BD31-4B8C-83A1-F6EECF244321}">
                <p14:modId xmlns:p14="http://schemas.microsoft.com/office/powerpoint/2010/main" val="3494002210"/>
              </p:ext>
            </p:extLst>
          </p:nvPr>
        </p:nvGraphicFramePr>
        <p:xfrm>
          <a:off x="4696361" y="1861529"/>
          <a:ext cx="3982375" cy="2426625"/>
        </p:xfrm>
        <a:graphic>
          <a:graphicData uri="http://schemas.openxmlformats.org/drawingml/2006/table">
            <a:tbl>
              <a:tblPr>
                <a:noFill/>
                <a:tableStyleId>{B89E3E36-E6DA-4FB7-BCDD-71AB260DCE92}</a:tableStyleId>
              </a:tblPr>
              <a:tblGrid>
                <a:gridCol w="3982375">
                  <a:extLst>
                    <a:ext uri="{9D8B030D-6E8A-4147-A177-3AD203B41FA5}">
                      <a16:colId xmlns="" xmlns:a16="http://schemas.microsoft.com/office/drawing/2014/main" val="20000"/>
                    </a:ext>
                  </a:extLst>
                </a:gridCol>
              </a:tblGrid>
              <a:tr h="0">
                <a:tc>
                  <a:txBody>
                    <a:bodyPr/>
                    <a:lstStyle/>
                    <a:p>
                      <a:pPr lvl="0" algn="ctr" rtl="0">
                        <a:spcBef>
                          <a:spcPts val="0"/>
                        </a:spcBef>
                        <a:buNone/>
                      </a:pPr>
                      <a:r>
                        <a:rPr lang="en" sz="1600" b="1" dirty="0">
                          <a:ln>
                            <a:noFill/>
                          </a:ln>
                          <a:solidFill>
                            <a:schemeClr val="bg2">
                              <a:lumMod val="50000"/>
                            </a:schemeClr>
                          </a:solidFill>
                          <a:latin typeface="Neuton"/>
                          <a:ea typeface="Neuton"/>
                          <a:cs typeface="Neuton"/>
                          <a:sym typeface="Neuton"/>
                        </a:rPr>
                        <a:t>LEVEL IV - NEWLY CONSTRUCTED, RECENTLY RENOVATED, OR UNDER-RENOVATION FACILITIES</a:t>
                      </a:r>
                    </a:p>
                  </a:txBody>
                  <a:tcPr marL="45700" marR="45700" marT="45700" marB="4570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 xmlns:a16="http://schemas.microsoft.com/office/drawing/2014/main" val="10000"/>
                  </a:ext>
                </a:extLst>
              </a:tr>
              <a:tr h="1603705">
                <a:tc>
                  <a:txBody>
                    <a:bodyPr/>
                    <a:lstStyle/>
                    <a:p>
                      <a:pPr marL="457200" lvl="0" indent="-330200" rtl="0">
                        <a:spcBef>
                          <a:spcPts val="0"/>
                        </a:spcBef>
                        <a:buClr>
                          <a:schemeClr val="bg2">
                            <a:lumMod val="50000"/>
                          </a:schemeClr>
                        </a:buClr>
                        <a:buSzPct val="100000"/>
                        <a:buFont typeface="Neuton"/>
                        <a:buChar char="●"/>
                      </a:pPr>
                      <a:r>
                        <a:rPr lang="en" sz="1600" dirty="0">
                          <a:ln>
                            <a:noFill/>
                          </a:ln>
                          <a:solidFill>
                            <a:schemeClr val="bg2">
                              <a:lumMod val="50000"/>
                            </a:schemeClr>
                          </a:solidFill>
                          <a:latin typeface="Neuton"/>
                          <a:ea typeface="Neuton"/>
                          <a:cs typeface="Neuton"/>
                          <a:sym typeface="Neuton"/>
                        </a:rPr>
                        <a:t>Public Safety Facility</a:t>
                      </a:r>
                    </a:p>
                    <a:p>
                      <a:pPr marL="457200" lvl="0" indent="-330200" rtl="0">
                        <a:spcBef>
                          <a:spcPts val="0"/>
                        </a:spcBef>
                        <a:buClr>
                          <a:schemeClr val="bg2">
                            <a:lumMod val="50000"/>
                          </a:schemeClr>
                        </a:buClr>
                        <a:buSzPct val="100000"/>
                        <a:buFont typeface="Neuton"/>
                        <a:buChar char="●"/>
                      </a:pPr>
                      <a:r>
                        <a:rPr lang="en" sz="1600" dirty="0">
                          <a:ln>
                            <a:noFill/>
                          </a:ln>
                          <a:solidFill>
                            <a:schemeClr val="bg2">
                              <a:lumMod val="50000"/>
                            </a:schemeClr>
                          </a:solidFill>
                          <a:latin typeface="Neuton"/>
                          <a:ea typeface="Neuton"/>
                          <a:cs typeface="Neuton"/>
                          <a:sym typeface="Neuton"/>
                        </a:rPr>
                        <a:t>Community School</a:t>
                      </a:r>
                    </a:p>
                    <a:p>
                      <a:pPr marL="457200" lvl="0" indent="-330200" rtl="0">
                        <a:spcBef>
                          <a:spcPts val="0"/>
                        </a:spcBef>
                        <a:buClr>
                          <a:schemeClr val="bg2">
                            <a:lumMod val="50000"/>
                          </a:schemeClr>
                        </a:buClr>
                        <a:buSzPct val="100000"/>
                        <a:buFont typeface="Neuton"/>
                        <a:buChar char="●"/>
                      </a:pPr>
                      <a:r>
                        <a:rPr lang="en" sz="1600" dirty="0">
                          <a:ln>
                            <a:noFill/>
                          </a:ln>
                          <a:solidFill>
                            <a:schemeClr val="bg2">
                              <a:lumMod val="50000"/>
                            </a:schemeClr>
                          </a:solidFill>
                          <a:latin typeface="Neuton"/>
                          <a:ea typeface="Neuton"/>
                          <a:cs typeface="Neuton"/>
                          <a:sym typeface="Neuton"/>
                        </a:rPr>
                        <a:t>Shellfish Research Laboratory</a:t>
                      </a:r>
                    </a:p>
                    <a:p>
                      <a:pPr marL="457200" lvl="0" indent="-330200" rtl="0">
                        <a:spcBef>
                          <a:spcPts val="0"/>
                        </a:spcBef>
                        <a:buClr>
                          <a:schemeClr val="bg2">
                            <a:lumMod val="50000"/>
                          </a:schemeClr>
                        </a:buClr>
                        <a:buSzPct val="100000"/>
                        <a:buFont typeface="Neuton"/>
                        <a:buChar char="●"/>
                      </a:pPr>
                      <a:r>
                        <a:rPr lang="en" sz="1600" dirty="0">
                          <a:ln>
                            <a:noFill/>
                          </a:ln>
                          <a:solidFill>
                            <a:schemeClr val="bg2">
                              <a:lumMod val="50000"/>
                            </a:schemeClr>
                          </a:solidFill>
                          <a:latin typeface="Neuton"/>
                          <a:ea typeface="Neuton"/>
                          <a:cs typeface="Neuton"/>
                          <a:sym typeface="Neuton"/>
                        </a:rPr>
                        <a:t>Siasconset Fire Station</a:t>
                      </a:r>
                    </a:p>
                    <a:p>
                      <a:pPr marL="457200" lvl="0" indent="-330200" rtl="0">
                        <a:spcBef>
                          <a:spcPts val="0"/>
                        </a:spcBef>
                        <a:buClr>
                          <a:schemeClr val="bg2">
                            <a:lumMod val="50000"/>
                          </a:schemeClr>
                        </a:buClr>
                        <a:buSzPct val="100000"/>
                        <a:buFont typeface="Neuton"/>
                        <a:buChar char="●"/>
                      </a:pPr>
                      <a:r>
                        <a:rPr lang="en" sz="1600" dirty="0">
                          <a:ln>
                            <a:noFill/>
                          </a:ln>
                          <a:solidFill>
                            <a:schemeClr val="bg2">
                              <a:lumMod val="50000"/>
                            </a:schemeClr>
                          </a:solidFill>
                          <a:latin typeface="Neuton"/>
                          <a:ea typeface="Neuton"/>
                          <a:cs typeface="Neuton"/>
                          <a:sym typeface="Neuton"/>
                        </a:rPr>
                        <a:t>Male Lifeguard Housing</a:t>
                      </a:r>
                    </a:p>
                  </a:txBody>
                  <a:tcPr marL="45700" marR="45700" marT="45700" marB="4570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 xmlns:a16="http://schemas.microsoft.com/office/drawing/2014/main" val="10001"/>
                  </a:ext>
                </a:extLst>
              </a:tr>
            </a:tbl>
          </a:graphicData>
        </a:graphic>
      </p:graphicFrame>
      <p:sp>
        <p:nvSpPr>
          <p:cNvPr id="11" name="TextBox 10"/>
          <p:cNvSpPr txBox="1"/>
          <p:nvPr/>
        </p:nvSpPr>
        <p:spPr>
          <a:xfrm>
            <a:off x="282220" y="753039"/>
            <a:ext cx="2359379" cy="584775"/>
          </a:xfrm>
          <a:prstGeom prst="rect">
            <a:avLst/>
          </a:prstGeom>
          <a:noFill/>
        </p:spPr>
        <p:txBody>
          <a:bodyPr wrap="square" rtlCol="0">
            <a:spAutoFit/>
          </a:bodyPr>
          <a:lstStyle/>
          <a:p>
            <a:r>
              <a:rPr lang="en-US" sz="3200" dirty="0" smtClean="0">
                <a:solidFill>
                  <a:schemeClr val="tx1"/>
                </a:solidFill>
                <a:effectLst>
                  <a:outerShdw blurRad="38100" dist="38100" dir="2700000" algn="tl">
                    <a:srgbClr val="000000">
                      <a:alpha val="43137"/>
                    </a:srgbClr>
                  </a:outerShdw>
                </a:effectLst>
                <a:latin typeface="Book Antiqua" panose="02040602050305030304" pitchFamily="18" charset="0"/>
              </a:rPr>
              <a:t>As Needed</a:t>
            </a:r>
            <a:endParaRPr lang="en-US" dirty="0"/>
          </a:p>
        </p:txBody>
      </p:sp>
    </p:spTree>
    <p:extLst>
      <p:ext uri="{BB962C8B-B14F-4D97-AF65-F5344CB8AC3E}">
        <p14:creationId xmlns:p14="http://schemas.microsoft.com/office/powerpoint/2010/main" val="4097684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par>
                          <p:cTn id="8" fill="hold">
                            <p:stCondLst>
                              <p:cond delay="250"/>
                            </p:stCondLst>
                            <p:childTnLst>
                              <p:par>
                                <p:cTn id="9" presetID="10" presetClass="entr" presetSubtype="0" fill="hold" grpId="1"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5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250"/>
                                        <p:tgtEl>
                                          <p:spTgt spid="4"/>
                                        </p:tgtEl>
                                      </p:cBhvr>
                                    </p:animEffect>
                                    <p:set>
                                      <p:cBhvr>
                                        <p:cTn id="16" dur="1" fill="hold">
                                          <p:stCondLst>
                                            <p:cond delay="249"/>
                                          </p:stCondLst>
                                        </p:cTn>
                                        <p:tgtEl>
                                          <p:spTgt spid="4"/>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250"/>
                                        <p:tgtEl>
                                          <p:spTgt spid="2"/>
                                        </p:tgtEl>
                                      </p:cBhvr>
                                    </p:animEffect>
                                    <p:set>
                                      <p:cBhvr>
                                        <p:cTn id="19" dur="1" fill="hold">
                                          <p:stCondLst>
                                            <p:cond delay="249"/>
                                          </p:stCondLst>
                                        </p:cTn>
                                        <p:tgtEl>
                                          <p:spTgt spid="2"/>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250"/>
                                        <p:tgtEl>
                                          <p:spTgt spid="6"/>
                                        </p:tgtEl>
                                      </p:cBhvr>
                                    </p:animEffect>
                                    <p:set>
                                      <p:cBhvr>
                                        <p:cTn id="22" dur="1" fill="hold">
                                          <p:stCondLst>
                                            <p:cond delay="249"/>
                                          </p:stCondLst>
                                        </p:cTn>
                                        <p:tgtEl>
                                          <p:spTgt spid="6"/>
                                        </p:tgtEl>
                                        <p:attrNameLst>
                                          <p:attrName>style.visibility</p:attrName>
                                        </p:attrNameLst>
                                      </p:cBhvr>
                                      <p:to>
                                        <p:strVal val="hidden"/>
                                      </p:to>
                                    </p:set>
                                  </p:childTnLst>
                                </p:cTn>
                              </p:par>
                            </p:childTnLst>
                          </p:cTn>
                        </p:par>
                        <p:par>
                          <p:cTn id="23" fill="hold">
                            <p:stCondLst>
                              <p:cond delay="250"/>
                            </p:stCondLst>
                            <p:childTnLst>
                              <p:par>
                                <p:cTn id="24" presetID="10"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50"/>
                                        <p:tgtEl>
                                          <p:spTgt spid="7"/>
                                        </p:tgtEl>
                                      </p:cBhvr>
                                    </p:animEffect>
                                  </p:childTnLst>
                                </p:cTn>
                              </p:par>
                              <p:par>
                                <p:cTn id="27" presetID="10"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250"/>
                                        <p:tgtEl>
                                          <p:spTgt spid="8"/>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25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250"/>
                                        <p:tgtEl>
                                          <p:spTgt spid="9"/>
                                        </p:tgtEl>
                                      </p:cBhvr>
                                    </p:animEffect>
                                    <p:set>
                                      <p:cBhvr>
                                        <p:cTn id="38" dur="1" fill="hold">
                                          <p:stCondLst>
                                            <p:cond delay="249"/>
                                          </p:stCondLst>
                                        </p:cTn>
                                        <p:tgtEl>
                                          <p:spTgt spid="9"/>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250"/>
                                        <p:tgtEl>
                                          <p:spTgt spid="7"/>
                                        </p:tgtEl>
                                      </p:cBhvr>
                                    </p:animEffect>
                                    <p:set>
                                      <p:cBhvr>
                                        <p:cTn id="41" dur="1" fill="hold">
                                          <p:stCondLst>
                                            <p:cond delay="249"/>
                                          </p:stCondLst>
                                        </p:cTn>
                                        <p:tgtEl>
                                          <p:spTgt spid="7"/>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250"/>
                                        <p:tgtEl>
                                          <p:spTgt spid="8"/>
                                        </p:tgtEl>
                                      </p:cBhvr>
                                    </p:animEffect>
                                    <p:set>
                                      <p:cBhvr>
                                        <p:cTn id="44" dur="1" fill="hold">
                                          <p:stCondLst>
                                            <p:cond delay="249"/>
                                          </p:stCondLst>
                                        </p:cTn>
                                        <p:tgtEl>
                                          <p:spTgt spid="8"/>
                                        </p:tgtEl>
                                        <p:attrNameLst>
                                          <p:attrName>style.visibility</p:attrName>
                                        </p:attrNameLst>
                                      </p:cBhvr>
                                      <p:to>
                                        <p:strVal val="hidden"/>
                                      </p:to>
                                    </p:set>
                                  </p:childTnLst>
                                </p:cTn>
                              </p:par>
                            </p:childTnLst>
                          </p:cTn>
                        </p:par>
                        <p:par>
                          <p:cTn id="45" fill="hold">
                            <p:stCondLst>
                              <p:cond delay="250"/>
                            </p:stCondLst>
                            <p:childTnLst>
                              <p:par>
                                <p:cTn id="46" presetID="10" presetClass="entr" presetSubtype="0"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250"/>
                                        <p:tgtEl>
                                          <p:spTgt spid="11"/>
                                        </p:tgtEl>
                                      </p:cBhvr>
                                    </p:animEffect>
                                  </p:childTnLst>
                                </p:cTn>
                              </p:par>
                              <p:par>
                                <p:cTn id="49" presetID="10" presetClass="entr" presetSubtype="0"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250"/>
                                        <p:tgtEl>
                                          <p:spTgt spid="10"/>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P spid="4" grpId="1"/>
      <p:bldP spid="6" grpId="1"/>
      <p:bldP spid="7" grpId="0"/>
      <p:bldP spid="7" grpId="1"/>
      <p:bldP spid="9" grpId="0"/>
      <p:bldP spid="9" grpId="1"/>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sz="4000" dirty="0">
                <a:latin typeface="Book Antiqua"/>
                <a:ea typeface="Neuton"/>
                <a:cs typeface="Neuton"/>
                <a:sym typeface="Neuton"/>
              </a:rPr>
              <a:t>General Space Needs</a:t>
            </a:r>
            <a:endParaRPr lang="en" sz="4000" dirty="0">
              <a:latin typeface="Neuton"/>
              <a:ea typeface="Neuton"/>
              <a:cs typeface="Neuton"/>
              <a:sym typeface="Neuton"/>
            </a:endParaRPr>
          </a:p>
        </p:txBody>
      </p:sp>
      <p:sp>
        <p:nvSpPr>
          <p:cNvPr id="144" name="Shape 144"/>
          <p:cNvSpPr txBox="1">
            <a:spLocks noGrp="1"/>
          </p:cNvSpPr>
          <p:nvPr>
            <p:ph type="body" idx="1"/>
          </p:nvPr>
        </p:nvSpPr>
        <p:spPr>
          <a:xfrm>
            <a:off x="6273107" y="2094458"/>
            <a:ext cx="2413617" cy="945849"/>
          </a:xfrm>
          <a:prstGeom prst="rect">
            <a:avLst/>
          </a:prstGeom>
          <a:solidFill>
            <a:srgbClr val="383838"/>
          </a:solidFill>
          <a:ln>
            <a:solidFill>
              <a:schemeClr val="bg1">
                <a:lumMod val="50000"/>
                <a:lumOff val="50000"/>
              </a:schemeClr>
            </a:solidFill>
          </a:ln>
          <a:effectLst>
            <a:softEdge rad="31750"/>
          </a:effectLst>
        </p:spPr>
        <p:txBody>
          <a:bodyPr lIns="91425" tIns="91425" rIns="91425" bIns="91425" anchor="t" anchorCtr="0">
            <a:noAutofit/>
          </a:bodyPr>
          <a:lstStyle/>
          <a:p>
            <a:pPr marL="0" lvl="0" indent="0">
              <a:buClr>
                <a:schemeClr val="dk1"/>
              </a:buClr>
              <a:buNone/>
            </a:pPr>
            <a:r>
              <a:rPr lang="en" sz="1600" dirty="0" smtClean="0">
                <a:solidFill>
                  <a:schemeClr val="tx1"/>
                </a:solidFill>
                <a:latin typeface="Neuton"/>
                <a:ea typeface="Neuton"/>
                <a:cs typeface="Neuton"/>
                <a:sym typeface="Neuton"/>
              </a:rPr>
              <a:t>Possible parking </a:t>
            </a:r>
            <a:r>
              <a:rPr lang="en-US" sz="1600" dirty="0" smtClean="0">
                <a:solidFill>
                  <a:schemeClr val="tx1"/>
                </a:solidFill>
                <a:latin typeface="Neuton"/>
                <a:ea typeface="Neuton"/>
                <a:cs typeface="Neuton"/>
                <a:sym typeface="Neuton"/>
              </a:rPr>
              <a:t>garage location</a:t>
            </a:r>
            <a:r>
              <a:rPr lang="en" sz="1600" dirty="0" smtClean="0">
                <a:solidFill>
                  <a:schemeClr val="tx1"/>
                </a:solidFill>
                <a:latin typeface="Neuton"/>
                <a:ea typeface="Neuton"/>
                <a:cs typeface="Neuton"/>
                <a:sym typeface="Neuton"/>
              </a:rPr>
              <a:t>: </a:t>
            </a:r>
          </a:p>
          <a:p>
            <a:pPr marL="0" lvl="0" indent="0">
              <a:buClr>
                <a:schemeClr val="dk1"/>
              </a:buClr>
              <a:buNone/>
            </a:pPr>
            <a:r>
              <a:rPr lang="en" sz="1600" b="1" dirty="0" smtClean="0">
                <a:solidFill>
                  <a:schemeClr val="tx1"/>
                </a:solidFill>
                <a:latin typeface="Neuton"/>
                <a:ea typeface="Neuton"/>
                <a:cs typeface="Neuton"/>
                <a:sym typeface="Neuton"/>
              </a:rPr>
              <a:t>37 </a:t>
            </a:r>
            <a:r>
              <a:rPr lang="en" sz="1600" b="1" dirty="0">
                <a:solidFill>
                  <a:schemeClr val="tx1"/>
                </a:solidFill>
                <a:latin typeface="Neuton"/>
                <a:ea typeface="Neuton"/>
                <a:cs typeface="Neuton"/>
                <a:sym typeface="Neuton"/>
              </a:rPr>
              <a:t>Washington </a:t>
            </a:r>
            <a:r>
              <a:rPr lang="en" sz="1600" b="1" dirty="0" smtClean="0">
                <a:solidFill>
                  <a:schemeClr val="tx1"/>
                </a:solidFill>
                <a:latin typeface="Neuton"/>
                <a:ea typeface="Neuton"/>
                <a:cs typeface="Neuton"/>
                <a:sym typeface="Neuton"/>
              </a:rPr>
              <a:t>St</a:t>
            </a:r>
            <a:endParaRPr sz="1600" b="1" dirty="0">
              <a:solidFill>
                <a:schemeClr val="tx1"/>
              </a:solidFill>
              <a:latin typeface="Neuton"/>
            </a:endParaRPr>
          </a:p>
          <a:p>
            <a:pPr>
              <a:buFont typeface="Arial" panose="020B0604020202020204" pitchFamily="34" charset="0"/>
              <a:buChar char="•"/>
            </a:pPr>
            <a:endParaRPr sz="1400" dirty="0">
              <a:solidFill>
                <a:schemeClr val="bg2">
                  <a:lumMod val="50000"/>
                </a:schemeClr>
              </a:solidFill>
              <a:latin typeface="Neuton"/>
            </a:endParaRPr>
          </a:p>
        </p:txBody>
      </p:sp>
      <p:pic>
        <p:nvPicPr>
          <p:cNvPr id="2" name="Picture 1"/>
          <p:cNvPicPr>
            <a:picLocks noChangeAspect="1"/>
          </p:cNvPicPr>
          <p:nvPr/>
        </p:nvPicPr>
        <p:blipFill>
          <a:blip r:embed="rId3"/>
          <a:stretch>
            <a:fillRect/>
          </a:stretch>
        </p:blipFill>
        <p:spPr>
          <a:xfrm>
            <a:off x="3119437" y="1063228"/>
            <a:ext cx="2905125" cy="3819525"/>
          </a:xfrm>
          <a:prstGeom prst="rect">
            <a:avLst/>
          </a:prstGeom>
        </p:spPr>
      </p:pic>
      <p:sp>
        <p:nvSpPr>
          <p:cNvPr id="4" name="Rectangle 3"/>
          <p:cNvSpPr/>
          <p:nvPr/>
        </p:nvSpPr>
        <p:spPr>
          <a:xfrm>
            <a:off x="419316" y="1173462"/>
            <a:ext cx="2233020" cy="2308324"/>
          </a:xfrm>
          <a:prstGeom prst="rect">
            <a:avLst/>
          </a:prstGeom>
          <a:solidFill>
            <a:srgbClr val="383838"/>
          </a:solidFill>
          <a:ln>
            <a:solidFill>
              <a:schemeClr val="bg1">
                <a:lumMod val="50000"/>
                <a:lumOff val="50000"/>
              </a:schemeClr>
            </a:solidFill>
          </a:ln>
          <a:effectLst>
            <a:softEdge rad="31750"/>
          </a:effectLst>
        </p:spPr>
        <p:txBody>
          <a:bodyPr wrap="square">
            <a:spAutoFit/>
          </a:bodyPr>
          <a:lstStyle/>
          <a:p>
            <a:pPr marL="63500" lvl="0">
              <a:buClr>
                <a:schemeClr val="dk1"/>
              </a:buClr>
              <a:buSzPct val="100000"/>
            </a:pPr>
            <a:r>
              <a:rPr lang="en" sz="1600" dirty="0" smtClean="0">
                <a:solidFill>
                  <a:schemeClr val="tx1"/>
                </a:solidFill>
                <a:latin typeface="Neuton"/>
                <a:ea typeface="Neuton"/>
                <a:cs typeface="Neuton"/>
                <a:sym typeface="Neuton"/>
              </a:rPr>
              <a:t>Assessor</a:t>
            </a:r>
          </a:p>
          <a:p>
            <a:pPr marL="63500" lvl="0">
              <a:buClr>
                <a:schemeClr val="dk1"/>
              </a:buClr>
              <a:buSzPct val="100000"/>
            </a:pPr>
            <a:r>
              <a:rPr lang="en" sz="1600" dirty="0" smtClean="0">
                <a:solidFill>
                  <a:schemeClr val="tx1"/>
                </a:solidFill>
                <a:latin typeface="Neuton"/>
                <a:ea typeface="Neuton"/>
                <a:cs typeface="Neuton"/>
                <a:sym typeface="Neuton"/>
              </a:rPr>
              <a:t>Finance</a:t>
            </a:r>
          </a:p>
          <a:p>
            <a:pPr marL="63500" lvl="0">
              <a:buClr>
                <a:schemeClr val="dk1"/>
              </a:buClr>
              <a:buSzPct val="100000"/>
            </a:pPr>
            <a:r>
              <a:rPr lang="en" sz="1600" dirty="0" smtClean="0">
                <a:solidFill>
                  <a:schemeClr val="tx1"/>
                </a:solidFill>
                <a:latin typeface="Neuton"/>
                <a:ea typeface="Neuton"/>
                <a:cs typeface="Neuton"/>
                <a:sym typeface="Neuton"/>
              </a:rPr>
              <a:t>Human Resources</a:t>
            </a:r>
          </a:p>
          <a:p>
            <a:pPr marL="63500" lvl="0">
              <a:buClr>
                <a:schemeClr val="dk1"/>
              </a:buClr>
              <a:buSzPct val="100000"/>
            </a:pPr>
            <a:r>
              <a:rPr lang="en" sz="1600" dirty="0" smtClean="0">
                <a:solidFill>
                  <a:schemeClr val="tx1"/>
                </a:solidFill>
                <a:latin typeface="Neuton"/>
                <a:ea typeface="Neuton"/>
                <a:cs typeface="Neuton"/>
                <a:sym typeface="Neuton"/>
              </a:rPr>
              <a:t>Procurement Office</a:t>
            </a:r>
          </a:p>
          <a:p>
            <a:pPr marL="63500" lvl="0">
              <a:buClr>
                <a:schemeClr val="dk1"/>
              </a:buClr>
              <a:buSzPct val="100000"/>
            </a:pPr>
            <a:r>
              <a:rPr lang="en" sz="1600" dirty="0" smtClean="0">
                <a:solidFill>
                  <a:schemeClr val="tx1"/>
                </a:solidFill>
                <a:latin typeface="Neuton"/>
                <a:ea typeface="Neuton"/>
                <a:cs typeface="Neuton"/>
                <a:sym typeface="Neuton"/>
              </a:rPr>
              <a:t>Registry </a:t>
            </a:r>
            <a:r>
              <a:rPr lang="en" sz="1600" dirty="0">
                <a:solidFill>
                  <a:schemeClr val="tx1"/>
                </a:solidFill>
                <a:latin typeface="Neuton"/>
                <a:ea typeface="Neuton"/>
                <a:cs typeface="Neuton"/>
                <a:sym typeface="Neuton"/>
              </a:rPr>
              <a:t>of </a:t>
            </a:r>
            <a:r>
              <a:rPr lang="en" sz="1600" dirty="0" smtClean="0">
                <a:solidFill>
                  <a:schemeClr val="tx1"/>
                </a:solidFill>
                <a:latin typeface="Neuton"/>
                <a:ea typeface="Neuton"/>
                <a:cs typeface="Neuton"/>
                <a:sym typeface="Neuton"/>
              </a:rPr>
              <a:t>Deeds</a:t>
            </a:r>
          </a:p>
          <a:p>
            <a:pPr marL="63500" lvl="0">
              <a:buClr>
                <a:schemeClr val="dk1"/>
              </a:buClr>
              <a:buSzPct val="100000"/>
            </a:pPr>
            <a:r>
              <a:rPr lang="en" sz="1600" dirty="0" smtClean="0">
                <a:solidFill>
                  <a:schemeClr val="tx1"/>
                </a:solidFill>
                <a:latin typeface="Neuton"/>
                <a:ea typeface="Neuton"/>
                <a:cs typeface="Neuton"/>
                <a:sym typeface="Neuton"/>
              </a:rPr>
              <a:t>Tax Collector</a:t>
            </a:r>
          </a:p>
          <a:p>
            <a:pPr marL="63500" lvl="0">
              <a:buClr>
                <a:schemeClr val="dk1"/>
              </a:buClr>
              <a:buSzPct val="100000"/>
            </a:pPr>
            <a:r>
              <a:rPr lang="en" sz="1600" dirty="0" smtClean="0">
                <a:solidFill>
                  <a:schemeClr val="tx1"/>
                </a:solidFill>
                <a:latin typeface="Neuton"/>
                <a:ea typeface="Neuton"/>
                <a:cs typeface="Neuton"/>
                <a:sym typeface="Neuton"/>
              </a:rPr>
              <a:t>Town Administration </a:t>
            </a:r>
          </a:p>
          <a:p>
            <a:pPr marL="63500" lvl="0">
              <a:buClr>
                <a:schemeClr val="dk1"/>
              </a:buClr>
              <a:buSzPct val="100000"/>
            </a:pPr>
            <a:r>
              <a:rPr lang="en" sz="1600" dirty="0" smtClean="0">
                <a:solidFill>
                  <a:schemeClr val="tx1"/>
                </a:solidFill>
                <a:latin typeface="Neuton"/>
                <a:ea typeface="Neuton"/>
                <a:cs typeface="Neuton"/>
                <a:sym typeface="Neuton"/>
              </a:rPr>
              <a:t>Town </a:t>
            </a:r>
            <a:r>
              <a:rPr lang="en" sz="1600" dirty="0">
                <a:solidFill>
                  <a:schemeClr val="tx1"/>
                </a:solidFill>
                <a:latin typeface="Neuton"/>
                <a:ea typeface="Neuton"/>
                <a:cs typeface="Neuton"/>
                <a:sym typeface="Neuton"/>
              </a:rPr>
              <a:t>Clerk </a:t>
            </a:r>
            <a:endParaRPr lang="en" sz="1600" dirty="0" smtClean="0">
              <a:solidFill>
                <a:schemeClr val="tx1"/>
              </a:solidFill>
              <a:latin typeface="Neuton"/>
              <a:ea typeface="Neuton"/>
              <a:cs typeface="Neuton"/>
              <a:sym typeface="Neuton"/>
            </a:endParaRPr>
          </a:p>
          <a:p>
            <a:pPr marL="63500" lvl="0">
              <a:buClr>
                <a:schemeClr val="dk1"/>
              </a:buClr>
              <a:buSzPct val="100000"/>
            </a:pPr>
            <a:r>
              <a:rPr lang="en" sz="1600" dirty="0" smtClean="0">
                <a:solidFill>
                  <a:schemeClr val="tx1"/>
                </a:solidFill>
                <a:latin typeface="Neuton"/>
                <a:ea typeface="Neuton"/>
                <a:cs typeface="Neuton"/>
                <a:sym typeface="Neuton"/>
              </a:rPr>
              <a:t>to </a:t>
            </a:r>
            <a:r>
              <a:rPr lang="en" sz="1600" b="1" dirty="0">
                <a:solidFill>
                  <a:schemeClr val="tx1"/>
                </a:solidFill>
                <a:latin typeface="Neuton"/>
                <a:ea typeface="Neuton"/>
                <a:cs typeface="Neuton"/>
                <a:sym typeface="Neuton"/>
              </a:rPr>
              <a:t>Town Building</a:t>
            </a:r>
          </a:p>
        </p:txBody>
      </p:sp>
      <p:sp>
        <p:nvSpPr>
          <p:cNvPr id="6" name="TextBox 5"/>
          <p:cNvSpPr txBox="1"/>
          <p:nvPr/>
        </p:nvSpPr>
        <p:spPr>
          <a:xfrm>
            <a:off x="6273108" y="3357608"/>
            <a:ext cx="2413617" cy="584775"/>
          </a:xfrm>
          <a:prstGeom prst="rect">
            <a:avLst/>
          </a:prstGeom>
          <a:solidFill>
            <a:srgbClr val="383838"/>
          </a:solidFill>
          <a:ln>
            <a:solidFill>
              <a:schemeClr val="bg1">
                <a:lumMod val="50000"/>
                <a:lumOff val="50000"/>
              </a:schemeClr>
            </a:solidFill>
          </a:ln>
          <a:effectLst>
            <a:softEdge rad="31750"/>
          </a:effectLst>
        </p:spPr>
        <p:txBody>
          <a:bodyPr wrap="square" rtlCol="0">
            <a:spAutoFit/>
          </a:bodyPr>
          <a:lstStyle/>
          <a:p>
            <a:pPr lvl="0"/>
            <a:r>
              <a:rPr lang="en" sz="1600" dirty="0">
                <a:solidFill>
                  <a:schemeClr val="tx1"/>
                </a:solidFill>
                <a:latin typeface="Neuton"/>
                <a:ea typeface="Neuton"/>
                <a:cs typeface="Neuton"/>
                <a:sym typeface="Neuton"/>
              </a:rPr>
              <a:t>RMV, Court, </a:t>
            </a:r>
            <a:r>
              <a:rPr lang="en-US" sz="1600" dirty="0">
                <a:solidFill>
                  <a:schemeClr val="tx1"/>
                </a:solidFill>
                <a:latin typeface="Neuton"/>
                <a:ea typeface="Neuton"/>
                <a:cs typeface="Neuton"/>
                <a:sym typeface="Neuton"/>
              </a:rPr>
              <a:t>and Sheriff </a:t>
            </a:r>
            <a:r>
              <a:rPr lang="en" sz="1600" dirty="0">
                <a:solidFill>
                  <a:schemeClr val="tx1"/>
                </a:solidFill>
                <a:latin typeface="Neuton"/>
                <a:ea typeface="Neuton"/>
                <a:cs typeface="Neuton"/>
                <a:sym typeface="Neuton"/>
              </a:rPr>
              <a:t>to </a:t>
            </a:r>
            <a:r>
              <a:rPr lang="en" sz="1600" b="1" dirty="0">
                <a:solidFill>
                  <a:schemeClr val="tx1"/>
                </a:solidFill>
                <a:latin typeface="Neuton"/>
                <a:ea typeface="Neuton"/>
                <a:cs typeface="Neuton"/>
                <a:sym typeface="Neuton"/>
              </a:rPr>
              <a:t>FG </a:t>
            </a:r>
            <a:r>
              <a:rPr lang="en" sz="1600" b="1" dirty="0" smtClean="0">
                <a:solidFill>
                  <a:schemeClr val="tx1"/>
                </a:solidFill>
                <a:latin typeface="Neuton"/>
                <a:ea typeface="Neuton"/>
                <a:cs typeface="Neuton"/>
                <a:sym typeface="Neuton"/>
              </a:rPr>
              <a:t>Complex</a:t>
            </a:r>
            <a:endParaRPr lang="en" sz="1600" b="1" dirty="0">
              <a:solidFill>
                <a:schemeClr val="tx1"/>
              </a:solidFill>
              <a:latin typeface="Neuton"/>
              <a:ea typeface="Neuton"/>
              <a:cs typeface="Neuton"/>
              <a:sym typeface="Neuton"/>
            </a:endParaRPr>
          </a:p>
        </p:txBody>
      </p:sp>
      <p:sp>
        <p:nvSpPr>
          <p:cNvPr id="7" name="TextBox 6"/>
          <p:cNvSpPr txBox="1"/>
          <p:nvPr/>
        </p:nvSpPr>
        <p:spPr>
          <a:xfrm>
            <a:off x="6273108" y="4297876"/>
            <a:ext cx="2413616" cy="584775"/>
          </a:xfrm>
          <a:prstGeom prst="rect">
            <a:avLst/>
          </a:prstGeom>
          <a:solidFill>
            <a:srgbClr val="383838"/>
          </a:solidFill>
          <a:ln>
            <a:solidFill>
              <a:schemeClr val="bg1">
                <a:lumMod val="50000"/>
                <a:lumOff val="50000"/>
              </a:schemeClr>
            </a:solidFill>
          </a:ln>
          <a:effectLst>
            <a:softEdge rad="31750"/>
          </a:effectLst>
        </p:spPr>
        <p:txBody>
          <a:bodyPr wrap="square" rtlCol="0">
            <a:spAutoFit/>
          </a:bodyPr>
          <a:lstStyle/>
          <a:p>
            <a:pPr lvl="0"/>
            <a:r>
              <a:rPr lang="en" sz="1600" dirty="0" smtClean="0">
                <a:solidFill>
                  <a:schemeClr val="tx1"/>
                </a:solidFill>
                <a:latin typeface="Neuton"/>
                <a:ea typeface="Neuton"/>
                <a:cs typeface="Neuton"/>
                <a:sym typeface="Neuton"/>
              </a:rPr>
              <a:t>Fire Station</a:t>
            </a:r>
          </a:p>
          <a:p>
            <a:pPr lvl="0"/>
            <a:r>
              <a:rPr lang="en" sz="1600" dirty="0" smtClean="0">
                <a:solidFill>
                  <a:schemeClr val="tx1"/>
                </a:solidFill>
                <a:latin typeface="Neuton"/>
                <a:ea typeface="Neuton"/>
                <a:cs typeface="Neuton"/>
                <a:sym typeface="Neuton"/>
              </a:rPr>
              <a:t> </a:t>
            </a:r>
            <a:r>
              <a:rPr lang="en" sz="1600" dirty="0">
                <a:solidFill>
                  <a:schemeClr val="tx1"/>
                </a:solidFill>
                <a:latin typeface="Neuton"/>
                <a:ea typeface="Neuton"/>
                <a:cs typeface="Neuton"/>
                <a:sym typeface="Neuton"/>
              </a:rPr>
              <a:t>to </a:t>
            </a:r>
            <a:r>
              <a:rPr lang="en" sz="1600" b="1" dirty="0" smtClean="0">
                <a:solidFill>
                  <a:schemeClr val="tx1"/>
                </a:solidFill>
                <a:latin typeface="Neuton"/>
                <a:ea typeface="Neuton"/>
                <a:cs typeface="Neuton"/>
                <a:sym typeface="Neuton"/>
              </a:rPr>
              <a:t>4 FG</a:t>
            </a:r>
            <a:endParaRPr lang="en-US" sz="1600" dirty="0">
              <a:solidFill>
                <a:schemeClr val="tx1"/>
              </a:solidFill>
            </a:endParaRPr>
          </a:p>
        </p:txBody>
      </p:sp>
      <p:cxnSp>
        <p:nvCxnSpPr>
          <p:cNvPr id="9" name="Straight Arrow Connector 8"/>
          <p:cNvCxnSpPr>
            <a:stCxn id="4" idx="3"/>
          </p:cNvCxnSpPr>
          <p:nvPr/>
        </p:nvCxnSpPr>
        <p:spPr>
          <a:xfrm flipV="1">
            <a:off x="2652336" y="1464335"/>
            <a:ext cx="1345896" cy="863289"/>
          </a:xfrm>
          <a:prstGeom prst="straightConnector1">
            <a:avLst/>
          </a:prstGeom>
          <a:ln>
            <a:solidFill>
              <a:schemeClr val="bg2">
                <a:lumMod val="50000"/>
              </a:schemeClr>
            </a:solidFill>
            <a:tailEnd type="triangle"/>
          </a:ln>
        </p:spPr>
        <p:style>
          <a:lnRef idx="3">
            <a:schemeClr val="accent3"/>
          </a:lnRef>
          <a:fillRef idx="0">
            <a:schemeClr val="accent3"/>
          </a:fillRef>
          <a:effectRef idx="2">
            <a:schemeClr val="accent3"/>
          </a:effectRef>
          <a:fontRef idx="minor">
            <a:schemeClr val="tx1"/>
          </a:fontRef>
        </p:style>
      </p:cxnSp>
      <p:cxnSp>
        <p:nvCxnSpPr>
          <p:cNvPr id="12" name="Straight Arrow Connector 11"/>
          <p:cNvCxnSpPr>
            <a:stCxn id="144" idx="1"/>
          </p:cNvCxnSpPr>
          <p:nvPr/>
        </p:nvCxnSpPr>
        <p:spPr>
          <a:xfrm flipH="1" flipV="1">
            <a:off x="4465333" y="2094459"/>
            <a:ext cx="1807774" cy="472924"/>
          </a:xfrm>
          <a:prstGeom prst="straightConnector1">
            <a:avLst/>
          </a:prstGeom>
          <a:ln>
            <a:solidFill>
              <a:schemeClr val="bg2">
                <a:lumMod val="50000"/>
              </a:schemeClr>
            </a:solidFill>
            <a:tailEnd type="triangle"/>
          </a:ln>
        </p:spPr>
        <p:style>
          <a:lnRef idx="3">
            <a:schemeClr val="accent3"/>
          </a:lnRef>
          <a:fillRef idx="0">
            <a:schemeClr val="accent3"/>
          </a:fillRef>
          <a:effectRef idx="2">
            <a:schemeClr val="accent3"/>
          </a:effectRef>
          <a:fontRef idx="minor">
            <a:schemeClr val="tx1"/>
          </a:fontRef>
        </p:style>
      </p:cxnSp>
      <p:cxnSp>
        <p:nvCxnSpPr>
          <p:cNvPr id="14" name="Straight Arrow Connector 13"/>
          <p:cNvCxnSpPr>
            <a:stCxn id="7" idx="1"/>
          </p:cNvCxnSpPr>
          <p:nvPr/>
        </p:nvCxnSpPr>
        <p:spPr>
          <a:xfrm flipH="1" flipV="1">
            <a:off x="5325951" y="4122920"/>
            <a:ext cx="947157" cy="467344"/>
          </a:xfrm>
          <a:prstGeom prst="straightConnector1">
            <a:avLst/>
          </a:prstGeom>
          <a:ln>
            <a:solidFill>
              <a:schemeClr val="bg2">
                <a:lumMod val="50000"/>
              </a:schemeClr>
            </a:solidFill>
            <a:tailEnd type="triangle"/>
          </a:ln>
        </p:spPr>
        <p:style>
          <a:lnRef idx="3">
            <a:schemeClr val="accent3"/>
          </a:lnRef>
          <a:fillRef idx="0">
            <a:schemeClr val="accent3"/>
          </a:fillRef>
          <a:effectRef idx="2">
            <a:schemeClr val="accent3"/>
          </a:effectRef>
          <a:fontRef idx="minor">
            <a:schemeClr val="tx1"/>
          </a:fontRef>
        </p:style>
      </p:cxnSp>
      <p:cxnSp>
        <p:nvCxnSpPr>
          <p:cNvPr id="16" name="Straight Arrow Connector 15"/>
          <p:cNvCxnSpPr>
            <a:stCxn id="6" idx="1"/>
          </p:cNvCxnSpPr>
          <p:nvPr/>
        </p:nvCxnSpPr>
        <p:spPr>
          <a:xfrm flipH="1">
            <a:off x="5422392" y="3649996"/>
            <a:ext cx="850716" cy="401106"/>
          </a:xfrm>
          <a:prstGeom prst="straightConnector1">
            <a:avLst/>
          </a:prstGeom>
          <a:ln>
            <a:solidFill>
              <a:schemeClr val="bg2">
                <a:lumMod val="50000"/>
              </a:schemeClr>
            </a:solidFill>
            <a:tailEnd type="triangle"/>
          </a:ln>
        </p:spPr>
        <p:style>
          <a:lnRef idx="3">
            <a:schemeClr val="accent2"/>
          </a:lnRef>
          <a:fillRef idx="0">
            <a:schemeClr val="accent2"/>
          </a:fillRef>
          <a:effectRef idx="2">
            <a:schemeClr val="accent2"/>
          </a:effectRef>
          <a:fontRef idx="minor">
            <a:schemeClr val="tx1"/>
          </a:fontRef>
        </p:style>
      </p:cxnSp>
      <p:sp>
        <p:nvSpPr>
          <p:cNvPr id="22" name="TextBox 21"/>
          <p:cNvSpPr txBox="1"/>
          <p:nvPr/>
        </p:nvSpPr>
        <p:spPr>
          <a:xfrm>
            <a:off x="6273107" y="1171947"/>
            <a:ext cx="2413617" cy="584775"/>
          </a:xfrm>
          <a:prstGeom prst="rect">
            <a:avLst/>
          </a:prstGeom>
          <a:solidFill>
            <a:srgbClr val="383838"/>
          </a:solidFill>
          <a:ln>
            <a:solidFill>
              <a:schemeClr val="bg1">
                <a:lumMod val="50000"/>
                <a:lumOff val="50000"/>
              </a:schemeClr>
            </a:solidFill>
          </a:ln>
          <a:effectLst>
            <a:softEdge rad="31750"/>
          </a:effectLst>
        </p:spPr>
        <p:txBody>
          <a:bodyPr wrap="square" rtlCol="0">
            <a:spAutoFit/>
          </a:bodyPr>
          <a:lstStyle/>
          <a:p>
            <a:r>
              <a:rPr lang="en-US" sz="1600" dirty="0" smtClean="0">
                <a:solidFill>
                  <a:schemeClr val="tx1"/>
                </a:solidFill>
              </a:rPr>
              <a:t>Visitor Services </a:t>
            </a:r>
          </a:p>
          <a:p>
            <a:r>
              <a:rPr lang="en-US" sz="1600" dirty="0" smtClean="0">
                <a:solidFill>
                  <a:schemeClr val="tx1"/>
                </a:solidFill>
              </a:rPr>
              <a:t>to </a:t>
            </a:r>
            <a:r>
              <a:rPr lang="en-US" sz="1600" b="1" dirty="0" smtClean="0">
                <a:solidFill>
                  <a:schemeClr val="tx1"/>
                </a:solidFill>
              </a:rPr>
              <a:t>20 S Water St</a:t>
            </a:r>
            <a:endParaRPr lang="en-US" sz="1600" b="1" dirty="0">
              <a:solidFill>
                <a:schemeClr val="tx1"/>
              </a:solidFill>
            </a:endParaRPr>
          </a:p>
        </p:txBody>
      </p:sp>
      <p:cxnSp>
        <p:nvCxnSpPr>
          <p:cNvPr id="24" name="Straight Arrow Connector 23"/>
          <p:cNvCxnSpPr>
            <a:stCxn id="22" idx="1"/>
          </p:cNvCxnSpPr>
          <p:nvPr/>
        </p:nvCxnSpPr>
        <p:spPr>
          <a:xfrm flipH="1">
            <a:off x="4096512" y="1464335"/>
            <a:ext cx="2176595" cy="27550"/>
          </a:xfrm>
          <a:prstGeom prst="straightConnector1">
            <a:avLst/>
          </a:prstGeom>
          <a:ln>
            <a:solidFill>
              <a:schemeClr val="bg2">
                <a:lumMod val="50000"/>
              </a:schemeClr>
            </a:solidFill>
            <a:tailEnd type="triangle"/>
          </a:ln>
        </p:spPr>
        <p:style>
          <a:lnRef idx="3">
            <a:schemeClr val="accent3"/>
          </a:lnRef>
          <a:fillRef idx="0">
            <a:schemeClr val="accent3"/>
          </a:fillRef>
          <a:effectRef idx="2">
            <a:schemeClr val="accent3"/>
          </a:effectRef>
          <a:fontRef idx="minor">
            <a:schemeClr val="tx1"/>
          </a:fontRef>
        </p:style>
      </p:cxnSp>
      <p:sp>
        <p:nvSpPr>
          <p:cNvPr id="27" name="TextBox 26"/>
          <p:cNvSpPr txBox="1"/>
          <p:nvPr/>
        </p:nvSpPr>
        <p:spPr>
          <a:xfrm>
            <a:off x="430694" y="3805433"/>
            <a:ext cx="2233020" cy="1077218"/>
          </a:xfrm>
          <a:prstGeom prst="rect">
            <a:avLst/>
          </a:prstGeom>
          <a:solidFill>
            <a:srgbClr val="383838"/>
          </a:solidFill>
          <a:ln>
            <a:solidFill>
              <a:schemeClr val="bg1">
                <a:lumMod val="50000"/>
                <a:lumOff val="50000"/>
              </a:schemeClr>
            </a:solidFill>
          </a:ln>
          <a:effectLst>
            <a:softEdge rad="31750"/>
          </a:effectLst>
        </p:spPr>
        <p:txBody>
          <a:bodyPr wrap="square" rtlCol="0">
            <a:spAutoFit/>
          </a:bodyPr>
          <a:lstStyle/>
          <a:p>
            <a:r>
              <a:rPr lang="en-US" sz="1600" dirty="0" smtClean="0">
                <a:solidFill>
                  <a:schemeClr val="tx1"/>
                </a:solidFill>
              </a:rPr>
              <a:t>Top floor of </a:t>
            </a:r>
            <a:r>
              <a:rPr lang="en-US" sz="1600" b="1" dirty="0" smtClean="0">
                <a:solidFill>
                  <a:schemeClr val="tx1"/>
                </a:solidFill>
              </a:rPr>
              <a:t>20 S Water St </a:t>
            </a:r>
            <a:r>
              <a:rPr lang="en-US" sz="1600" dirty="0" smtClean="0">
                <a:solidFill>
                  <a:schemeClr val="tx1"/>
                </a:solidFill>
              </a:rPr>
              <a:t>as meeting space and Town Building overflow</a:t>
            </a:r>
            <a:endParaRPr lang="en-US" sz="1600" dirty="0">
              <a:solidFill>
                <a:schemeClr val="tx1"/>
              </a:solidFill>
            </a:endParaRPr>
          </a:p>
        </p:txBody>
      </p:sp>
      <p:cxnSp>
        <p:nvCxnSpPr>
          <p:cNvPr id="29" name="Straight Arrow Connector 28"/>
          <p:cNvCxnSpPr>
            <a:stCxn id="27" idx="3"/>
          </p:cNvCxnSpPr>
          <p:nvPr/>
        </p:nvCxnSpPr>
        <p:spPr>
          <a:xfrm flipV="1">
            <a:off x="2663714" y="1547302"/>
            <a:ext cx="1345896" cy="2796740"/>
          </a:xfrm>
          <a:prstGeom prst="straightConnector1">
            <a:avLst/>
          </a:prstGeom>
          <a:ln>
            <a:solidFill>
              <a:schemeClr val="bg2">
                <a:lumMod val="50000"/>
              </a:schemeClr>
            </a:solidFill>
            <a:tailEnd type="triangle"/>
          </a:ln>
        </p:spPr>
        <p:style>
          <a:lnRef idx="3">
            <a:schemeClr val="accent3"/>
          </a:lnRef>
          <a:fillRef idx="0">
            <a:schemeClr val="accent3"/>
          </a:fillRef>
          <a:effectRef idx="2">
            <a:schemeClr val="accent3"/>
          </a:effectRef>
          <a:fontRef idx="minor">
            <a:schemeClr val="tx1"/>
          </a:fontRef>
        </p:style>
      </p:cxn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2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2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200"/>
                                        <p:tgtEl>
                                          <p:spTgt spid="22"/>
                                        </p:tgtEl>
                                      </p:cBhvr>
                                    </p:animEffect>
                                  </p:childTnLst>
                                </p:cTn>
                              </p:par>
                              <p:par>
                                <p:cTn id="32" presetID="10" presetClass="entr" presetSubtype="0"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2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200"/>
                                        <p:tgtEl>
                                          <p:spTgt spid="27"/>
                                        </p:tgtEl>
                                      </p:cBhvr>
                                    </p:animEffect>
                                  </p:childTnLst>
                                </p:cTn>
                              </p:par>
                              <p:par>
                                <p:cTn id="40" presetID="10" presetClass="entr" presetSubtype="0" fill="hold"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2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4">
                                            <p:bg/>
                                          </p:spTgt>
                                        </p:tgtEl>
                                        <p:attrNameLst>
                                          <p:attrName>style.visibility</p:attrName>
                                        </p:attrNameLst>
                                      </p:cBhvr>
                                      <p:to>
                                        <p:strVal val="visible"/>
                                      </p:to>
                                    </p:set>
                                    <p:animEffect transition="in" filter="fade">
                                      <p:cBhvr>
                                        <p:cTn id="47" dur="200"/>
                                        <p:tgtEl>
                                          <p:spTgt spid="144">
                                            <p:bg/>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44">
                                            <p:txEl>
                                              <p:pRg st="0" end="0"/>
                                            </p:txEl>
                                          </p:spTgt>
                                        </p:tgtEl>
                                        <p:attrNameLst>
                                          <p:attrName>style.visibility</p:attrName>
                                        </p:attrNameLst>
                                      </p:cBhvr>
                                      <p:to>
                                        <p:strVal val="visible"/>
                                      </p:to>
                                    </p:set>
                                    <p:animEffect transition="in" filter="fade">
                                      <p:cBhvr>
                                        <p:cTn id="50" dur="200"/>
                                        <p:tgtEl>
                                          <p:spTgt spid="144">
                                            <p:txEl>
                                              <p:pRg st="0" end="0"/>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44">
                                            <p:txEl>
                                              <p:pRg st="1" end="1"/>
                                            </p:txEl>
                                          </p:spTgt>
                                        </p:tgtEl>
                                        <p:attrNameLst>
                                          <p:attrName>style.visibility</p:attrName>
                                        </p:attrNameLst>
                                      </p:cBhvr>
                                      <p:to>
                                        <p:strVal val="visible"/>
                                      </p:to>
                                    </p:set>
                                    <p:animEffect transition="in" filter="fade">
                                      <p:cBhvr>
                                        <p:cTn id="53" dur="200"/>
                                        <p:tgtEl>
                                          <p:spTgt spid="144">
                                            <p:txEl>
                                              <p:pRg st="1" end="1"/>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2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build="p" animBg="1"/>
      <p:bldP spid="4" grpId="0" animBg="1"/>
      <p:bldP spid="6" grpId="0" animBg="1"/>
      <p:bldP spid="7" grpId="0" animBg="1"/>
      <p:bldP spid="22" grpId="0" animBg="1"/>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457200" y="471598"/>
            <a:ext cx="8229600" cy="857400"/>
          </a:xfrm>
          <a:prstGeom prst="rect">
            <a:avLst/>
          </a:prstGeom>
        </p:spPr>
        <p:txBody>
          <a:bodyPr lIns="91425" tIns="91425" rIns="91425" bIns="91425" anchor="b" anchorCtr="0">
            <a:noAutofit/>
          </a:bodyPr>
          <a:lstStyle/>
          <a:p>
            <a:pPr>
              <a:spcBef>
                <a:spcPts val="0"/>
              </a:spcBef>
              <a:buNone/>
            </a:pPr>
            <a:r>
              <a:rPr lang="en" sz="3600" dirty="0">
                <a:latin typeface="Book Antiqua"/>
                <a:ea typeface="Neuton"/>
                <a:cs typeface="Neuton"/>
                <a:sym typeface="Neuton"/>
              </a:rPr>
              <a:t>Database and other Recommendations</a:t>
            </a:r>
            <a:endParaRPr lang="en" dirty="0">
              <a:latin typeface="Neuton"/>
              <a:ea typeface="Neuton"/>
              <a:cs typeface="Neuton"/>
              <a:sym typeface="Neuton"/>
            </a:endParaRPr>
          </a:p>
        </p:txBody>
      </p:sp>
      <p:pic>
        <p:nvPicPr>
          <p:cNvPr id="2" name="Picture 1" descr="Methods Table.PNG"/>
          <p:cNvPicPr>
            <a:picLocks noChangeAspect="1"/>
          </p:cNvPicPr>
          <p:nvPr/>
        </p:nvPicPr>
        <p:blipFill rotWithShape="1">
          <a:blip r:embed="rId3"/>
          <a:srcRect r="25452"/>
          <a:stretch/>
        </p:blipFill>
        <p:spPr>
          <a:xfrm>
            <a:off x="-1" y="1386894"/>
            <a:ext cx="9174271" cy="1648405"/>
          </a:xfrm>
          <a:prstGeom prst="rect">
            <a:avLst/>
          </a:prstGeom>
          <a:effectLst>
            <a:softEdge rad="31750"/>
          </a:effectLst>
        </p:spPr>
      </p:pic>
      <p:sp>
        <p:nvSpPr>
          <p:cNvPr id="8" name="TextBox 5"/>
          <p:cNvSpPr txBox="1"/>
          <p:nvPr/>
        </p:nvSpPr>
        <p:spPr>
          <a:xfrm>
            <a:off x="1023583" y="3289111"/>
            <a:ext cx="2333767" cy="1384995"/>
          </a:xfrm>
          <a:prstGeom prst="rect">
            <a:avLst/>
          </a:prstGeom>
          <a:noFill/>
        </p:spPr>
        <p:txBody>
          <a:bodyPr wrap="square" rtlCol="0">
            <a:spAutoFit/>
          </a:bodyPr>
          <a:lstStyle/>
          <a:p>
            <a:r>
              <a:rPr lang="en-US" sz="2800" dirty="0">
                <a:solidFill>
                  <a:schemeClr val="tx1"/>
                </a:solidFill>
                <a:latin typeface="Neuton"/>
              </a:rPr>
              <a:t>Energy</a:t>
            </a:r>
            <a:endParaRPr lang="en-US" sz="2800" dirty="0" smtClean="0">
              <a:solidFill>
                <a:schemeClr val="bg2">
                  <a:lumMod val="50000"/>
                </a:schemeClr>
              </a:solidFill>
              <a:latin typeface="Neuton"/>
            </a:endParaRPr>
          </a:p>
          <a:p>
            <a:r>
              <a:rPr lang="en-US" sz="2800" dirty="0">
                <a:solidFill>
                  <a:schemeClr val="tx1"/>
                </a:solidFill>
                <a:latin typeface="Neuton"/>
              </a:rPr>
              <a:t>Saving </a:t>
            </a:r>
            <a:endParaRPr lang="en-US" sz="2800" dirty="0" smtClean="0">
              <a:solidFill>
                <a:schemeClr val="bg2">
                  <a:lumMod val="50000"/>
                </a:schemeClr>
              </a:solidFill>
              <a:latin typeface="Neuton"/>
            </a:endParaRPr>
          </a:p>
          <a:p>
            <a:r>
              <a:rPr lang="en-US" sz="2800" dirty="0">
                <a:solidFill>
                  <a:schemeClr val="tx1"/>
                </a:solidFill>
                <a:latin typeface="Neuton"/>
              </a:rPr>
              <a:t>Techniques</a:t>
            </a:r>
            <a:endParaRPr lang="en-US" sz="2800" dirty="0" smtClean="0">
              <a:solidFill>
                <a:schemeClr val="bg2">
                  <a:lumMod val="50000"/>
                </a:schemeClr>
              </a:solidFill>
              <a:latin typeface="Neuton"/>
            </a:endParaRPr>
          </a:p>
        </p:txBody>
      </p:sp>
      <p:sp>
        <p:nvSpPr>
          <p:cNvPr id="9" name="TextBox 6"/>
          <p:cNvSpPr txBox="1"/>
          <p:nvPr/>
        </p:nvSpPr>
        <p:spPr>
          <a:xfrm>
            <a:off x="5595583" y="3504554"/>
            <a:ext cx="1263487" cy="954107"/>
          </a:xfrm>
          <a:prstGeom prst="rect">
            <a:avLst/>
          </a:prstGeom>
          <a:noFill/>
        </p:spPr>
        <p:txBody>
          <a:bodyPr wrap="none" rtlCol="0">
            <a:spAutoFit/>
          </a:bodyPr>
          <a:lstStyle/>
          <a:p>
            <a:r>
              <a:rPr lang="en-US" sz="2800" dirty="0">
                <a:solidFill>
                  <a:schemeClr val="tx1"/>
                </a:solidFill>
                <a:latin typeface="Neuton"/>
              </a:rPr>
              <a:t>Public </a:t>
            </a:r>
            <a:endParaRPr lang="en-US" sz="2800" dirty="0" smtClean="0">
              <a:solidFill>
                <a:schemeClr val="bg2">
                  <a:lumMod val="50000"/>
                </a:schemeClr>
              </a:solidFill>
              <a:latin typeface="Neuton"/>
            </a:endParaRPr>
          </a:p>
          <a:p>
            <a:r>
              <a:rPr lang="en-US" sz="2800" dirty="0">
                <a:solidFill>
                  <a:schemeClr val="tx1"/>
                </a:solidFill>
                <a:latin typeface="Neuton"/>
              </a:rPr>
              <a:t>Input</a:t>
            </a:r>
            <a:endParaRPr lang="en-US" sz="2800" dirty="0">
              <a:solidFill>
                <a:schemeClr val="bg2">
                  <a:lumMod val="50000"/>
                </a:schemeClr>
              </a:solidFill>
              <a:latin typeface="Neuton"/>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3848100"/>
            <a:ext cx="4024869" cy="1130300"/>
          </a:xfrm>
        </p:spPr>
        <p:txBody>
          <a:bodyPr/>
          <a:lstStyle/>
          <a:p>
            <a:r>
              <a:rPr lang="en-US" dirty="0">
                <a:latin typeface="Book Antiqua"/>
              </a:rPr>
              <a:t>SPECIAL THANKS TO:</a:t>
            </a:r>
            <a:endParaRPr lang="en-US" dirty="0"/>
          </a:p>
        </p:txBody>
      </p:sp>
      <p:sp>
        <p:nvSpPr>
          <p:cNvPr id="3" name="Content Placeholder 2"/>
          <p:cNvSpPr>
            <a:spLocks noGrp="1"/>
          </p:cNvSpPr>
          <p:nvPr>
            <p:ph sz="half" idx="1"/>
          </p:nvPr>
        </p:nvSpPr>
        <p:spPr>
          <a:xfrm>
            <a:off x="597611" y="160030"/>
            <a:ext cx="3703638" cy="4029834"/>
          </a:xfrm>
        </p:spPr>
        <p:txBody>
          <a:bodyPr>
            <a:noAutofit/>
          </a:bodyPr>
          <a:lstStyle/>
          <a:p>
            <a:pPr marL="0" indent="0">
              <a:buClr>
                <a:schemeClr val="bg2">
                  <a:lumMod val="50000"/>
                </a:schemeClr>
              </a:buClr>
              <a:buNone/>
            </a:pPr>
            <a:r>
              <a:rPr lang="en-US" sz="1800" dirty="0">
                <a:solidFill>
                  <a:srgbClr val="2D3F28"/>
                </a:solidFill>
                <a:latin typeface="Neuton"/>
              </a:rPr>
              <a:t>Gregg Tivnan</a:t>
            </a:r>
          </a:p>
          <a:p>
            <a:pPr marL="0" indent="0">
              <a:buClr>
                <a:schemeClr val="bg2">
                  <a:lumMod val="50000"/>
                </a:schemeClr>
              </a:buClr>
              <a:buNone/>
            </a:pPr>
            <a:r>
              <a:rPr lang="en-US" sz="1800" dirty="0">
                <a:solidFill>
                  <a:srgbClr val="2D3F28"/>
                </a:solidFill>
                <a:latin typeface="Neuton"/>
              </a:rPr>
              <a:t>Larry Kester</a:t>
            </a:r>
          </a:p>
          <a:p>
            <a:pPr marL="0" indent="0">
              <a:buClr>
                <a:schemeClr val="bg2">
                  <a:lumMod val="50000"/>
                </a:schemeClr>
              </a:buClr>
              <a:buNone/>
            </a:pPr>
            <a:r>
              <a:rPr lang="en-US" sz="1800" dirty="0">
                <a:solidFill>
                  <a:srgbClr val="2D3F28"/>
                </a:solidFill>
                <a:latin typeface="Neuton"/>
              </a:rPr>
              <a:t>Libby Gibson</a:t>
            </a:r>
          </a:p>
          <a:p>
            <a:pPr marL="0" indent="0">
              <a:buClr>
                <a:schemeClr val="bg2">
                  <a:lumMod val="50000"/>
                </a:schemeClr>
              </a:buClr>
              <a:buNone/>
            </a:pPr>
            <a:r>
              <a:rPr lang="en-US" sz="1800" dirty="0">
                <a:solidFill>
                  <a:srgbClr val="2D3F28"/>
                </a:solidFill>
                <a:latin typeface="Neuton"/>
              </a:rPr>
              <a:t>Heidi Bauer</a:t>
            </a:r>
          </a:p>
          <a:p>
            <a:pPr marL="0" indent="0">
              <a:buClr>
                <a:schemeClr val="bg2">
                  <a:lumMod val="50000"/>
                </a:schemeClr>
              </a:buClr>
              <a:buNone/>
            </a:pPr>
            <a:r>
              <a:rPr lang="en-US" sz="1800" dirty="0">
                <a:solidFill>
                  <a:srgbClr val="2D3F28"/>
                </a:solidFill>
                <a:latin typeface="Neuton"/>
              </a:rPr>
              <a:t>Diane O'Neil</a:t>
            </a:r>
          </a:p>
          <a:p>
            <a:pPr marL="0" indent="0">
              <a:buClr>
                <a:schemeClr val="bg2">
                  <a:lumMod val="50000"/>
                </a:schemeClr>
              </a:buClr>
              <a:buNone/>
            </a:pPr>
            <a:r>
              <a:rPr lang="en-US" sz="1800" dirty="0">
                <a:solidFill>
                  <a:srgbClr val="2D3F28"/>
                </a:solidFill>
                <a:latin typeface="Neuton"/>
              </a:rPr>
              <a:t>Dave Fredericks</a:t>
            </a:r>
          </a:p>
          <a:p>
            <a:pPr marL="0" indent="0">
              <a:buClr>
                <a:schemeClr val="bg2">
                  <a:lumMod val="50000"/>
                </a:schemeClr>
              </a:buClr>
              <a:buNone/>
            </a:pPr>
            <a:r>
              <a:rPr lang="en-US" sz="1800" dirty="0">
                <a:solidFill>
                  <a:srgbClr val="2D3F28"/>
                </a:solidFill>
                <a:latin typeface="Neuton"/>
              </a:rPr>
              <a:t>Rachel Chretien</a:t>
            </a:r>
          </a:p>
          <a:p>
            <a:pPr marL="0" indent="0">
              <a:buClr>
                <a:schemeClr val="bg2">
                  <a:lumMod val="50000"/>
                </a:schemeClr>
              </a:buClr>
              <a:buNone/>
            </a:pPr>
            <a:r>
              <a:rPr lang="en-US" sz="1800" dirty="0">
                <a:solidFill>
                  <a:srgbClr val="2D3F28"/>
                </a:solidFill>
                <a:latin typeface="Neuton"/>
              </a:rPr>
              <a:t>David Gray</a:t>
            </a:r>
          </a:p>
          <a:p>
            <a:pPr marL="0" indent="0">
              <a:buClr>
                <a:schemeClr val="bg2">
                  <a:lumMod val="50000"/>
                </a:schemeClr>
              </a:buClr>
              <a:buNone/>
            </a:pPr>
            <a:r>
              <a:rPr lang="en-US" sz="1800" dirty="0">
                <a:solidFill>
                  <a:srgbClr val="2D3F28"/>
                </a:solidFill>
                <a:latin typeface="Neuton"/>
              </a:rPr>
              <a:t>Sheila </a:t>
            </a:r>
            <a:r>
              <a:rPr lang="en-US" sz="1800" dirty="0" smtClean="0">
                <a:solidFill>
                  <a:srgbClr val="2D3F28"/>
                </a:solidFill>
                <a:latin typeface="Neuton"/>
              </a:rPr>
              <a:t>Lucey</a:t>
            </a:r>
            <a:endParaRPr lang="en-US" sz="1800" dirty="0">
              <a:solidFill>
                <a:srgbClr val="2D3F28"/>
              </a:solidFill>
              <a:latin typeface="Neuton"/>
            </a:endParaRPr>
          </a:p>
        </p:txBody>
      </p:sp>
      <p:sp>
        <p:nvSpPr>
          <p:cNvPr id="4" name="Content Placeholder 3"/>
          <p:cNvSpPr>
            <a:spLocks noGrp="1"/>
          </p:cNvSpPr>
          <p:nvPr>
            <p:ph sz="half" idx="2"/>
          </p:nvPr>
        </p:nvSpPr>
        <p:spPr>
          <a:xfrm>
            <a:off x="3028923" y="218362"/>
            <a:ext cx="3700462" cy="3848669"/>
          </a:xfrm>
        </p:spPr>
        <p:txBody>
          <a:bodyPr>
            <a:noAutofit/>
          </a:bodyPr>
          <a:lstStyle/>
          <a:p>
            <a:pPr marL="0" indent="0">
              <a:buClr>
                <a:schemeClr val="bg2">
                  <a:lumMod val="50000"/>
                </a:schemeClr>
              </a:buClr>
              <a:buNone/>
            </a:pPr>
            <a:r>
              <a:rPr lang="en-US" sz="1800" dirty="0">
                <a:solidFill>
                  <a:srgbClr val="2D3F28"/>
                </a:solidFill>
                <a:latin typeface="Neuton"/>
              </a:rPr>
              <a:t>Chief Mark McDougall</a:t>
            </a:r>
          </a:p>
          <a:p>
            <a:pPr marL="0" indent="0">
              <a:buClr>
                <a:schemeClr val="bg2">
                  <a:lumMod val="50000"/>
                </a:schemeClr>
              </a:buClr>
              <a:buNone/>
            </a:pPr>
            <a:r>
              <a:rPr lang="en-US" sz="1800" dirty="0">
                <a:solidFill>
                  <a:srgbClr val="2D3F28"/>
                </a:solidFill>
                <a:latin typeface="Neuton"/>
              </a:rPr>
              <a:t>Deputy Chief Ed Maxwell</a:t>
            </a:r>
          </a:p>
          <a:p>
            <a:pPr marL="0" indent="0">
              <a:buClr>
                <a:schemeClr val="bg2">
                  <a:lumMod val="50000"/>
                </a:schemeClr>
              </a:buClr>
              <a:buNone/>
            </a:pPr>
            <a:r>
              <a:rPr lang="en-US" sz="1800" dirty="0">
                <a:solidFill>
                  <a:srgbClr val="2D3F28"/>
                </a:solidFill>
                <a:latin typeface="Neuton"/>
              </a:rPr>
              <a:t>Richard Ray</a:t>
            </a:r>
          </a:p>
          <a:p>
            <a:pPr marL="0" indent="0">
              <a:buClr>
                <a:schemeClr val="bg2">
                  <a:lumMod val="50000"/>
                </a:schemeClr>
              </a:buClr>
              <a:buNone/>
            </a:pPr>
            <a:r>
              <a:rPr lang="en-US" sz="1800" dirty="0">
                <a:solidFill>
                  <a:srgbClr val="2D3F28"/>
                </a:solidFill>
                <a:latin typeface="Neuton"/>
              </a:rPr>
              <a:t>Lauren Sinatra</a:t>
            </a:r>
          </a:p>
          <a:p>
            <a:pPr marL="0" indent="0">
              <a:buClr>
                <a:schemeClr val="bg2">
                  <a:lumMod val="50000"/>
                </a:schemeClr>
              </a:buClr>
              <a:buNone/>
            </a:pPr>
            <a:r>
              <a:rPr lang="en-US" sz="1800" dirty="0">
                <a:solidFill>
                  <a:srgbClr val="2D3F28"/>
                </a:solidFill>
                <a:latin typeface="Neuton"/>
              </a:rPr>
              <a:t>Jeff Carlson</a:t>
            </a:r>
          </a:p>
          <a:p>
            <a:pPr marL="0" indent="0">
              <a:buClr>
                <a:schemeClr val="bg2">
                  <a:lumMod val="50000"/>
                </a:schemeClr>
              </a:buClr>
              <a:buNone/>
            </a:pPr>
            <a:r>
              <a:rPr lang="en-US" sz="1800" dirty="0">
                <a:solidFill>
                  <a:srgbClr val="2D3F28"/>
                </a:solidFill>
                <a:latin typeface="Neuton"/>
              </a:rPr>
              <a:t>Leah Cabral</a:t>
            </a:r>
          </a:p>
          <a:p>
            <a:pPr marL="0" indent="0">
              <a:buClr>
                <a:schemeClr val="bg2">
                  <a:lumMod val="50000"/>
                </a:schemeClr>
              </a:buClr>
              <a:buNone/>
            </a:pPr>
            <a:r>
              <a:rPr lang="en-US" sz="1800" dirty="0">
                <a:solidFill>
                  <a:srgbClr val="2D3F28"/>
                </a:solidFill>
                <a:latin typeface="Neuton"/>
              </a:rPr>
              <a:t>Tara Riley</a:t>
            </a:r>
          </a:p>
          <a:p>
            <a:pPr marL="0" indent="0">
              <a:buClr>
                <a:schemeClr val="bg2">
                  <a:lumMod val="50000"/>
                </a:schemeClr>
              </a:buClr>
              <a:buNone/>
            </a:pPr>
            <a:r>
              <a:rPr lang="en-US" sz="1800" dirty="0">
                <a:solidFill>
                  <a:srgbClr val="2D3F28"/>
                </a:solidFill>
                <a:latin typeface="Neuton"/>
              </a:rPr>
              <a:t>Lynell Vollans</a:t>
            </a:r>
          </a:p>
          <a:p>
            <a:pPr marL="0" indent="0">
              <a:buClr>
                <a:schemeClr val="bg2">
                  <a:lumMod val="50000"/>
                </a:schemeClr>
              </a:buClr>
              <a:buNone/>
            </a:pPr>
            <a:r>
              <a:rPr lang="en-US" sz="1800">
                <a:solidFill>
                  <a:srgbClr val="2D3F28"/>
                </a:solidFill>
                <a:latin typeface="Neuton"/>
              </a:rPr>
              <a:t>Caitlin </a:t>
            </a:r>
            <a:r>
              <a:rPr lang="en-US" sz="1800" smtClean="0">
                <a:solidFill>
                  <a:srgbClr val="2D3F28"/>
                </a:solidFill>
                <a:latin typeface="Neuton"/>
              </a:rPr>
              <a:t>Waddington</a:t>
            </a:r>
            <a:endParaRPr lang="en-US" sz="1800" dirty="0">
              <a:solidFill>
                <a:srgbClr val="2D3F28"/>
              </a:solidFill>
              <a:latin typeface="Neuton"/>
            </a:endParaRPr>
          </a:p>
        </p:txBody>
      </p:sp>
      <p:sp>
        <p:nvSpPr>
          <p:cNvPr id="6" name="TextBox 4"/>
          <p:cNvSpPr txBox="1"/>
          <p:nvPr/>
        </p:nvSpPr>
        <p:spPr>
          <a:xfrm>
            <a:off x="6005013" y="327547"/>
            <a:ext cx="3138985" cy="4624343"/>
          </a:xfrm>
          <a:prstGeom prst="rect">
            <a:avLst/>
          </a:prstGeom>
          <a:noFill/>
        </p:spPr>
        <p:txBody>
          <a:bodyPr wrap="square" rtlCol="0">
            <a:spAutoFit/>
          </a:bodyPr>
          <a:lstStyle/>
          <a:p>
            <a:pPr>
              <a:spcBef>
                <a:spcPts val="432"/>
              </a:spcBef>
              <a:spcAft>
                <a:spcPts val="450"/>
              </a:spcAft>
              <a:buClr>
                <a:schemeClr val="bg2">
                  <a:lumMod val="50000"/>
                </a:schemeClr>
              </a:buClr>
              <a:buSzPct val="80000"/>
            </a:pPr>
            <a:r>
              <a:rPr lang="en-US" sz="1800" dirty="0" smtClean="0">
                <a:solidFill>
                  <a:srgbClr val="2D3F28"/>
                </a:solidFill>
                <a:latin typeface="Neuton"/>
              </a:rPr>
              <a:t>David Sharpe</a:t>
            </a:r>
            <a:endParaRPr lang="en-US" sz="1800" dirty="0">
              <a:solidFill>
                <a:srgbClr val="2D3F28"/>
              </a:solidFill>
              <a:latin typeface="Neuton"/>
            </a:endParaRPr>
          </a:p>
          <a:p>
            <a:pPr>
              <a:spcBef>
                <a:spcPts val="432"/>
              </a:spcBef>
              <a:spcAft>
                <a:spcPts val="450"/>
              </a:spcAft>
              <a:buClr>
                <a:schemeClr val="bg2">
                  <a:lumMod val="50000"/>
                </a:schemeClr>
              </a:buClr>
              <a:buSzPct val="80000"/>
            </a:pPr>
            <a:r>
              <a:rPr lang="en-US" sz="1800" dirty="0" smtClean="0">
                <a:solidFill>
                  <a:srgbClr val="2D3F28"/>
                </a:solidFill>
                <a:latin typeface="Neuton"/>
              </a:rPr>
              <a:t>Kate </a:t>
            </a:r>
            <a:r>
              <a:rPr lang="en-US" sz="1800" dirty="0">
                <a:solidFill>
                  <a:srgbClr val="2D3F28"/>
                </a:solidFill>
                <a:latin typeface="Neuton"/>
              </a:rPr>
              <a:t>Hamilton</a:t>
            </a:r>
          </a:p>
          <a:p>
            <a:pPr>
              <a:spcBef>
                <a:spcPts val="432"/>
              </a:spcBef>
              <a:spcAft>
                <a:spcPts val="450"/>
              </a:spcAft>
              <a:buClr>
                <a:schemeClr val="bg2">
                  <a:lumMod val="50000"/>
                </a:schemeClr>
              </a:buClr>
              <a:buSzPct val="80000"/>
            </a:pPr>
            <a:r>
              <a:rPr lang="en-US" sz="1800" dirty="0" smtClean="0">
                <a:solidFill>
                  <a:srgbClr val="2D3F28"/>
                </a:solidFill>
                <a:latin typeface="Neuton"/>
              </a:rPr>
              <a:t>Kara </a:t>
            </a:r>
            <a:r>
              <a:rPr lang="en-US" sz="1800" dirty="0">
                <a:solidFill>
                  <a:srgbClr val="2D3F28"/>
                </a:solidFill>
                <a:latin typeface="Neuton"/>
              </a:rPr>
              <a:t>Buzanoski</a:t>
            </a:r>
          </a:p>
          <a:p>
            <a:pPr>
              <a:spcBef>
                <a:spcPts val="432"/>
              </a:spcBef>
              <a:spcAft>
                <a:spcPts val="450"/>
              </a:spcAft>
              <a:buClr>
                <a:schemeClr val="bg2">
                  <a:lumMod val="50000"/>
                </a:schemeClr>
              </a:buClr>
              <a:buSzPct val="80000"/>
            </a:pPr>
            <a:r>
              <a:rPr lang="en-US" sz="1800" dirty="0" smtClean="0">
                <a:solidFill>
                  <a:srgbClr val="2D3F28"/>
                </a:solidFill>
                <a:latin typeface="Neuton"/>
              </a:rPr>
              <a:t>Erika Mooney</a:t>
            </a:r>
          </a:p>
          <a:p>
            <a:pPr>
              <a:spcBef>
                <a:spcPts val="432"/>
              </a:spcBef>
              <a:spcAft>
                <a:spcPts val="450"/>
              </a:spcAft>
              <a:buClr>
                <a:schemeClr val="bg2">
                  <a:lumMod val="50000"/>
                </a:schemeClr>
              </a:buClr>
              <a:buSzPct val="80000"/>
            </a:pPr>
            <a:r>
              <a:rPr lang="en-US" sz="1800" dirty="0" smtClean="0">
                <a:solidFill>
                  <a:srgbClr val="2D3F28"/>
                </a:solidFill>
                <a:latin typeface="Neuton"/>
              </a:rPr>
              <a:t>Martin </a:t>
            </a:r>
            <a:r>
              <a:rPr lang="en-US" sz="1800" dirty="0">
                <a:solidFill>
                  <a:srgbClr val="2D3F28"/>
                </a:solidFill>
                <a:latin typeface="Neuton"/>
              </a:rPr>
              <a:t>Anguelov</a:t>
            </a:r>
          </a:p>
          <a:p>
            <a:pPr>
              <a:spcBef>
                <a:spcPts val="432"/>
              </a:spcBef>
              <a:spcAft>
                <a:spcPts val="450"/>
              </a:spcAft>
              <a:buClr>
                <a:schemeClr val="bg2">
                  <a:lumMod val="50000"/>
                </a:schemeClr>
              </a:buClr>
              <a:buSzPct val="80000"/>
            </a:pPr>
            <a:r>
              <a:rPr lang="en-US" sz="1800" dirty="0" smtClean="0">
                <a:solidFill>
                  <a:srgbClr val="2D3F28"/>
                </a:solidFill>
                <a:latin typeface="Neuton"/>
              </a:rPr>
              <a:t>Deputy </a:t>
            </a:r>
            <a:r>
              <a:rPr lang="en-US" sz="1800" dirty="0">
                <a:solidFill>
                  <a:srgbClr val="2D3F28"/>
                </a:solidFill>
                <a:latin typeface="Neuton"/>
              </a:rPr>
              <a:t>Chief Charlie Gibson</a:t>
            </a:r>
          </a:p>
          <a:p>
            <a:pPr>
              <a:spcBef>
                <a:spcPts val="432"/>
              </a:spcBef>
              <a:spcAft>
                <a:spcPts val="450"/>
              </a:spcAft>
              <a:buClr>
                <a:schemeClr val="bg2">
                  <a:lumMod val="50000"/>
                </a:schemeClr>
              </a:buClr>
              <a:buSzPct val="80000"/>
            </a:pPr>
            <a:r>
              <a:rPr lang="en-US" sz="1800" dirty="0" smtClean="0">
                <a:solidFill>
                  <a:srgbClr val="2D3F28"/>
                </a:solidFill>
                <a:latin typeface="Neuton"/>
              </a:rPr>
              <a:t>Jason </a:t>
            </a:r>
            <a:r>
              <a:rPr lang="en-US" sz="1800" dirty="0">
                <a:solidFill>
                  <a:srgbClr val="2D3F28"/>
                </a:solidFill>
                <a:latin typeface="Neuton"/>
              </a:rPr>
              <a:t>Bridges</a:t>
            </a:r>
          </a:p>
          <a:p>
            <a:pPr>
              <a:spcBef>
                <a:spcPts val="432"/>
              </a:spcBef>
              <a:spcAft>
                <a:spcPts val="450"/>
              </a:spcAft>
              <a:buClr>
                <a:schemeClr val="bg2">
                  <a:lumMod val="50000"/>
                </a:schemeClr>
              </a:buClr>
              <a:buSzPct val="80000"/>
            </a:pPr>
            <a:r>
              <a:rPr lang="en-US" sz="1800" dirty="0" smtClean="0">
                <a:solidFill>
                  <a:srgbClr val="2D3F28"/>
                </a:solidFill>
                <a:latin typeface="Neuton"/>
              </a:rPr>
              <a:t>Cindy </a:t>
            </a:r>
            <a:r>
              <a:rPr lang="en-US" sz="1800" dirty="0">
                <a:solidFill>
                  <a:srgbClr val="2D3F28"/>
                </a:solidFill>
                <a:latin typeface="Neuton"/>
              </a:rPr>
              <a:t>Clarkson</a:t>
            </a:r>
          </a:p>
          <a:p>
            <a:pPr>
              <a:spcBef>
                <a:spcPts val="432"/>
              </a:spcBef>
              <a:spcAft>
                <a:spcPts val="450"/>
              </a:spcAft>
              <a:buClr>
                <a:schemeClr val="bg2">
                  <a:lumMod val="50000"/>
                </a:schemeClr>
              </a:buClr>
              <a:buSzPct val="80000"/>
            </a:pPr>
            <a:r>
              <a:rPr lang="en-US" sz="1800" dirty="0" smtClean="0">
                <a:solidFill>
                  <a:srgbClr val="2D3F28"/>
                </a:solidFill>
                <a:latin typeface="Neuton"/>
              </a:rPr>
              <a:t>Paula </a:t>
            </a:r>
            <a:r>
              <a:rPr lang="en-US" sz="1800" dirty="0">
                <a:solidFill>
                  <a:srgbClr val="2D3F28"/>
                </a:solidFill>
                <a:latin typeface="Neuton"/>
              </a:rPr>
              <a:t>Leary</a:t>
            </a:r>
          </a:p>
          <a:p>
            <a:pPr>
              <a:spcBef>
                <a:spcPts val="432"/>
              </a:spcBef>
              <a:spcAft>
                <a:spcPts val="450"/>
              </a:spcAft>
              <a:buClr>
                <a:schemeClr val="bg2">
                  <a:lumMod val="50000"/>
                </a:schemeClr>
              </a:buClr>
              <a:buSzPct val="80000"/>
            </a:pPr>
            <a:r>
              <a:rPr lang="en-US" sz="1800" dirty="0" smtClean="0">
                <a:solidFill>
                  <a:srgbClr val="2D3F28"/>
                </a:solidFill>
                <a:latin typeface="Neuton"/>
              </a:rPr>
              <a:t>Harvey </a:t>
            </a:r>
            <a:r>
              <a:rPr lang="en-US" sz="1800" dirty="0">
                <a:solidFill>
                  <a:srgbClr val="2D3F28"/>
                </a:solidFill>
                <a:latin typeface="Neuton"/>
              </a:rPr>
              <a:t>Young</a:t>
            </a:r>
          </a:p>
          <a:p>
            <a:pPr>
              <a:spcBef>
                <a:spcPts val="432"/>
              </a:spcBef>
              <a:spcAft>
                <a:spcPts val="450"/>
              </a:spcAft>
              <a:buClr>
                <a:schemeClr val="bg2">
                  <a:lumMod val="50000"/>
                </a:schemeClr>
              </a:buClr>
              <a:buSzPct val="80000"/>
            </a:pPr>
            <a:r>
              <a:rPr lang="en-US" sz="1800" dirty="0" smtClean="0">
                <a:solidFill>
                  <a:srgbClr val="2D3F28"/>
                </a:solidFill>
                <a:latin typeface="Neuton"/>
              </a:rPr>
              <a:t>Andrew </a:t>
            </a:r>
            <a:r>
              <a:rPr lang="en-US" sz="1800" dirty="0">
                <a:solidFill>
                  <a:srgbClr val="2D3F28"/>
                </a:solidFill>
                <a:latin typeface="Neuton"/>
              </a:rPr>
              <a:t>McKenna-Foster</a:t>
            </a:r>
          </a:p>
          <a:p>
            <a:pPr indent="-210312">
              <a:spcBef>
                <a:spcPts val="432"/>
              </a:spcBef>
              <a:buClr>
                <a:schemeClr val="bg2">
                  <a:lumMod val="50000"/>
                </a:schemeClr>
              </a:buClr>
              <a:buFont typeface="Arial" panose="020B0604020202020204" pitchFamily="34" charset="0"/>
              <a:buChar char="•"/>
            </a:pPr>
            <a:endParaRPr lang="en-US" dirty="0">
              <a:solidFill>
                <a:srgbClr val="2D3F28"/>
              </a:solidFill>
              <a:latin typeface="Neuton"/>
            </a:endParaRPr>
          </a:p>
        </p:txBody>
      </p:sp>
    </p:spTree>
    <p:extLst>
      <p:ext uri="{BB962C8B-B14F-4D97-AF65-F5344CB8AC3E}">
        <p14:creationId xmlns:p14="http://schemas.microsoft.com/office/powerpoint/2010/main" val="2961561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62844" y="-7102"/>
            <a:ext cx="8229600" cy="857250"/>
          </a:xfrm>
          <a:prstGeom prst="rect">
            <a:avLst/>
          </a:prstGeom>
        </p:spPr>
        <p:txBody>
          <a:bodyPr lIns="91425" tIns="91425" rIns="91425" bIns="91425" anchor="b" anchorCtr="0">
            <a:noAutofit/>
          </a:bodyPr>
          <a:lstStyle/>
          <a:p>
            <a:pPr algn="ctr"/>
            <a:r>
              <a:rPr lang="en" sz="4000" dirty="0">
                <a:effectLst>
                  <a:outerShdw blurRad="38100" dist="38100" dir="2700000" algn="tl">
                    <a:srgbClr val="000000">
                      <a:alpha val="43137"/>
                    </a:srgbClr>
                  </a:outerShdw>
                </a:effectLst>
                <a:latin typeface="Book Antiqua"/>
                <a:ea typeface="Neuton"/>
                <a:cs typeface="Neuton"/>
                <a:sym typeface="Neuton"/>
              </a:rPr>
              <a:t>Introduction</a:t>
            </a:r>
            <a:endParaRPr lang="en" sz="4000" dirty="0">
              <a:latin typeface="Footlight MT Light" panose="0204060206030A020304" pitchFamily="18" charset="0"/>
              <a:ea typeface="Neuton"/>
              <a:cs typeface="Neuton"/>
              <a:sym typeface="Neuton"/>
            </a:endParaRPr>
          </a:p>
        </p:txBody>
      </p:sp>
      <p:sp>
        <p:nvSpPr>
          <p:cNvPr id="51" name="Shape 51"/>
          <p:cNvSpPr txBox="1">
            <a:spLocks noGrp="1"/>
          </p:cNvSpPr>
          <p:nvPr>
            <p:ph type="body" idx="1"/>
          </p:nvPr>
        </p:nvSpPr>
        <p:spPr>
          <a:xfrm>
            <a:off x="4895385" y="1092816"/>
            <a:ext cx="4361505" cy="3316402"/>
          </a:xfrm>
          <a:prstGeom prst="rect">
            <a:avLst/>
          </a:prstGeom>
        </p:spPr>
        <p:txBody>
          <a:bodyPr lIns="91425" tIns="91425" rIns="91425" bIns="91425" anchor="t" anchorCtr="0">
            <a:noAutofit/>
          </a:bodyPr>
          <a:lstStyle/>
          <a:p>
            <a:pPr marL="419100" indent="0">
              <a:buClr>
                <a:schemeClr val="bg2">
                  <a:lumMod val="50000"/>
                </a:schemeClr>
              </a:buClr>
              <a:buSzPct val="100000"/>
              <a:buNone/>
            </a:pPr>
            <a:r>
              <a:rPr lang="en-US" sz="2800" dirty="0" smtClean="0">
                <a:solidFill>
                  <a:schemeClr val="bg2">
                    <a:lumMod val="50000"/>
                  </a:schemeClr>
                </a:solidFill>
                <a:latin typeface="Neuton"/>
                <a:ea typeface="Neuton"/>
                <a:cs typeface="Neuton"/>
                <a:sym typeface="Neuton"/>
              </a:rPr>
              <a:t>Lack of C</a:t>
            </a:r>
            <a:r>
              <a:rPr lang="en" sz="2800" dirty="0" smtClean="0">
                <a:solidFill>
                  <a:schemeClr val="bg2">
                    <a:lumMod val="50000"/>
                  </a:schemeClr>
                </a:solidFill>
                <a:latin typeface="Neuton"/>
                <a:ea typeface="Neuton"/>
                <a:cs typeface="Neuton"/>
                <a:sym typeface="Neuton"/>
              </a:rPr>
              <a:t>entralized </a:t>
            </a:r>
            <a:r>
              <a:rPr lang="en-US" sz="2800" dirty="0" smtClean="0">
                <a:solidFill>
                  <a:schemeClr val="bg2">
                    <a:lumMod val="50000"/>
                  </a:schemeClr>
                </a:solidFill>
                <a:latin typeface="Neuton"/>
                <a:ea typeface="Neuton"/>
                <a:cs typeface="Neuton"/>
                <a:sym typeface="Neuton"/>
              </a:rPr>
              <a:t>Information</a:t>
            </a:r>
            <a:endParaRPr lang="en" sz="2400" dirty="0">
              <a:solidFill>
                <a:schemeClr val="bg2">
                  <a:lumMod val="50000"/>
                </a:schemeClr>
              </a:solidFill>
              <a:latin typeface="Neuton"/>
              <a:ea typeface="Neuton"/>
              <a:cs typeface="Neuton"/>
              <a:sym typeface="Neuton"/>
            </a:endParaRPr>
          </a:p>
          <a:p>
            <a:pPr marL="419100" indent="0">
              <a:lnSpc>
                <a:spcPct val="150000"/>
              </a:lnSpc>
              <a:buClr>
                <a:schemeClr val="bg2">
                  <a:lumMod val="50000"/>
                </a:schemeClr>
              </a:buClr>
              <a:buSzPct val="100000"/>
              <a:buNone/>
            </a:pPr>
            <a:r>
              <a:rPr lang="en-US" sz="2800" dirty="0">
                <a:solidFill>
                  <a:schemeClr val="bg2">
                    <a:lumMod val="50000"/>
                  </a:schemeClr>
                </a:solidFill>
                <a:latin typeface="Neuton"/>
                <a:ea typeface="Neuton"/>
                <a:cs typeface="Neuton"/>
                <a:sym typeface="Neuton"/>
              </a:rPr>
              <a:t>Growing </a:t>
            </a:r>
            <a:r>
              <a:rPr lang="en" sz="2800" dirty="0" smtClean="0">
                <a:solidFill>
                  <a:schemeClr val="bg2">
                    <a:lumMod val="50000"/>
                  </a:schemeClr>
                </a:solidFill>
                <a:latin typeface="Neuton"/>
                <a:ea typeface="Neuton"/>
                <a:cs typeface="Neuton"/>
                <a:sym typeface="Neuton"/>
              </a:rPr>
              <a:t>Demands</a:t>
            </a:r>
            <a:endParaRPr lang="en" sz="2400" dirty="0">
              <a:solidFill>
                <a:schemeClr val="bg2">
                  <a:lumMod val="50000"/>
                </a:schemeClr>
              </a:solidFill>
              <a:latin typeface="Neuton"/>
              <a:ea typeface="Neuton"/>
              <a:cs typeface="Neuton"/>
              <a:sym typeface="Neuton"/>
            </a:endParaRPr>
          </a:p>
          <a:p>
            <a:pPr marL="419100" indent="0">
              <a:lnSpc>
                <a:spcPct val="150000"/>
              </a:lnSpc>
              <a:buClr>
                <a:schemeClr val="bg2">
                  <a:lumMod val="50000"/>
                </a:schemeClr>
              </a:buClr>
              <a:buSzPct val="100000"/>
              <a:buNone/>
            </a:pPr>
            <a:r>
              <a:rPr lang="en-US" sz="2800" dirty="0" smtClean="0">
                <a:solidFill>
                  <a:schemeClr val="bg2">
                    <a:lumMod val="50000"/>
                  </a:schemeClr>
                </a:solidFill>
                <a:latin typeface="Neuton"/>
                <a:ea typeface="Neuton"/>
                <a:cs typeface="Neuton"/>
                <a:sym typeface="Neuton"/>
              </a:rPr>
              <a:t>Limited Budgets</a:t>
            </a:r>
            <a:endParaRPr lang="en-US" sz="2400" dirty="0"/>
          </a:p>
        </p:txBody>
      </p:sp>
      <p:sp>
        <p:nvSpPr>
          <p:cNvPr id="3" name="TextBox 2"/>
          <p:cNvSpPr txBox="1"/>
          <p:nvPr/>
        </p:nvSpPr>
        <p:spPr>
          <a:xfrm>
            <a:off x="4884233" y="3156426"/>
            <a:ext cx="4506585" cy="1815882"/>
          </a:xfrm>
          <a:prstGeom prst="rect">
            <a:avLst/>
          </a:prstGeom>
          <a:noFill/>
        </p:spPr>
        <p:txBody>
          <a:bodyPr wrap="square" rtlCol="0">
            <a:spAutoFit/>
          </a:bodyPr>
          <a:lstStyle/>
          <a:p>
            <a:pPr marL="419100">
              <a:buClr>
                <a:schemeClr val="bg2">
                  <a:lumMod val="50000"/>
                </a:schemeClr>
              </a:buClr>
              <a:buSzPct val="100000"/>
            </a:pPr>
            <a:endParaRPr lang="en-US" sz="2800" dirty="0">
              <a:solidFill>
                <a:schemeClr val="bg2">
                  <a:lumMod val="50000"/>
                </a:schemeClr>
              </a:solidFill>
              <a:latin typeface="Neuton"/>
              <a:ea typeface="Neuton"/>
              <a:cs typeface="Neuton"/>
              <a:sym typeface="Neuton"/>
            </a:endParaRPr>
          </a:p>
          <a:p>
            <a:pPr marL="419100">
              <a:buClr>
                <a:schemeClr val="bg2">
                  <a:lumMod val="50000"/>
                </a:schemeClr>
              </a:buClr>
              <a:buSzPct val="100000"/>
            </a:pPr>
            <a:r>
              <a:rPr lang="en-US" sz="2800" dirty="0">
                <a:solidFill>
                  <a:schemeClr val="bg2">
                    <a:lumMod val="50000"/>
                  </a:schemeClr>
                </a:solidFill>
                <a:latin typeface="Neuton"/>
                <a:ea typeface="Neuton"/>
                <a:cs typeface="Neuton"/>
                <a:sym typeface="Neuton"/>
              </a:rPr>
              <a:t>High Cost of Off-Island Resources</a:t>
            </a:r>
            <a:endParaRPr lang="en-US" sz="2800" dirty="0">
              <a:solidFill>
                <a:schemeClr val="bg2">
                  <a:lumMod val="50000"/>
                </a:schemeClr>
              </a:solidFill>
              <a:latin typeface="Neuton" charset="0"/>
              <a:ea typeface="Neuton"/>
              <a:cs typeface="Neuton"/>
              <a:sym typeface="Neuton"/>
            </a:endParaRPr>
          </a:p>
          <a:p>
            <a:endParaRPr lang="en-US" sz="2800" dirty="0"/>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147" y="1510129"/>
            <a:ext cx="5279900" cy="2779649"/>
          </a:xfrm>
          <a:prstGeom prst="rect">
            <a:avLst/>
          </a:prstGeom>
        </p:spPr>
      </p:pic>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222595" y="276976"/>
            <a:ext cx="8229600" cy="857400"/>
          </a:xfrm>
          <a:prstGeom prst="rect">
            <a:avLst/>
          </a:prstGeom>
        </p:spPr>
        <p:txBody>
          <a:bodyPr lIns="91425" tIns="91425" rIns="91425" bIns="91425" anchor="b" anchorCtr="0">
            <a:noAutofit/>
          </a:bodyPr>
          <a:lstStyle/>
          <a:p>
            <a:pPr algn="ctr"/>
            <a:r>
              <a:rPr lang="en" sz="4000" dirty="0">
                <a:effectLst>
                  <a:outerShdw blurRad="38100" dist="38100" dir="2700000" algn="tl">
                    <a:srgbClr val="000000">
                      <a:alpha val="43137"/>
                    </a:srgbClr>
                  </a:outerShdw>
                </a:effectLst>
                <a:latin typeface="Book Antiqua"/>
                <a:ea typeface="Neuton"/>
                <a:cs typeface="Neuton"/>
                <a:sym typeface="Neuton"/>
              </a:rPr>
              <a:t>Project Goal</a:t>
            </a:r>
            <a:endParaRPr lang="en" sz="4000" dirty="0">
              <a:latin typeface="Book Antiqua"/>
              <a:ea typeface="Neuton"/>
              <a:cs typeface="Neuton"/>
              <a:sym typeface="Neuton"/>
            </a:endParaRPr>
          </a:p>
        </p:txBody>
      </p:sp>
      <p:sp>
        <p:nvSpPr>
          <p:cNvPr id="39" name="Shape 39"/>
          <p:cNvSpPr txBox="1">
            <a:spLocks noGrp="1"/>
          </p:cNvSpPr>
          <p:nvPr>
            <p:ph type="body" idx="1"/>
          </p:nvPr>
        </p:nvSpPr>
        <p:spPr>
          <a:xfrm>
            <a:off x="452898" y="1363724"/>
            <a:ext cx="8230729" cy="2943913"/>
          </a:xfrm>
          <a:prstGeom prst="rect">
            <a:avLst/>
          </a:prstGeom>
        </p:spPr>
        <p:txBody>
          <a:bodyPr lIns="91425" tIns="91425" rIns="91425" bIns="91425" anchor="t" anchorCtr="0">
            <a:noAutofit/>
          </a:bodyPr>
          <a:lstStyle/>
          <a:p>
            <a:pPr marL="0" indent="0" algn="ctr">
              <a:lnSpc>
                <a:spcPct val="125000"/>
              </a:lnSpc>
              <a:spcAft>
                <a:spcPts val="0"/>
              </a:spcAft>
              <a:buNone/>
            </a:pPr>
            <a:r>
              <a:rPr lang="en" sz="2800" i="1" dirty="0">
                <a:solidFill>
                  <a:srgbClr val="2D3F28"/>
                </a:solidFill>
                <a:latin typeface="Neuton"/>
                <a:ea typeface="FangSong"/>
                <a:cs typeface="Neuton"/>
                <a:sym typeface="Neuton"/>
              </a:rPr>
              <a:t>"</a:t>
            </a:r>
            <a:r>
              <a:rPr lang="en-US" sz="2800" i="1" dirty="0">
                <a:solidFill>
                  <a:srgbClr val="2D3F28"/>
                </a:solidFill>
                <a:latin typeface="Neuton"/>
                <a:ea typeface="FangSong"/>
                <a:cs typeface="Neuton"/>
                <a:sym typeface="Neuton"/>
              </a:rPr>
              <a:t>to evaluate Nantucket’s town </a:t>
            </a:r>
            <a:r>
              <a:rPr lang="en" sz="2800" i="1" dirty="0">
                <a:solidFill>
                  <a:srgbClr val="2D3F28"/>
                </a:solidFill>
                <a:latin typeface="Neuton"/>
                <a:ea typeface="FangSong"/>
                <a:cs typeface="Neuton"/>
                <a:sym typeface="Neuton"/>
              </a:rPr>
              <a:t>facilities, </a:t>
            </a:r>
          </a:p>
          <a:p>
            <a:pPr marL="0" indent="0" algn="ctr">
              <a:lnSpc>
                <a:spcPct val="125000"/>
              </a:lnSpc>
              <a:spcAft>
                <a:spcPts val="0"/>
              </a:spcAft>
              <a:buNone/>
            </a:pPr>
            <a:r>
              <a:rPr lang="en" sz="2800" i="1" dirty="0">
                <a:solidFill>
                  <a:srgbClr val="2D3F28"/>
                </a:solidFill>
                <a:latin typeface="Neuton"/>
                <a:ea typeface="FangSong"/>
                <a:cs typeface="Neuton"/>
                <a:sym typeface="Neuton"/>
              </a:rPr>
              <a:t>organize information in a centralized database, </a:t>
            </a:r>
            <a:endParaRPr lang="en" sz="2800" i="1" dirty="0">
              <a:solidFill>
                <a:srgbClr val="2D3F28"/>
              </a:solidFill>
              <a:latin typeface="Neuton"/>
              <a:ea typeface="FangSong"/>
              <a:cs typeface="Arial"/>
              <a:sym typeface="Neuton"/>
            </a:endParaRPr>
          </a:p>
          <a:p>
            <a:pPr marL="0" indent="0" algn="ctr">
              <a:lnSpc>
                <a:spcPct val="125000"/>
              </a:lnSpc>
              <a:spcAft>
                <a:spcPts val="0"/>
              </a:spcAft>
              <a:buNone/>
            </a:pPr>
            <a:r>
              <a:rPr lang="en" sz="2800" i="1" dirty="0">
                <a:solidFill>
                  <a:srgbClr val="2D3F28"/>
                </a:solidFill>
                <a:latin typeface="Neuton"/>
                <a:ea typeface="FangSong"/>
                <a:cs typeface="Neuton"/>
                <a:sym typeface="Neuton"/>
              </a:rPr>
              <a:t>and provide a basis and justification for future maintenance and space planning purposes" </a:t>
            </a:r>
            <a:endParaRPr lang="en" i="1" dirty="0">
              <a:latin typeface="Neuton"/>
              <a:ea typeface="Neuton"/>
              <a:cs typeface="Neuton"/>
              <a:sym typeface="Neuton"/>
            </a:endParaRPr>
          </a:p>
          <a:p>
            <a:pPr marL="0" lvl="0" rtl="0">
              <a:lnSpc>
                <a:spcPct val="125000"/>
              </a:lnSpc>
              <a:buNone/>
            </a:pPr>
            <a:endParaRPr sz="1600" b="1" i="1" dirty="0">
              <a:solidFill>
                <a:srgbClr val="000000"/>
              </a:solidFill>
              <a:latin typeface="Neuton"/>
              <a:ea typeface="Indie Flower"/>
              <a:cs typeface="Indie Flower"/>
              <a:sym typeface="Indie Flower"/>
            </a:endParaRPr>
          </a:p>
          <a:p>
            <a:pPr marL="0" lvl="0" rtl="0">
              <a:lnSpc>
                <a:spcPct val="125000"/>
              </a:lnSpc>
              <a:buNone/>
            </a:pPr>
            <a:endParaRPr sz="1200" i="1" dirty="0">
              <a:latin typeface="Neuton"/>
              <a:ea typeface="Calibri"/>
              <a:cs typeface="Calibri"/>
              <a:sym typeface="Calibri"/>
            </a:endParaRPr>
          </a:p>
          <a:p>
            <a:pPr lvl="0" rtl="0">
              <a:spcBef>
                <a:spcPts val="0"/>
              </a:spcBef>
              <a:buNone/>
            </a:pPr>
            <a:endParaRPr sz="1200" i="1" dirty="0">
              <a:latin typeface="Neuton"/>
              <a:ea typeface="Calibri"/>
              <a:cs typeface="Calibri"/>
              <a:sym typeface="Calibri"/>
            </a:endParaRPr>
          </a:p>
          <a:p>
            <a:pPr>
              <a:lnSpc>
                <a:spcPct val="115000"/>
              </a:lnSpc>
              <a:spcBef>
                <a:spcPts val="0"/>
              </a:spcBef>
              <a:buNone/>
            </a:pPr>
            <a:endParaRPr sz="1600" i="1" dirty="0">
              <a:latin typeface="Neuton"/>
            </a:endParaRP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467942236"/>
              </p:ext>
            </p:extLst>
          </p:nvPr>
        </p:nvGraphicFramePr>
        <p:xfrm>
          <a:off x="2339976" y="1927767"/>
          <a:ext cx="4421784" cy="1828800"/>
        </p:xfrm>
        <a:graphic>
          <a:graphicData uri="http://schemas.openxmlformats.org/drawingml/2006/table">
            <a:tbl>
              <a:tblPr firstRow="1" bandRow="1">
                <a:tableStyleId>{B89E3E36-E6DA-4FB7-BCDD-71AB260DCE92}</a:tableStyleId>
              </a:tblPr>
              <a:tblGrid>
                <a:gridCol w="2210892"/>
                <a:gridCol w="2210892"/>
              </a:tblGrid>
              <a:tr h="370840">
                <a:tc>
                  <a:txBody>
                    <a:bodyPr/>
                    <a:lstStyle/>
                    <a:p>
                      <a:r>
                        <a:rPr lang="en-US" sz="2400" b="1" dirty="0" smtClean="0">
                          <a:solidFill>
                            <a:schemeClr val="bg2">
                              <a:lumMod val="50000"/>
                            </a:schemeClr>
                          </a:solidFill>
                          <a:latin typeface="Neuton"/>
                        </a:rPr>
                        <a:t>EXTERIOR</a:t>
                      </a:r>
                      <a:endParaRPr lang="en-US" sz="2400" b="1" dirty="0">
                        <a:solidFill>
                          <a:schemeClr val="bg2">
                            <a:lumMod val="50000"/>
                          </a:schemeClr>
                        </a:solidFill>
                        <a:latin typeface="Neuton"/>
                      </a:endParaRPr>
                    </a:p>
                  </a:txBody>
                  <a:tcPr>
                    <a:solidFill>
                      <a:schemeClr val="tx1"/>
                    </a:solidFill>
                  </a:tcPr>
                </a:tc>
                <a:tc>
                  <a:txBody>
                    <a:bodyPr/>
                    <a:lstStyle/>
                    <a:p>
                      <a:r>
                        <a:rPr lang="en-US" sz="2400" b="1" dirty="0" smtClean="0">
                          <a:solidFill>
                            <a:schemeClr val="bg2">
                              <a:lumMod val="50000"/>
                            </a:schemeClr>
                          </a:solidFill>
                          <a:latin typeface="Neuton"/>
                        </a:rPr>
                        <a:t>INTERIOR</a:t>
                      </a:r>
                      <a:endParaRPr lang="en-US" sz="2400" b="1" dirty="0">
                        <a:solidFill>
                          <a:schemeClr val="bg2">
                            <a:lumMod val="50000"/>
                          </a:schemeClr>
                        </a:solidFill>
                        <a:latin typeface="Neuton"/>
                      </a:endParaRPr>
                    </a:p>
                  </a:txBody>
                  <a:tcPr>
                    <a:solidFill>
                      <a:schemeClr val="tx1"/>
                    </a:solidFill>
                  </a:tcPr>
                </a:tc>
              </a:tr>
              <a:tr h="370840">
                <a:tc>
                  <a:txBody>
                    <a:bodyPr/>
                    <a:lstStyle/>
                    <a:p>
                      <a:r>
                        <a:rPr lang="en-US" sz="2400" dirty="0" smtClean="0">
                          <a:solidFill>
                            <a:schemeClr val="bg2">
                              <a:lumMod val="50000"/>
                            </a:schemeClr>
                          </a:solidFill>
                          <a:latin typeface="Neuton"/>
                        </a:rPr>
                        <a:t>Structure</a:t>
                      </a:r>
                      <a:endParaRPr lang="en-US" sz="2400" dirty="0">
                        <a:solidFill>
                          <a:schemeClr val="bg2">
                            <a:lumMod val="50000"/>
                          </a:schemeClr>
                        </a:solidFill>
                        <a:latin typeface="Neuton"/>
                      </a:endParaRPr>
                    </a:p>
                  </a:txBody>
                  <a:tcPr>
                    <a:solidFill>
                      <a:schemeClr val="tx1"/>
                    </a:solidFill>
                  </a:tcPr>
                </a:tc>
                <a:tc rowSpan="2">
                  <a:txBody>
                    <a:bodyPr/>
                    <a:lstStyle/>
                    <a:p>
                      <a:r>
                        <a:rPr lang="en-US" sz="2400" dirty="0" smtClean="0">
                          <a:solidFill>
                            <a:schemeClr val="bg2">
                              <a:lumMod val="50000"/>
                            </a:schemeClr>
                          </a:solidFill>
                          <a:latin typeface="Neuton"/>
                        </a:rPr>
                        <a:t>Maintenance</a:t>
                      </a:r>
                      <a:r>
                        <a:rPr lang="en-US" sz="2400" baseline="0" dirty="0" smtClean="0">
                          <a:solidFill>
                            <a:schemeClr val="bg2">
                              <a:lumMod val="50000"/>
                            </a:schemeClr>
                          </a:solidFill>
                          <a:latin typeface="Neuton"/>
                        </a:rPr>
                        <a:t> </a:t>
                      </a:r>
                      <a:r>
                        <a:rPr lang="en-US" sz="2400" dirty="0" smtClean="0">
                          <a:solidFill>
                            <a:schemeClr val="bg2">
                              <a:lumMod val="50000"/>
                            </a:schemeClr>
                          </a:solidFill>
                          <a:latin typeface="Neuton"/>
                        </a:rPr>
                        <a:t>&amp; Components</a:t>
                      </a:r>
                    </a:p>
                  </a:txBody>
                  <a:tcPr>
                    <a:solidFill>
                      <a:schemeClr val="tx1"/>
                    </a:solidFill>
                  </a:tcPr>
                </a:tc>
              </a:tr>
              <a:tr h="370840">
                <a:tc>
                  <a:txBody>
                    <a:bodyPr/>
                    <a:lstStyle/>
                    <a:p>
                      <a:r>
                        <a:rPr lang="en-US" sz="2400" dirty="0" smtClean="0">
                          <a:solidFill>
                            <a:schemeClr val="bg2">
                              <a:lumMod val="50000"/>
                            </a:schemeClr>
                          </a:solidFill>
                          <a:latin typeface="Neuton"/>
                        </a:rPr>
                        <a:t>Surroundings</a:t>
                      </a:r>
                    </a:p>
                  </a:txBody>
                  <a:tcPr>
                    <a:solidFill>
                      <a:schemeClr val="tx1"/>
                    </a:solidFill>
                  </a:tcPr>
                </a:tc>
                <a:tc vMerge="1">
                  <a:txBody>
                    <a:bodyPr/>
                    <a:lstStyle/>
                    <a:p>
                      <a:endParaRPr lang="en-US" sz="2400" dirty="0" smtClean="0">
                        <a:solidFill>
                          <a:schemeClr val="bg2">
                            <a:lumMod val="50000"/>
                          </a:schemeClr>
                        </a:solidFill>
                        <a:latin typeface="Neuton"/>
                      </a:endParaRPr>
                    </a:p>
                  </a:txBody>
                  <a:tcPr>
                    <a:solidFill>
                      <a:schemeClr val="tx1"/>
                    </a:solidFill>
                  </a:tcPr>
                </a:tc>
              </a:tr>
              <a:tr h="370840">
                <a:tc>
                  <a:txBody>
                    <a:bodyPr/>
                    <a:lstStyle/>
                    <a:p>
                      <a:r>
                        <a:rPr lang="en-US" sz="2400" dirty="0" smtClean="0">
                          <a:solidFill>
                            <a:schemeClr val="bg2">
                              <a:lumMod val="50000"/>
                            </a:schemeClr>
                          </a:solidFill>
                          <a:latin typeface="Neuton"/>
                        </a:rPr>
                        <a:t>Energy</a:t>
                      </a:r>
                      <a:endParaRPr lang="en-US" sz="2400" dirty="0">
                        <a:solidFill>
                          <a:schemeClr val="bg2">
                            <a:lumMod val="50000"/>
                          </a:schemeClr>
                        </a:solidFill>
                        <a:latin typeface="Neuton"/>
                      </a:endParaRPr>
                    </a:p>
                  </a:txBody>
                  <a:tcPr>
                    <a:solidFill>
                      <a:schemeClr val="tx1"/>
                    </a:solidFill>
                  </a:tcPr>
                </a:tc>
                <a:tc>
                  <a:txBody>
                    <a:bodyPr/>
                    <a:lstStyle/>
                    <a:p>
                      <a:r>
                        <a:rPr lang="en-US" sz="2400" dirty="0" smtClean="0">
                          <a:solidFill>
                            <a:schemeClr val="bg2">
                              <a:lumMod val="50000"/>
                            </a:schemeClr>
                          </a:solidFill>
                          <a:latin typeface="Neuton"/>
                        </a:rPr>
                        <a:t>Energy</a:t>
                      </a:r>
                      <a:endParaRPr lang="en-US" sz="2400" dirty="0">
                        <a:solidFill>
                          <a:schemeClr val="bg2">
                            <a:lumMod val="50000"/>
                          </a:schemeClr>
                        </a:solidFill>
                        <a:latin typeface="Neuton"/>
                      </a:endParaRPr>
                    </a:p>
                  </a:txBody>
                  <a:tcPr>
                    <a:solidFill>
                      <a:schemeClr val="tx1"/>
                    </a:solidFill>
                  </a:tcPr>
                </a:tc>
              </a:tr>
            </a:tbl>
          </a:graphicData>
        </a:graphic>
      </p:graphicFrame>
      <p:pic>
        <p:nvPicPr>
          <p:cNvPr id="19" name="Picture 18"/>
          <p:cNvPicPr>
            <a:picLocks noChangeAspect="1"/>
          </p:cNvPicPr>
          <p:nvPr/>
        </p:nvPicPr>
        <p:blipFill rotWithShape="1">
          <a:blip r:embed="rId3" cstate="email">
            <a:extLst>
              <a:ext uri="{28A0092B-C50C-407E-A947-70E740481C1C}">
                <a14:useLocalDpi xmlns:a14="http://schemas.microsoft.com/office/drawing/2010/main" val="0"/>
              </a:ext>
            </a:extLst>
          </a:blip>
          <a:srcRect l="11551" t="5275" r="12215" b="6423"/>
          <a:stretch/>
        </p:blipFill>
        <p:spPr>
          <a:xfrm>
            <a:off x="3894850" y="1220413"/>
            <a:ext cx="4777701" cy="375568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330" y="1373324"/>
            <a:ext cx="8434698" cy="3747283"/>
          </a:xfrm>
          <a:prstGeom prst="rect">
            <a:avLst/>
          </a:prstGeom>
          <a:effectLst>
            <a:softEdge rad="25400"/>
          </a:effectLst>
        </p:spPr>
      </p:pic>
      <p:sp>
        <p:nvSpPr>
          <p:cNvPr id="56" name="Shape 56"/>
          <p:cNvSpPr txBox="1">
            <a:spLocks noGrp="1"/>
          </p:cNvSpPr>
          <p:nvPr>
            <p:ph type="title"/>
          </p:nvPr>
        </p:nvSpPr>
        <p:spPr>
          <a:xfrm>
            <a:off x="231679" y="194146"/>
            <a:ext cx="8229600" cy="857250"/>
          </a:xfrm>
          <a:prstGeom prst="rect">
            <a:avLst/>
          </a:prstGeom>
        </p:spPr>
        <p:txBody>
          <a:bodyPr lIns="91425" tIns="91425" rIns="91425" bIns="91425" anchor="b" anchorCtr="0">
            <a:noAutofit/>
          </a:bodyPr>
          <a:lstStyle/>
          <a:p>
            <a:pPr algn="ctr"/>
            <a:r>
              <a:rPr lang="en" sz="4000" dirty="0">
                <a:latin typeface="Book Antiqua"/>
                <a:ea typeface="Neuton"/>
                <a:cs typeface="Neuton"/>
                <a:sym typeface="Neuton"/>
              </a:rPr>
              <a:t>Methods</a:t>
            </a:r>
            <a:endParaRPr lang="en" sz="4000" dirty="0">
              <a:latin typeface="Footlight MT Light" panose="0204060206030A020304" pitchFamily="18" charset="0"/>
              <a:ea typeface="Neuton"/>
              <a:cs typeface="Neuton"/>
              <a:sym typeface="Neuton"/>
            </a:endParaRPr>
          </a:p>
        </p:txBody>
      </p:sp>
      <p:sp>
        <p:nvSpPr>
          <p:cNvPr id="4" name="Budget/Agenda" descr="Process shape (circle)" title="Budget/Agenda"/>
          <p:cNvSpPr>
            <a:spLocks noChangeAspect="1"/>
          </p:cNvSpPr>
          <p:nvPr/>
        </p:nvSpPr>
        <p:spPr>
          <a:xfrm>
            <a:off x="99981" y="1565672"/>
            <a:ext cx="2149683" cy="2194560"/>
          </a:xfrm>
          <a:prstGeom prst="ellipse">
            <a:avLst/>
          </a:prstGeom>
          <a:solidFill>
            <a:srgbClr val="DA866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0" fontAlgn="base"/>
            <a:endParaRPr lang="en-US" sz="1100" b="0" i="0" u="none" strike="noStrike" dirty="0">
              <a:solidFill>
                <a:schemeClr val="lt1"/>
              </a:solidFill>
              <a:effectLst/>
              <a:latin typeface="+mn-lt"/>
              <a:ea typeface="+mn-ea"/>
              <a:cs typeface="+mn-cs"/>
            </a:endParaRPr>
          </a:p>
        </p:txBody>
      </p:sp>
      <p:sp>
        <p:nvSpPr>
          <p:cNvPr id="8" name="Budget/Agenda" descr="Process shape (circle)" title="Budget/Agenda"/>
          <p:cNvSpPr>
            <a:spLocks noChangeAspect="1"/>
          </p:cNvSpPr>
          <p:nvPr/>
        </p:nvSpPr>
        <p:spPr>
          <a:xfrm>
            <a:off x="6877867" y="1591642"/>
            <a:ext cx="2158218" cy="2198225"/>
          </a:xfrm>
          <a:prstGeom prst="ellipse">
            <a:avLst/>
          </a:prstGeom>
          <a:solidFill>
            <a:srgbClr val="DA866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0" fontAlgn="base"/>
            <a:endParaRPr lang="en-US" dirty="0">
              <a:effectLst/>
            </a:endParaRPr>
          </a:p>
        </p:txBody>
      </p:sp>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623" y="1976567"/>
            <a:ext cx="8620113" cy="2637927"/>
          </a:xfrm>
          <a:prstGeom prst="rect">
            <a:avLst/>
          </a:prstGeom>
          <a:effectLst>
            <a:softEdge rad="25400"/>
          </a:effectLst>
        </p:spPr>
      </p:pic>
      <p:sp>
        <p:nvSpPr>
          <p:cNvPr id="55" name="TextBox 54"/>
          <p:cNvSpPr txBox="1"/>
          <p:nvPr/>
        </p:nvSpPr>
        <p:spPr>
          <a:xfrm>
            <a:off x="-22286" y="2090589"/>
            <a:ext cx="2389355" cy="1200329"/>
          </a:xfrm>
          <a:prstGeom prst="rect">
            <a:avLst/>
          </a:prstGeom>
          <a:noFill/>
        </p:spPr>
        <p:txBody>
          <a:bodyPr wrap="square" rtlCol="0">
            <a:spAutoFit/>
          </a:bodyPr>
          <a:lstStyle/>
          <a:p>
            <a:pPr algn="ctr"/>
            <a:r>
              <a:rPr lang="en-US" sz="1800" dirty="0">
                <a:solidFill>
                  <a:schemeClr val="lt1"/>
                </a:solidFill>
                <a:latin typeface="Neuton"/>
              </a:rPr>
              <a:t>GAUGE STAKEHOLDER PREFERENCES</a:t>
            </a:r>
          </a:p>
          <a:p>
            <a:pPr algn="ctr"/>
            <a:endParaRPr lang="en-US" sz="1800" dirty="0"/>
          </a:p>
        </p:txBody>
      </p:sp>
      <p:sp>
        <p:nvSpPr>
          <p:cNvPr id="10" name="TextBox 9"/>
          <p:cNvSpPr txBox="1"/>
          <p:nvPr/>
        </p:nvSpPr>
        <p:spPr>
          <a:xfrm>
            <a:off x="941496" y="4314784"/>
            <a:ext cx="7244538" cy="461665"/>
          </a:xfrm>
          <a:prstGeom prst="rect">
            <a:avLst/>
          </a:prstGeom>
          <a:noFill/>
        </p:spPr>
        <p:txBody>
          <a:bodyPr wrap="square" rtlCol="0">
            <a:spAutoFit/>
          </a:bodyPr>
          <a:lstStyle/>
          <a:p>
            <a:r>
              <a:rPr lang="en-US" sz="2400" dirty="0" smtClean="0">
                <a:solidFill>
                  <a:schemeClr val="tx1"/>
                </a:solidFill>
                <a:effectLst>
                  <a:outerShdw blurRad="38100" dist="38100" dir="2700000" algn="tl">
                    <a:srgbClr val="000000">
                      <a:alpha val="43137"/>
                    </a:srgbClr>
                  </a:outerShdw>
                </a:effectLst>
                <a:latin typeface="Neuton"/>
              </a:rPr>
              <a:t>1-Unusable     2-Poor     3-Fair     4-Good     5-New</a:t>
            </a:r>
            <a:endParaRPr lang="en-US" sz="2400" dirty="0">
              <a:solidFill>
                <a:schemeClr val="tx1"/>
              </a:solidFill>
              <a:effectLst>
                <a:outerShdw blurRad="38100" dist="38100" dir="2700000" algn="tl">
                  <a:srgbClr val="000000">
                    <a:alpha val="43137"/>
                  </a:srgbClr>
                </a:outerShdw>
              </a:effectLst>
              <a:latin typeface="Neuton"/>
            </a:endParaRPr>
          </a:p>
        </p:txBody>
      </p:sp>
      <p:sp>
        <p:nvSpPr>
          <p:cNvPr id="5" name="Split Teams" descr="Process shape (circle)" title="Split Teams"/>
          <p:cNvSpPr>
            <a:spLocks noChangeAspect="1"/>
          </p:cNvSpPr>
          <p:nvPr/>
        </p:nvSpPr>
        <p:spPr>
          <a:xfrm>
            <a:off x="1785789" y="1562007"/>
            <a:ext cx="2143225" cy="2194560"/>
          </a:xfrm>
          <a:prstGeom prst="ellipse">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0" fontAlgn="base"/>
            <a:r>
              <a:rPr lang="en-US" sz="1800" dirty="0">
                <a:latin typeface="Neuton"/>
              </a:rPr>
              <a:t>CREATE PILOT DATABASE</a:t>
            </a:r>
            <a:endParaRPr lang="en-US" sz="1800" dirty="0">
              <a:effectLst/>
            </a:endParaRPr>
          </a:p>
        </p:txBody>
      </p:sp>
      <p:sp>
        <p:nvSpPr>
          <p:cNvPr id="18" name="TextBox 17"/>
          <p:cNvSpPr txBox="1"/>
          <p:nvPr/>
        </p:nvSpPr>
        <p:spPr>
          <a:xfrm>
            <a:off x="3129250" y="2123580"/>
            <a:ext cx="2878781" cy="2246769"/>
          </a:xfrm>
          <a:prstGeom prst="rect">
            <a:avLst/>
          </a:prstGeom>
          <a:noFill/>
        </p:spPr>
        <p:txBody>
          <a:bodyPr wrap="square" rtlCol="0">
            <a:spAutoFit/>
          </a:bodyPr>
          <a:lstStyle/>
          <a:p>
            <a:pPr marL="514350" indent="-514350">
              <a:buFont typeface="+mj-lt"/>
              <a:buAutoNum type="arabicPeriod"/>
            </a:pPr>
            <a:r>
              <a:rPr lang="en-US" sz="2800" dirty="0" smtClean="0">
                <a:solidFill>
                  <a:schemeClr val="bg2">
                    <a:lumMod val="50000"/>
                  </a:schemeClr>
                </a:solidFill>
                <a:latin typeface="Neuton"/>
              </a:rPr>
              <a:t>Renovations &amp; Repairs</a:t>
            </a:r>
          </a:p>
          <a:p>
            <a:pPr marL="514350" indent="-514350">
              <a:buFont typeface="+mj-lt"/>
              <a:buAutoNum type="arabicPeriod"/>
            </a:pPr>
            <a:r>
              <a:rPr lang="en-US" sz="2800" dirty="0" smtClean="0">
                <a:solidFill>
                  <a:schemeClr val="bg2">
                    <a:lumMod val="50000"/>
                  </a:schemeClr>
                </a:solidFill>
                <a:latin typeface="Neuton"/>
              </a:rPr>
              <a:t>Space Needs</a:t>
            </a:r>
          </a:p>
          <a:p>
            <a:pPr marL="514350" indent="-514350">
              <a:buFont typeface="+mj-lt"/>
              <a:buAutoNum type="arabicPeriod"/>
            </a:pPr>
            <a:r>
              <a:rPr lang="en-US" sz="2800" dirty="0" smtClean="0">
                <a:solidFill>
                  <a:schemeClr val="bg2">
                    <a:lumMod val="50000"/>
                  </a:schemeClr>
                </a:solidFill>
                <a:latin typeface="Neuton"/>
              </a:rPr>
              <a:t>Database</a:t>
            </a:r>
          </a:p>
          <a:p>
            <a:pPr marL="514350" indent="-514350">
              <a:buFont typeface="+mj-lt"/>
              <a:buAutoNum type="arabicPeriod"/>
            </a:pPr>
            <a:r>
              <a:rPr lang="en-US" sz="2800" dirty="0" smtClean="0">
                <a:solidFill>
                  <a:schemeClr val="bg2">
                    <a:lumMod val="50000"/>
                  </a:schemeClr>
                </a:solidFill>
                <a:latin typeface="Neuton"/>
              </a:rPr>
              <a:t>Other</a:t>
            </a:r>
            <a:endParaRPr lang="en-US" sz="2800" dirty="0">
              <a:solidFill>
                <a:schemeClr val="bg2">
                  <a:lumMod val="50000"/>
                </a:schemeClr>
              </a:solidFill>
              <a:latin typeface="Neuton"/>
            </a:endParaRPr>
          </a:p>
        </p:txBody>
      </p:sp>
      <p:sp>
        <p:nvSpPr>
          <p:cNvPr id="42" name="Rectangle 41"/>
          <p:cNvSpPr/>
          <p:nvPr/>
        </p:nvSpPr>
        <p:spPr>
          <a:xfrm>
            <a:off x="6830624" y="2215880"/>
            <a:ext cx="2313959" cy="923330"/>
          </a:xfrm>
          <a:prstGeom prst="rect">
            <a:avLst/>
          </a:prstGeom>
        </p:spPr>
        <p:txBody>
          <a:bodyPr wrap="square">
            <a:spAutoFit/>
          </a:bodyPr>
          <a:lstStyle/>
          <a:p>
            <a:pPr algn="ctr" fontAlgn="base"/>
            <a:r>
              <a:rPr lang="en-US" sz="1800" dirty="0">
                <a:solidFill>
                  <a:schemeClr val="tx1"/>
                </a:solidFill>
                <a:latin typeface="Neuton"/>
              </a:rPr>
              <a:t>MAKE </a:t>
            </a:r>
            <a:r>
              <a:rPr lang="en-US" sz="1800" dirty="0" smtClean="0">
                <a:solidFill>
                  <a:schemeClr val="tx1"/>
                </a:solidFill>
                <a:latin typeface="Neuton"/>
              </a:rPr>
              <a:t>RECOMMEND-ATIONS</a:t>
            </a:r>
            <a:endParaRPr lang="en-US" sz="1800" dirty="0">
              <a:solidFill>
                <a:schemeClr val="tx1"/>
              </a:solidFill>
              <a:latin typeface="+mn-lt"/>
            </a:endParaRPr>
          </a:p>
        </p:txBody>
      </p:sp>
      <p:sp>
        <p:nvSpPr>
          <p:cNvPr id="6" name="Testing Phase" descr="Process shape (circle)" title="Testing Phase"/>
          <p:cNvSpPr>
            <a:spLocks noChangeAspect="1"/>
          </p:cNvSpPr>
          <p:nvPr/>
        </p:nvSpPr>
        <p:spPr>
          <a:xfrm>
            <a:off x="3488800" y="1628608"/>
            <a:ext cx="2149931" cy="219456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0" fontAlgn="base"/>
            <a:r>
              <a:rPr lang="en-US" sz="1800" dirty="0">
                <a:latin typeface="Neuton"/>
              </a:rPr>
              <a:t>CONDUCT FACILITY INVENTORY</a:t>
            </a:r>
            <a:endParaRPr lang="en-US" sz="1800" dirty="0">
              <a:effectLst/>
            </a:endParaRPr>
          </a:p>
        </p:txBody>
      </p:sp>
      <p:sp>
        <p:nvSpPr>
          <p:cNvPr id="7" name="Split Teams" descr="Process shape (circle)" title="Split Teams"/>
          <p:cNvSpPr>
            <a:spLocks noChangeAspect="1"/>
          </p:cNvSpPr>
          <p:nvPr/>
        </p:nvSpPr>
        <p:spPr>
          <a:xfrm>
            <a:off x="5219337" y="1562007"/>
            <a:ext cx="2165101" cy="2194560"/>
          </a:xfrm>
          <a:prstGeom prst="ellipse">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0" fontAlgn="base"/>
            <a:r>
              <a:rPr lang="en-US" sz="1800" dirty="0">
                <a:latin typeface="Neuton"/>
              </a:rPr>
              <a:t>DETERMINE PUBLIC NEEDS</a:t>
            </a:r>
            <a:endParaRPr lang="en-US" sz="1800" dirty="0">
              <a:effectLst/>
            </a:endParaRPr>
          </a:p>
        </p:txBody>
      </p:sp>
      <p:cxnSp>
        <p:nvCxnSpPr>
          <p:cNvPr id="12" name="Straight Arrow Connector 11"/>
          <p:cNvCxnSpPr/>
          <p:nvPr/>
        </p:nvCxnSpPr>
        <p:spPr>
          <a:xfrm flipV="1">
            <a:off x="1817169" y="537516"/>
            <a:ext cx="522807" cy="14966"/>
          </a:xfrm>
          <a:prstGeom prst="straightConnector1">
            <a:avLst/>
          </a:prstGeom>
          <a:ln w="28575">
            <a:solidFill>
              <a:srgbClr val="DA866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3515075" y="534046"/>
            <a:ext cx="534272" cy="1"/>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5240628" y="534047"/>
            <a:ext cx="534272" cy="1"/>
          </a:xfrm>
          <a:prstGeom prst="straightConnector1">
            <a:avLst/>
          </a:prstGeom>
          <a:ln w="28575">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6873109" y="569756"/>
            <a:ext cx="534272" cy="1"/>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250"/>
                                        <p:tgtEl>
                                          <p:spTgt spid="55"/>
                                        </p:tgtEl>
                                      </p:cBhvr>
                                    </p:animEffect>
                                  </p:childTnLst>
                                </p:cTn>
                              </p:par>
                            </p:childTnLst>
                          </p:cTn>
                        </p:par>
                      </p:childTnLst>
                    </p:cTn>
                  </p:par>
                  <p:par>
                    <p:cTn id="11" fill="hold">
                      <p:stCondLst>
                        <p:cond delay="indefinite"/>
                      </p:stCondLst>
                      <p:childTnLst>
                        <p:par>
                          <p:cTn id="12" fill="hold">
                            <p:stCondLst>
                              <p:cond delay="0"/>
                            </p:stCondLst>
                            <p:childTnLst>
                              <p:par>
                                <p:cTn id="13" presetID="64" presetClass="path" presetSubtype="0" accel="50000" decel="50000" fill="hold" grpId="0" nodeType="clickEffect">
                                  <p:stCondLst>
                                    <p:cond delay="0"/>
                                  </p:stCondLst>
                                  <p:childTnLst>
                                    <p:animMotion origin="layout" path="M -3.33333E-6 -1.7284E-6 L -0.00104 -0.41481 " pathEditMode="relative" rAng="0" ptsTypes="AA">
                                      <p:cBhvr>
                                        <p:cTn id="14" dur="1500" fill="hold"/>
                                        <p:tgtEl>
                                          <p:spTgt spid="4"/>
                                        </p:tgtEl>
                                        <p:attrNameLst>
                                          <p:attrName>ppt_x</p:attrName>
                                          <p:attrName>ppt_y</p:attrName>
                                        </p:attrNameLst>
                                      </p:cBhvr>
                                      <p:rCtr x="-295" y="-20864"/>
                                    </p:animMotion>
                                  </p:childTnLst>
                                </p:cTn>
                              </p:par>
                              <p:par>
                                <p:cTn id="15" presetID="64" presetClass="path" presetSubtype="0" accel="50000" decel="50000" fill="hold" grpId="2" nodeType="withEffect">
                                  <p:stCondLst>
                                    <p:cond delay="0"/>
                                  </p:stCondLst>
                                  <p:childTnLst>
                                    <p:animMotion origin="layout" path="M -4.72222E-6 -1.23457E-6 L 0.00278 -0.41327 " pathEditMode="relative" rAng="0" ptsTypes="AA">
                                      <p:cBhvr>
                                        <p:cTn id="16" dur="1500" fill="hold"/>
                                        <p:tgtEl>
                                          <p:spTgt spid="55"/>
                                        </p:tgtEl>
                                        <p:attrNameLst>
                                          <p:attrName>ppt_x</p:attrName>
                                          <p:attrName>ppt_y</p:attrName>
                                        </p:attrNameLst>
                                      </p:cBhvr>
                                      <p:rCtr x="347" y="-20401"/>
                                    </p:animMotion>
                                  </p:childTnLst>
                                </p:cTn>
                              </p:par>
                              <p:par>
                                <p:cTn id="17" presetID="6" presetClass="emph" presetSubtype="0" fill="hold" grpId="2" nodeType="withEffect">
                                  <p:stCondLst>
                                    <p:cond delay="0"/>
                                  </p:stCondLst>
                                  <p:childTnLst>
                                    <p:animScale>
                                      <p:cBhvr>
                                        <p:cTn id="18" dur="1500" fill="hold"/>
                                        <p:tgtEl>
                                          <p:spTgt spid="4"/>
                                        </p:tgtEl>
                                      </p:cBhvr>
                                      <p:by x="70000" y="70000"/>
                                    </p:animScale>
                                  </p:childTnLst>
                                </p:cTn>
                              </p:par>
                              <p:par>
                                <p:cTn id="19" presetID="6" presetClass="emph" presetSubtype="0" fill="hold" grpId="1" nodeType="withEffect">
                                  <p:stCondLst>
                                    <p:cond delay="0"/>
                                  </p:stCondLst>
                                  <p:childTnLst>
                                    <p:animScale>
                                      <p:cBhvr>
                                        <p:cTn id="20" dur="1500" fill="hold"/>
                                        <p:tgtEl>
                                          <p:spTgt spid="55"/>
                                        </p:tgtEl>
                                      </p:cBhvr>
                                      <p:by x="70000" y="70000"/>
                                    </p:animScale>
                                  </p:childTnLst>
                                </p:cTn>
                              </p:par>
                              <p:par>
                                <p:cTn id="21" presetID="10" presetClass="exit" presetSubtype="0" fill="hold" grpId="0" nodeType="withEffect">
                                  <p:stCondLst>
                                    <p:cond delay="0"/>
                                  </p:stCondLst>
                                  <p:childTnLst>
                                    <p:animEffect transition="out" filter="fade">
                                      <p:cBhvr>
                                        <p:cTn id="22" dur="250"/>
                                        <p:tgtEl>
                                          <p:spTgt spid="56"/>
                                        </p:tgtEl>
                                      </p:cBhvr>
                                    </p:animEffect>
                                    <p:set>
                                      <p:cBhvr>
                                        <p:cTn id="23" dur="1" fill="hold">
                                          <p:stCondLst>
                                            <p:cond delay="249"/>
                                          </p:stCondLst>
                                        </p:cTn>
                                        <p:tgtEl>
                                          <p:spTgt spid="56"/>
                                        </p:tgtEl>
                                        <p:attrNameLst>
                                          <p:attrName>style.visibility</p:attrName>
                                        </p:attrNameLst>
                                      </p:cBhvr>
                                      <p:to>
                                        <p:strVal val="hidden"/>
                                      </p:to>
                                    </p:se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25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250"/>
                                        <p:tgtEl>
                                          <p:spTgt spid="26"/>
                                        </p:tgtEl>
                                      </p:cBhvr>
                                    </p:animEffect>
                                    <p:set>
                                      <p:cBhvr>
                                        <p:cTn id="32" dur="1" fill="hold">
                                          <p:stCondLst>
                                            <p:cond delay="249"/>
                                          </p:stCondLst>
                                        </p:cTn>
                                        <p:tgtEl>
                                          <p:spTgt spid="26"/>
                                        </p:tgtEl>
                                        <p:attrNameLst>
                                          <p:attrName>style.visibility</p:attrName>
                                        </p:attrNameLst>
                                      </p:cBhvr>
                                      <p:to>
                                        <p:strVal val="hidden"/>
                                      </p:to>
                                    </p:set>
                                  </p:childTnLst>
                                </p:cTn>
                              </p:par>
                            </p:childTnLst>
                          </p:cTn>
                        </p:par>
                        <p:par>
                          <p:cTn id="33" fill="hold">
                            <p:stCondLst>
                              <p:cond delay="250"/>
                            </p:stCondLst>
                            <p:childTnLst>
                              <p:par>
                                <p:cTn id="34" presetID="10"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2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mph" presetSubtype="0" fill="hold" grpId="1" nodeType="clickEffect">
                                  <p:stCondLst>
                                    <p:cond delay="0"/>
                                  </p:stCondLst>
                                  <p:childTnLst>
                                    <p:animScale>
                                      <p:cBhvr>
                                        <p:cTn id="40" dur="1500" fill="hold"/>
                                        <p:tgtEl>
                                          <p:spTgt spid="5"/>
                                        </p:tgtEl>
                                      </p:cBhvr>
                                      <p:by x="70000" y="70000"/>
                                    </p:animScale>
                                  </p:childTnLst>
                                </p:cTn>
                              </p:par>
                              <p:par>
                                <p:cTn id="41" presetID="64" presetClass="path" presetSubtype="0" accel="50000" decel="50000" fill="hold" grpId="2" nodeType="withEffect">
                                  <p:stCondLst>
                                    <p:cond delay="0"/>
                                  </p:stCondLst>
                                  <p:childTnLst>
                                    <p:animMotion origin="layout" path="M -3.88889E-6 -7.40741E-7 L -0.00156 -0.41482 " pathEditMode="relative" rAng="0" ptsTypes="AA">
                                      <p:cBhvr>
                                        <p:cTn id="42" dur="1500" fill="hold"/>
                                        <p:tgtEl>
                                          <p:spTgt spid="5"/>
                                        </p:tgtEl>
                                        <p:attrNameLst>
                                          <p:attrName>ppt_x</p:attrName>
                                          <p:attrName>ppt_y</p:attrName>
                                        </p:attrNameLst>
                                      </p:cBhvr>
                                      <p:rCtr x="0" y="-20679"/>
                                    </p:animMotion>
                                  </p:childTnLst>
                                </p:cTn>
                              </p:par>
                              <p:par>
                                <p:cTn id="43" presetID="10"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500"/>
                                        <p:tgtEl>
                                          <p:spTgt spid="12"/>
                                        </p:tgtEl>
                                      </p:cBhvr>
                                    </p:animEffect>
                                  </p:childTnLst>
                                </p:cTn>
                              </p:par>
                            </p:childTnLst>
                          </p:cTn>
                        </p:par>
                        <p:par>
                          <p:cTn id="46" fill="hold">
                            <p:stCondLst>
                              <p:cond delay="1500"/>
                            </p:stCondLst>
                            <p:childTnLst>
                              <p:par>
                                <p:cTn id="47" presetID="10" presetClass="entr" presetSubtype="0"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25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250"/>
                                        <p:tgtEl>
                                          <p:spTgt spid="19"/>
                                        </p:tgtEl>
                                      </p:cBhvr>
                                    </p:animEffect>
                                    <p:set>
                                      <p:cBhvr>
                                        <p:cTn id="54" dur="1" fill="hold">
                                          <p:stCondLst>
                                            <p:cond delay="249"/>
                                          </p:stCondLst>
                                        </p:cTn>
                                        <p:tgtEl>
                                          <p:spTgt spid="19"/>
                                        </p:tgtEl>
                                        <p:attrNameLst>
                                          <p:attrName>style.visibility</p:attrName>
                                        </p:attrNameLst>
                                      </p:cBhvr>
                                      <p:to>
                                        <p:strVal val="hidden"/>
                                      </p:to>
                                    </p:set>
                                  </p:childTnLst>
                                </p:cTn>
                              </p:par>
                            </p:childTnLst>
                          </p:cTn>
                        </p:par>
                        <p:par>
                          <p:cTn id="55" fill="hold">
                            <p:stCondLst>
                              <p:cond delay="250"/>
                            </p:stCondLst>
                            <p:childTnLst>
                              <p:par>
                                <p:cTn id="56" presetID="10" presetClass="entr" presetSubtype="0" fill="hold" grpId="0" nodeType="after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200"/>
                                        <p:tgtEl>
                                          <p:spTgt spid="6"/>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mph" presetSubtype="0" fill="hold" grpId="1" nodeType="clickEffect">
                                  <p:stCondLst>
                                    <p:cond delay="0"/>
                                  </p:stCondLst>
                                  <p:childTnLst>
                                    <p:animScale>
                                      <p:cBhvr>
                                        <p:cTn id="62" dur="1500" fill="hold"/>
                                        <p:tgtEl>
                                          <p:spTgt spid="6"/>
                                        </p:tgtEl>
                                      </p:cBhvr>
                                      <p:by x="70000" y="70000"/>
                                    </p:animScale>
                                  </p:childTnLst>
                                </p:cTn>
                              </p:par>
                              <p:par>
                                <p:cTn id="63" presetID="64" presetClass="path" presetSubtype="0" accel="50000" decel="50000" fill="hold" grpId="2" nodeType="withEffect">
                                  <p:stCondLst>
                                    <p:cond delay="0"/>
                                  </p:stCondLst>
                                  <p:childTnLst>
                                    <p:animMotion origin="layout" path="M 4.44444E-6 -3.82716E-6 L -0.00243 -0.42531 " pathEditMode="relative" rAng="0" ptsTypes="AA">
                                      <p:cBhvr>
                                        <p:cTn id="64" dur="1500" fill="hold"/>
                                        <p:tgtEl>
                                          <p:spTgt spid="6"/>
                                        </p:tgtEl>
                                        <p:attrNameLst>
                                          <p:attrName>ppt_x</p:attrName>
                                          <p:attrName>ppt_y</p:attrName>
                                        </p:attrNameLst>
                                      </p:cBhvr>
                                      <p:rCtr x="-139" y="-21543"/>
                                    </p:animMotion>
                                  </p:childTnLst>
                                </p:cTn>
                              </p:par>
                              <p:par>
                                <p:cTn id="65" presetID="10" presetClass="entr" presetSubtype="0"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1500"/>
                                        <p:tgtEl>
                                          <p:spTgt spid="24"/>
                                        </p:tgtEl>
                                      </p:cBhvr>
                                    </p:animEffect>
                                  </p:childTnLst>
                                </p:cTn>
                              </p:par>
                            </p:childTnLst>
                          </p:cTn>
                        </p:par>
                        <p:par>
                          <p:cTn id="68" fill="hold">
                            <p:stCondLst>
                              <p:cond delay="1500"/>
                            </p:stCondLst>
                            <p:childTnLst>
                              <p:par>
                                <p:cTn id="69" presetID="10" presetClass="entr" presetSubtype="0" fill="hold" nodeType="after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fade">
                                      <p:cBhvr>
                                        <p:cTn id="71" dur="250"/>
                                        <p:tgtEl>
                                          <p:spTgt spid="11"/>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fade">
                                      <p:cBhvr>
                                        <p:cTn id="76" dur="200"/>
                                        <p:tgtEl>
                                          <p:spTgt spid="10"/>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grpId="1" nodeType="clickEffect">
                                  <p:stCondLst>
                                    <p:cond delay="0"/>
                                  </p:stCondLst>
                                  <p:childTnLst>
                                    <p:animEffect transition="out" filter="fade">
                                      <p:cBhvr>
                                        <p:cTn id="80" dur="250"/>
                                        <p:tgtEl>
                                          <p:spTgt spid="10"/>
                                        </p:tgtEl>
                                      </p:cBhvr>
                                    </p:animEffect>
                                    <p:set>
                                      <p:cBhvr>
                                        <p:cTn id="81" dur="1" fill="hold">
                                          <p:stCondLst>
                                            <p:cond delay="249"/>
                                          </p:stCondLst>
                                        </p:cTn>
                                        <p:tgtEl>
                                          <p:spTgt spid="10"/>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250"/>
                                        <p:tgtEl>
                                          <p:spTgt spid="11"/>
                                        </p:tgtEl>
                                      </p:cBhvr>
                                    </p:animEffect>
                                    <p:set>
                                      <p:cBhvr>
                                        <p:cTn id="84" dur="1" fill="hold">
                                          <p:stCondLst>
                                            <p:cond delay="249"/>
                                          </p:stCondLst>
                                        </p:cTn>
                                        <p:tgtEl>
                                          <p:spTgt spid="11"/>
                                        </p:tgtEl>
                                        <p:attrNameLst>
                                          <p:attrName>style.visibility</p:attrName>
                                        </p:attrNameLst>
                                      </p:cBhvr>
                                      <p:to>
                                        <p:strVal val="hidden"/>
                                      </p:to>
                                    </p:set>
                                  </p:childTnLst>
                                </p:cTn>
                              </p:par>
                            </p:childTnLst>
                          </p:cTn>
                        </p:par>
                        <p:par>
                          <p:cTn id="85" fill="hold">
                            <p:stCondLst>
                              <p:cond delay="250"/>
                            </p:stCondLst>
                            <p:childTnLst>
                              <p:par>
                                <p:cTn id="86" presetID="10" presetClass="entr" presetSubtype="0" fill="hold" grpId="0" nodeType="afterEffect">
                                  <p:stCondLst>
                                    <p:cond delay="0"/>
                                  </p:stCondLst>
                                  <p:childTnLst>
                                    <p:set>
                                      <p:cBhvr>
                                        <p:cTn id="87" dur="1" fill="hold">
                                          <p:stCondLst>
                                            <p:cond delay="0"/>
                                          </p:stCondLst>
                                        </p:cTn>
                                        <p:tgtEl>
                                          <p:spTgt spid="7"/>
                                        </p:tgtEl>
                                        <p:attrNameLst>
                                          <p:attrName>style.visibility</p:attrName>
                                        </p:attrNameLst>
                                      </p:cBhvr>
                                      <p:to>
                                        <p:strVal val="visible"/>
                                      </p:to>
                                    </p:set>
                                    <p:animEffect transition="in" filter="fade">
                                      <p:cBhvr>
                                        <p:cTn id="88" dur="200"/>
                                        <p:tgtEl>
                                          <p:spTgt spid="7"/>
                                        </p:tgtEl>
                                      </p:cBhvr>
                                    </p:animEffect>
                                  </p:childTnLst>
                                </p:cTn>
                              </p:par>
                            </p:childTnLst>
                          </p:cTn>
                        </p:par>
                      </p:childTnLst>
                    </p:cTn>
                  </p:par>
                  <p:par>
                    <p:cTn id="89" fill="hold">
                      <p:stCondLst>
                        <p:cond delay="indefinite"/>
                      </p:stCondLst>
                      <p:childTnLst>
                        <p:par>
                          <p:cTn id="90" fill="hold">
                            <p:stCondLst>
                              <p:cond delay="0"/>
                            </p:stCondLst>
                            <p:childTnLst>
                              <p:par>
                                <p:cTn id="91" presetID="6" presetClass="emph" presetSubtype="0" fill="hold" grpId="1" nodeType="clickEffect">
                                  <p:stCondLst>
                                    <p:cond delay="100"/>
                                  </p:stCondLst>
                                  <p:childTnLst>
                                    <p:animScale>
                                      <p:cBhvr>
                                        <p:cTn id="92" dur="1500" fill="hold"/>
                                        <p:tgtEl>
                                          <p:spTgt spid="7"/>
                                        </p:tgtEl>
                                      </p:cBhvr>
                                      <p:by x="70000" y="70000"/>
                                    </p:animScale>
                                  </p:childTnLst>
                                </p:cTn>
                              </p:par>
                              <p:par>
                                <p:cTn id="93" presetID="64" presetClass="path" presetSubtype="0" accel="50000" decel="50000" fill="hold" grpId="2" nodeType="withEffect">
                                  <p:stCondLst>
                                    <p:cond delay="100"/>
                                  </p:stCondLst>
                                  <p:childTnLst>
                                    <p:animMotion origin="layout" path="M 1.11111E-6 -1.23457E-6 L 0.00017 -0.41482 " pathEditMode="relative" rAng="0" ptsTypes="AA">
                                      <p:cBhvr>
                                        <p:cTn id="94" dur="1500" fill="hold"/>
                                        <p:tgtEl>
                                          <p:spTgt spid="7"/>
                                        </p:tgtEl>
                                        <p:attrNameLst>
                                          <p:attrName>ppt_x</p:attrName>
                                          <p:attrName>ppt_y</p:attrName>
                                        </p:attrNameLst>
                                      </p:cBhvr>
                                      <p:rCtr x="17" y="-20802"/>
                                    </p:animMotion>
                                  </p:childTnLst>
                                </p:cTn>
                              </p:par>
                              <p:par>
                                <p:cTn id="95" presetID="10" presetClass="entr" presetSubtype="0" fill="hold" nodeType="withEffect">
                                  <p:stCondLst>
                                    <p:cond delay="100"/>
                                  </p:stCondLst>
                                  <p:childTnLst>
                                    <p:set>
                                      <p:cBhvr>
                                        <p:cTn id="96" dur="1" fill="hold">
                                          <p:stCondLst>
                                            <p:cond delay="0"/>
                                          </p:stCondLst>
                                        </p:cTn>
                                        <p:tgtEl>
                                          <p:spTgt spid="25"/>
                                        </p:tgtEl>
                                        <p:attrNameLst>
                                          <p:attrName>style.visibility</p:attrName>
                                        </p:attrNameLst>
                                      </p:cBhvr>
                                      <p:to>
                                        <p:strVal val="visible"/>
                                      </p:to>
                                    </p:set>
                                    <p:animEffect transition="in" filter="fade">
                                      <p:cBhvr>
                                        <p:cTn id="97" dur="1500"/>
                                        <p:tgtEl>
                                          <p:spTgt spid="25"/>
                                        </p:tgtEl>
                                      </p:cBhvr>
                                    </p:animEffect>
                                  </p:childTnLst>
                                </p:cTn>
                              </p:par>
                            </p:childTnLst>
                          </p:cTn>
                        </p:par>
                        <p:par>
                          <p:cTn id="98" fill="hold">
                            <p:stCondLst>
                              <p:cond delay="1600"/>
                            </p:stCondLst>
                            <p:childTnLst>
                              <p:par>
                                <p:cTn id="99" presetID="10" presetClass="entr" presetSubtype="0" fill="hold" nodeType="afterEffect">
                                  <p:stCondLst>
                                    <p:cond delay="0"/>
                                  </p:stCondLst>
                                  <p:childTnLst>
                                    <p:set>
                                      <p:cBhvr>
                                        <p:cTn id="100" dur="1" fill="hold">
                                          <p:stCondLst>
                                            <p:cond delay="0"/>
                                          </p:stCondLst>
                                        </p:cTn>
                                        <p:tgtEl>
                                          <p:spTgt spid="9"/>
                                        </p:tgtEl>
                                        <p:attrNameLst>
                                          <p:attrName>style.visibility</p:attrName>
                                        </p:attrNameLst>
                                      </p:cBhvr>
                                      <p:to>
                                        <p:strVal val="visible"/>
                                      </p:to>
                                    </p:set>
                                    <p:animEffect transition="in" filter="fade">
                                      <p:cBhvr>
                                        <p:cTn id="101" dur="250"/>
                                        <p:tgtEl>
                                          <p:spTgt spid="9"/>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nodeType="clickEffect">
                                  <p:stCondLst>
                                    <p:cond delay="0"/>
                                  </p:stCondLst>
                                  <p:childTnLst>
                                    <p:animEffect transition="out" filter="fade">
                                      <p:cBhvr>
                                        <p:cTn id="105" dur="250"/>
                                        <p:tgtEl>
                                          <p:spTgt spid="9"/>
                                        </p:tgtEl>
                                      </p:cBhvr>
                                    </p:animEffect>
                                    <p:set>
                                      <p:cBhvr>
                                        <p:cTn id="106" dur="1" fill="hold">
                                          <p:stCondLst>
                                            <p:cond delay="249"/>
                                          </p:stCondLst>
                                        </p:cTn>
                                        <p:tgtEl>
                                          <p:spTgt spid="9"/>
                                        </p:tgtEl>
                                        <p:attrNameLst>
                                          <p:attrName>style.visibility</p:attrName>
                                        </p:attrNameLst>
                                      </p:cBhvr>
                                      <p:to>
                                        <p:strVal val="hidden"/>
                                      </p:to>
                                    </p:set>
                                  </p:childTnLst>
                                </p:cTn>
                              </p:par>
                            </p:childTnLst>
                          </p:cTn>
                        </p:par>
                        <p:par>
                          <p:cTn id="107" fill="hold">
                            <p:stCondLst>
                              <p:cond delay="250"/>
                            </p:stCondLst>
                            <p:childTnLst>
                              <p:par>
                                <p:cTn id="108" presetID="10" presetClass="entr" presetSubtype="0" fill="hold" grpId="0" nodeType="afterEffect">
                                  <p:stCondLst>
                                    <p:cond delay="0"/>
                                  </p:stCondLst>
                                  <p:childTnLst>
                                    <p:set>
                                      <p:cBhvr>
                                        <p:cTn id="109" dur="1" fill="hold">
                                          <p:stCondLst>
                                            <p:cond delay="0"/>
                                          </p:stCondLst>
                                        </p:cTn>
                                        <p:tgtEl>
                                          <p:spTgt spid="8"/>
                                        </p:tgtEl>
                                        <p:attrNameLst>
                                          <p:attrName>style.visibility</p:attrName>
                                        </p:attrNameLst>
                                      </p:cBhvr>
                                      <p:to>
                                        <p:strVal val="visible"/>
                                      </p:to>
                                    </p:set>
                                    <p:animEffect transition="in" filter="fade">
                                      <p:cBhvr>
                                        <p:cTn id="110" dur="200"/>
                                        <p:tgtEl>
                                          <p:spTgt spid="8"/>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42"/>
                                        </p:tgtEl>
                                        <p:attrNameLst>
                                          <p:attrName>style.visibility</p:attrName>
                                        </p:attrNameLst>
                                      </p:cBhvr>
                                      <p:to>
                                        <p:strVal val="visible"/>
                                      </p:to>
                                    </p:set>
                                    <p:animEffect transition="in" filter="fade">
                                      <p:cBhvr>
                                        <p:cTn id="113" dur="250"/>
                                        <p:tgtEl>
                                          <p:spTgt spid="42"/>
                                        </p:tgtEl>
                                      </p:cBhvr>
                                    </p:animEffect>
                                  </p:childTnLst>
                                </p:cTn>
                              </p:par>
                            </p:childTnLst>
                          </p:cTn>
                        </p:par>
                      </p:childTnLst>
                    </p:cTn>
                  </p:par>
                  <p:par>
                    <p:cTn id="114" fill="hold">
                      <p:stCondLst>
                        <p:cond delay="indefinite"/>
                      </p:stCondLst>
                      <p:childTnLst>
                        <p:par>
                          <p:cTn id="115" fill="hold">
                            <p:stCondLst>
                              <p:cond delay="0"/>
                            </p:stCondLst>
                            <p:childTnLst>
                              <p:par>
                                <p:cTn id="116" presetID="6" presetClass="emph" presetSubtype="0" fill="hold" grpId="1" nodeType="clickEffect">
                                  <p:stCondLst>
                                    <p:cond delay="0"/>
                                  </p:stCondLst>
                                  <p:childTnLst>
                                    <p:animScale>
                                      <p:cBhvr>
                                        <p:cTn id="117" dur="1500" fill="hold"/>
                                        <p:tgtEl>
                                          <p:spTgt spid="8"/>
                                        </p:tgtEl>
                                      </p:cBhvr>
                                      <p:by x="70000" y="70000"/>
                                    </p:animScale>
                                  </p:childTnLst>
                                </p:cTn>
                              </p:par>
                              <p:par>
                                <p:cTn id="118" presetID="64" presetClass="path" presetSubtype="0" accel="50000" decel="50000" fill="hold" grpId="2" nodeType="withEffect">
                                  <p:stCondLst>
                                    <p:cond delay="0"/>
                                  </p:stCondLst>
                                  <p:childTnLst>
                                    <p:animMotion origin="layout" path="M 2.22222E-6 -1.7284E-6 L 0.00347 -0.41482 " pathEditMode="relative" rAng="0" ptsTypes="AA">
                                      <p:cBhvr>
                                        <p:cTn id="119" dur="1500" fill="hold"/>
                                        <p:tgtEl>
                                          <p:spTgt spid="8"/>
                                        </p:tgtEl>
                                        <p:attrNameLst>
                                          <p:attrName>ppt_x</p:attrName>
                                          <p:attrName>ppt_y</p:attrName>
                                        </p:attrNameLst>
                                      </p:cBhvr>
                                      <p:rCtr x="104" y="-20586"/>
                                    </p:animMotion>
                                  </p:childTnLst>
                                </p:cTn>
                              </p:par>
                              <p:par>
                                <p:cTn id="120" presetID="6" presetClass="emph" presetSubtype="0" fill="hold" grpId="1" nodeType="withEffect">
                                  <p:stCondLst>
                                    <p:cond delay="0"/>
                                  </p:stCondLst>
                                  <p:childTnLst>
                                    <p:animScale>
                                      <p:cBhvr>
                                        <p:cTn id="121" dur="1500" fill="hold"/>
                                        <p:tgtEl>
                                          <p:spTgt spid="42"/>
                                        </p:tgtEl>
                                      </p:cBhvr>
                                      <p:by x="70000" y="70000"/>
                                    </p:animScale>
                                  </p:childTnLst>
                                </p:cTn>
                              </p:par>
                              <p:par>
                                <p:cTn id="122" presetID="64" presetClass="path" presetSubtype="0" accel="50000" decel="50000" fill="hold" grpId="2" nodeType="withEffect">
                                  <p:stCondLst>
                                    <p:cond delay="0"/>
                                  </p:stCondLst>
                                  <p:childTnLst>
                                    <p:animMotion origin="layout" path="M 3.33333E-6 -2.34568E-6 L 0.00278 -0.41265 " pathEditMode="relative" rAng="0" ptsTypes="AA">
                                      <p:cBhvr>
                                        <p:cTn id="123" dur="1500" fill="hold"/>
                                        <p:tgtEl>
                                          <p:spTgt spid="42"/>
                                        </p:tgtEl>
                                        <p:attrNameLst>
                                          <p:attrName>ppt_x</p:attrName>
                                          <p:attrName>ppt_y</p:attrName>
                                        </p:attrNameLst>
                                      </p:cBhvr>
                                      <p:rCtr x="156" y="-21080"/>
                                    </p:animMotion>
                                  </p:childTnLst>
                                </p:cTn>
                              </p:par>
                              <p:par>
                                <p:cTn id="124" presetID="10" presetClass="entr" presetSubtype="0" fill="hold" nodeType="withEffect">
                                  <p:stCondLst>
                                    <p:cond delay="0"/>
                                  </p:stCondLst>
                                  <p:childTnLst>
                                    <p:set>
                                      <p:cBhvr>
                                        <p:cTn id="125" dur="1" fill="hold">
                                          <p:stCondLst>
                                            <p:cond delay="0"/>
                                          </p:stCondLst>
                                        </p:cTn>
                                        <p:tgtEl>
                                          <p:spTgt spid="27"/>
                                        </p:tgtEl>
                                        <p:attrNameLst>
                                          <p:attrName>style.visibility</p:attrName>
                                        </p:attrNameLst>
                                      </p:cBhvr>
                                      <p:to>
                                        <p:strVal val="visible"/>
                                      </p:to>
                                    </p:set>
                                    <p:animEffect transition="in" filter="fade">
                                      <p:cBhvr>
                                        <p:cTn id="126" dur="1500"/>
                                        <p:tgtEl>
                                          <p:spTgt spid="27"/>
                                        </p:tgtEl>
                                      </p:cBhvr>
                                    </p:animEffect>
                                  </p:childTnLst>
                                </p:cTn>
                              </p:par>
                            </p:childTnLst>
                          </p:cTn>
                        </p:par>
                        <p:par>
                          <p:cTn id="127" fill="hold">
                            <p:stCondLst>
                              <p:cond delay="1500"/>
                            </p:stCondLst>
                            <p:childTnLst>
                              <p:par>
                                <p:cTn id="128" presetID="10" presetClass="entr" presetSubtype="0" fill="hold" grpId="0" nodeType="afterEffect">
                                  <p:stCondLst>
                                    <p:cond delay="0"/>
                                  </p:stCondLst>
                                  <p:childTnLst>
                                    <p:set>
                                      <p:cBhvr>
                                        <p:cTn id="129" dur="1" fill="hold">
                                          <p:stCondLst>
                                            <p:cond delay="0"/>
                                          </p:stCondLst>
                                        </p:cTn>
                                        <p:tgtEl>
                                          <p:spTgt spid="18"/>
                                        </p:tgtEl>
                                        <p:attrNameLst>
                                          <p:attrName>style.visibility</p:attrName>
                                        </p:attrNameLst>
                                      </p:cBhvr>
                                      <p:to>
                                        <p:strVal val="visible"/>
                                      </p:to>
                                    </p:set>
                                    <p:animEffect transition="in" filter="fade">
                                      <p:cBhvr>
                                        <p:cTn id="130" dur="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4" grpId="0" animBg="1"/>
      <p:bldP spid="4" grpId="1" animBg="1"/>
      <p:bldP spid="4" grpId="2" animBg="1"/>
      <p:bldP spid="8" grpId="0" animBg="1"/>
      <p:bldP spid="8" grpId="1" animBg="1"/>
      <p:bldP spid="8" grpId="2" animBg="1"/>
      <p:bldP spid="55" grpId="0"/>
      <p:bldP spid="55" grpId="1"/>
      <p:bldP spid="55" grpId="2"/>
      <p:bldP spid="10" grpId="0"/>
      <p:bldP spid="10" grpId="1"/>
      <p:bldP spid="5" grpId="0" animBg="1"/>
      <p:bldP spid="5" grpId="1" animBg="1"/>
      <p:bldP spid="5" grpId="2" animBg="1"/>
      <p:bldP spid="18" grpId="0"/>
      <p:bldP spid="42" grpId="0"/>
      <p:bldP spid="42" grpId="1"/>
      <p:bldP spid="42" grpId="2"/>
      <p:bldP spid="6" grpId="0" animBg="1"/>
      <p:bldP spid="6" grpId="1" animBg="1"/>
      <p:bldP spid="6" grpId="2" animBg="1"/>
      <p:bldP spid="7" grpId="0" animBg="1"/>
      <p:bldP spid="7" grpId="1" animBg="1"/>
      <p:bldP spid="7"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3" name="TextBox 2"/>
          <p:cNvSpPr txBox="1"/>
          <p:nvPr/>
        </p:nvSpPr>
        <p:spPr>
          <a:xfrm>
            <a:off x="353245" y="1910206"/>
            <a:ext cx="5774077" cy="1200329"/>
          </a:xfrm>
          <a:prstGeom prst="rect">
            <a:avLst/>
          </a:prstGeom>
          <a:noFill/>
        </p:spPr>
        <p:txBody>
          <a:bodyPr wrap="square" rtlCol="0">
            <a:spAutoFit/>
          </a:bodyPr>
          <a:lstStyle/>
          <a:p>
            <a:r>
              <a:rPr lang="en" sz="7200" dirty="0">
                <a:solidFill>
                  <a:schemeClr val="tx1"/>
                </a:solidFill>
                <a:effectLst>
                  <a:outerShdw blurRad="38100" dist="38100" dir="2700000" algn="tl">
                    <a:srgbClr val="000000">
                      <a:alpha val="43137"/>
                    </a:srgbClr>
                  </a:outerShdw>
                </a:effectLst>
                <a:latin typeface="Book Antiqua"/>
                <a:ea typeface="Neuton"/>
                <a:cs typeface="Cordia New" panose="020B0304020202020204" pitchFamily="34" charset="-34"/>
                <a:sym typeface="Neuton"/>
              </a:rPr>
              <a:t>DATABASE</a:t>
            </a:r>
            <a:endParaRPr lang="en-US" sz="8800" b="1" dirty="0">
              <a:solidFill>
                <a:schemeClr val="tx1"/>
              </a:solidFill>
              <a:latin typeface="Footlight MT Light" panose="0204060206030A020304" pitchFamily="18" charset="0"/>
              <a:cs typeface="Cordia New" panose="020B0304020202020204" pitchFamily="34" charset="-34"/>
            </a:endParaRP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420" t="36873" r="47159" b="12572"/>
          <a:stretch/>
        </p:blipFill>
        <p:spPr>
          <a:xfrm>
            <a:off x="242048" y="136149"/>
            <a:ext cx="8713693" cy="483926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047" y="136149"/>
            <a:ext cx="8713694" cy="4839263"/>
          </a:xfrm>
          <a:prstGeom prst="rect">
            <a:avLst/>
          </a:prstGeom>
        </p:spPr>
      </p:pic>
      <p:pic>
        <p:nvPicPr>
          <p:cNvPr id="3" name="Picture 2"/>
          <p:cNvPicPr>
            <a:picLocks noChangeAspect="1"/>
          </p:cNvPicPr>
          <p:nvPr/>
        </p:nvPicPr>
        <p:blipFill>
          <a:blip r:embed="rId5"/>
          <a:stretch>
            <a:fillRect/>
          </a:stretch>
        </p:blipFill>
        <p:spPr>
          <a:xfrm>
            <a:off x="1381042" y="1569719"/>
            <a:ext cx="4287135" cy="4551119"/>
          </a:xfrm>
          <a:prstGeom prst="rect">
            <a:avLst/>
          </a:prstGeom>
        </p:spPr>
      </p:pic>
      <p:pic>
        <p:nvPicPr>
          <p:cNvPr id="4" name="Picture 3" descr="DetailedBuildingSheet.PNG"/>
          <p:cNvPicPr>
            <a:picLocks noChangeAspect="1"/>
          </p:cNvPicPr>
          <p:nvPr/>
        </p:nvPicPr>
        <p:blipFill>
          <a:blip r:embed="rId6"/>
          <a:stretch>
            <a:fillRect/>
          </a:stretch>
        </p:blipFill>
        <p:spPr>
          <a:xfrm>
            <a:off x="2467337" y="0"/>
            <a:ext cx="5801549" cy="5143500"/>
          </a:xfrm>
          <a:prstGeom prst="rect">
            <a:avLst/>
          </a:prstGeom>
        </p:spPr>
      </p:pic>
      <p:pic>
        <p:nvPicPr>
          <p:cNvPr id="9" name="Picture 8"/>
          <p:cNvPicPr>
            <a:picLocks noChangeAspect="1"/>
          </p:cNvPicPr>
          <p:nvPr/>
        </p:nvPicPr>
        <p:blipFill>
          <a:blip r:embed="rId5"/>
          <a:stretch>
            <a:fillRect/>
          </a:stretch>
        </p:blipFill>
        <p:spPr>
          <a:xfrm>
            <a:off x="1245320" y="2344098"/>
            <a:ext cx="4558580" cy="4839278"/>
          </a:xfrm>
          <a:prstGeom prst="rect">
            <a:avLst/>
          </a:prstGeom>
        </p:spPr>
      </p:pic>
      <p:pic>
        <p:nvPicPr>
          <p:cNvPr id="7" name="Shape 87"/>
          <p:cNvPicPr preferRelativeResize="0"/>
          <p:nvPr/>
        </p:nvPicPr>
        <p:blipFill>
          <a:blip r:embed="rId7">
            <a:alphaModFix/>
          </a:blip>
          <a:stretch>
            <a:fillRect/>
          </a:stretch>
        </p:blipFill>
        <p:spPr>
          <a:xfrm>
            <a:off x="2326985" y="0"/>
            <a:ext cx="4490028" cy="5143501"/>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250" fill="hold"/>
                                        <p:tgtEl>
                                          <p:spTgt spid="4"/>
                                        </p:tgtEl>
                                        <p:attrNameLst>
                                          <p:attrName>ppt_w</p:attrName>
                                        </p:attrNameLst>
                                      </p:cBhvr>
                                      <p:tavLst>
                                        <p:tav tm="0">
                                          <p:val>
                                            <p:fltVal val="0"/>
                                          </p:val>
                                        </p:tav>
                                        <p:tav tm="100000">
                                          <p:val>
                                            <p:strVal val="#ppt_w"/>
                                          </p:val>
                                        </p:tav>
                                      </p:tavLst>
                                    </p:anim>
                                    <p:anim calcmode="lin" valueType="num">
                                      <p:cBhvr>
                                        <p:cTn id="13" dur="250" fill="hold"/>
                                        <p:tgtEl>
                                          <p:spTgt spid="4"/>
                                        </p:tgtEl>
                                        <p:attrNameLst>
                                          <p:attrName>ppt_h</p:attrName>
                                        </p:attrNameLst>
                                      </p:cBhvr>
                                      <p:tavLst>
                                        <p:tav tm="0">
                                          <p:val>
                                            <p:fltVal val="0"/>
                                          </p:val>
                                        </p:tav>
                                        <p:tav tm="100000">
                                          <p:val>
                                            <p:strVal val="#ppt_h"/>
                                          </p:val>
                                        </p:tav>
                                      </p:tavLst>
                                    </p:anim>
                                    <p:animEffect transition="in" filter="fade">
                                      <p:cBhvr>
                                        <p:cTn id="14" dur="25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nodeType="clickEffect">
                                  <p:stCondLst>
                                    <p:cond delay="0"/>
                                  </p:stCondLst>
                                  <p:childTnLst>
                                    <p:anim calcmode="lin" valueType="num">
                                      <p:cBhvr>
                                        <p:cTn id="18" dur="250"/>
                                        <p:tgtEl>
                                          <p:spTgt spid="4"/>
                                        </p:tgtEl>
                                        <p:attrNameLst>
                                          <p:attrName>ppt_w</p:attrName>
                                        </p:attrNameLst>
                                      </p:cBhvr>
                                      <p:tavLst>
                                        <p:tav tm="0">
                                          <p:val>
                                            <p:strVal val="ppt_w"/>
                                          </p:val>
                                        </p:tav>
                                        <p:tav tm="100000">
                                          <p:val>
                                            <p:fltVal val="0"/>
                                          </p:val>
                                        </p:tav>
                                      </p:tavLst>
                                    </p:anim>
                                    <p:anim calcmode="lin" valueType="num">
                                      <p:cBhvr>
                                        <p:cTn id="19" dur="250"/>
                                        <p:tgtEl>
                                          <p:spTgt spid="4"/>
                                        </p:tgtEl>
                                        <p:attrNameLst>
                                          <p:attrName>ppt_h</p:attrName>
                                        </p:attrNameLst>
                                      </p:cBhvr>
                                      <p:tavLst>
                                        <p:tav tm="0">
                                          <p:val>
                                            <p:strVal val="ppt_h"/>
                                          </p:val>
                                        </p:tav>
                                        <p:tav tm="100000">
                                          <p:val>
                                            <p:fltVal val="0"/>
                                          </p:val>
                                        </p:tav>
                                      </p:tavLst>
                                    </p:anim>
                                    <p:animEffect transition="out" filter="fade">
                                      <p:cBhvr>
                                        <p:cTn id="20" dur="250"/>
                                        <p:tgtEl>
                                          <p:spTgt spid="4"/>
                                        </p:tgtEl>
                                      </p:cBhvr>
                                    </p:animEffect>
                                    <p:set>
                                      <p:cBhvr>
                                        <p:cTn id="21" dur="1" fill="hold">
                                          <p:stCondLst>
                                            <p:cond delay="249"/>
                                          </p:stCondLst>
                                        </p:cTn>
                                        <p:tgtEl>
                                          <p:spTgt spid="4"/>
                                        </p:tgtEl>
                                        <p:attrNameLst>
                                          <p:attrName>style.visibility</p:attrName>
                                        </p:attrNameLst>
                                      </p:cBhvr>
                                      <p:to>
                                        <p:strVal val="hidden"/>
                                      </p:to>
                                    </p:set>
                                  </p:childTnLst>
                                </p:cTn>
                              </p:par>
                              <p:par>
                                <p:cTn id="22" presetID="22" presetClass="exit" presetSubtype="4" fill="hold" nodeType="withEffect">
                                  <p:stCondLst>
                                    <p:cond delay="0"/>
                                  </p:stCondLst>
                                  <p:childTnLst>
                                    <p:animEffect transition="out" filter="wipe(down)">
                                      <p:cBhvr>
                                        <p:cTn id="23" dur="250"/>
                                        <p:tgtEl>
                                          <p:spTgt spid="3"/>
                                        </p:tgtEl>
                                      </p:cBhvr>
                                    </p:animEffect>
                                    <p:set>
                                      <p:cBhvr>
                                        <p:cTn id="24" dur="1" fill="hold">
                                          <p:stCondLst>
                                            <p:cond delay="249"/>
                                          </p:stCondLst>
                                        </p:cTn>
                                        <p:tgtEl>
                                          <p:spTgt spid="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3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up)">
                                      <p:cBhvr>
                                        <p:cTn id="34" dur="25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250" fill="hold"/>
                                        <p:tgtEl>
                                          <p:spTgt spid="7"/>
                                        </p:tgtEl>
                                        <p:attrNameLst>
                                          <p:attrName>ppt_w</p:attrName>
                                        </p:attrNameLst>
                                      </p:cBhvr>
                                      <p:tavLst>
                                        <p:tav tm="0">
                                          <p:val>
                                            <p:fltVal val="0"/>
                                          </p:val>
                                        </p:tav>
                                        <p:tav tm="100000">
                                          <p:val>
                                            <p:strVal val="#ppt_w"/>
                                          </p:val>
                                        </p:tav>
                                      </p:tavLst>
                                    </p:anim>
                                    <p:anim calcmode="lin" valueType="num">
                                      <p:cBhvr>
                                        <p:cTn id="40" dur="250" fill="hold"/>
                                        <p:tgtEl>
                                          <p:spTgt spid="7"/>
                                        </p:tgtEl>
                                        <p:attrNameLst>
                                          <p:attrName>ppt_h</p:attrName>
                                        </p:attrNameLst>
                                      </p:cBhvr>
                                      <p:tavLst>
                                        <p:tav tm="0">
                                          <p:val>
                                            <p:fltVal val="0"/>
                                          </p:val>
                                        </p:tav>
                                        <p:tav tm="100000">
                                          <p:val>
                                            <p:strVal val="#ppt_h"/>
                                          </p:val>
                                        </p:tav>
                                      </p:tavLst>
                                    </p:anim>
                                    <p:animEffect transition="in" filter="fade">
                                      <p:cBhvr>
                                        <p:cTn id="41" dur="25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mph" presetSubtype="0" fill="hold" nodeType="clickEffect">
                                  <p:stCondLst>
                                    <p:cond delay="0"/>
                                  </p:stCondLst>
                                  <p:childTnLst>
                                    <p:animScale>
                                      <p:cBhvr>
                                        <p:cTn id="45" dur="1250" fill="hold"/>
                                        <p:tgtEl>
                                          <p:spTgt spid="7"/>
                                        </p:tgtEl>
                                      </p:cBhvr>
                                      <p:by x="200000" y="200000"/>
                                    </p:animScale>
                                  </p:childTnLst>
                                </p:cTn>
                              </p:par>
                              <p:par>
                                <p:cTn id="46" presetID="42" presetClass="path" presetSubtype="0" accel="50000" decel="50000" fill="hold" nodeType="withEffect">
                                  <p:stCondLst>
                                    <p:cond delay="0"/>
                                  </p:stCondLst>
                                  <p:childTnLst>
                                    <p:animMotion origin="layout" path="M 0 -3.47719E-6 L 0 0.39088 " pathEditMode="relative" rAng="0" ptsTypes="AA">
                                      <p:cBhvr>
                                        <p:cTn id="47" dur="1000" fill="hold"/>
                                        <p:tgtEl>
                                          <p:spTgt spid="7"/>
                                        </p:tgtEl>
                                        <p:attrNameLst>
                                          <p:attrName>ppt_x</p:attrName>
                                          <p:attrName>ppt_y</p:attrName>
                                        </p:attrNameLst>
                                      </p:cBhvr>
                                      <p:rCtr x="0" y="195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92"/>
          <p:cNvSpPr txBox="1">
            <a:spLocks noGrp="1"/>
          </p:cNvSpPr>
          <p:nvPr>
            <p:ph type="title"/>
          </p:nvPr>
        </p:nvSpPr>
        <p:spPr>
          <a:xfrm>
            <a:off x="501747" y="0"/>
            <a:ext cx="8229600" cy="857250"/>
          </a:xfrm>
          <a:prstGeom prst="rect">
            <a:avLst/>
          </a:prstGeom>
        </p:spPr>
        <p:txBody>
          <a:bodyPr lIns="91425" tIns="91425" rIns="91425" bIns="91425" anchor="b" anchorCtr="0">
            <a:noAutofit/>
          </a:bodyPr>
          <a:lstStyle/>
          <a:p>
            <a:pPr algn="ctr">
              <a:spcBef>
                <a:spcPts val="0"/>
              </a:spcBef>
              <a:buNone/>
            </a:pPr>
            <a:r>
              <a:rPr lang="en" sz="4000" dirty="0">
                <a:effectLst>
                  <a:outerShdw blurRad="38100" dist="38100" dir="2700000" algn="tl">
                    <a:srgbClr val="000000">
                      <a:alpha val="43137"/>
                    </a:srgbClr>
                  </a:outerShdw>
                </a:effectLst>
                <a:latin typeface="Book Antiqua"/>
                <a:ea typeface="Neuton"/>
                <a:cs typeface="Neuton"/>
                <a:sym typeface="Neuton"/>
              </a:rPr>
              <a:t>General Findings</a:t>
            </a:r>
            <a:endParaRPr lang="en" sz="4000" dirty="0">
              <a:effectLst>
                <a:outerShdw blurRad="38100" dist="38100" dir="2700000" algn="tl">
                  <a:srgbClr val="000000">
                    <a:alpha val="43137"/>
                  </a:srgbClr>
                </a:outerShdw>
              </a:effectLst>
              <a:latin typeface="Neuton"/>
              <a:ea typeface="Neuton"/>
              <a:cs typeface="Neuton"/>
              <a:sym typeface="Neuton"/>
            </a:endParaRPr>
          </a:p>
        </p:txBody>
      </p:sp>
      <p:pic>
        <p:nvPicPr>
          <p:cNvPr id="5" name="Picture 4" descr="2Bathing_BathroomFileCabs.jpg"/>
          <p:cNvPicPr>
            <a:picLocks noChangeAspect="1"/>
          </p:cNvPicPr>
          <p:nvPr/>
        </p:nvPicPr>
        <p:blipFill>
          <a:blip r:embed="rId3"/>
          <a:stretch>
            <a:fillRect/>
          </a:stretch>
        </p:blipFill>
        <p:spPr>
          <a:xfrm>
            <a:off x="165100" y="731222"/>
            <a:ext cx="3239138" cy="42006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402029" y="4536905"/>
            <a:ext cx="2743200" cy="307777"/>
          </a:xfrm>
          <a:prstGeom prst="rect">
            <a:avLst/>
          </a:prstGeom>
        </p:spPr>
        <p:txBody>
          <a:bodyPr rtlCol="0">
            <a:spAutoFit/>
          </a:bodyPr>
          <a:lstStyle/>
          <a:p>
            <a:pPr algn="ctr"/>
            <a:r>
              <a:rPr lang="en-US" dirty="0">
                <a:solidFill>
                  <a:srgbClr val="FFFFFF"/>
                </a:solidFill>
              </a:rPr>
              <a:t>Natural Resources Department</a:t>
            </a:r>
          </a:p>
        </p:txBody>
      </p:sp>
      <p:pic>
        <p:nvPicPr>
          <p:cNvPr id="7" name="Picture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59334" y="881143"/>
            <a:ext cx="4942985" cy="3886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1581990" y="4341519"/>
            <a:ext cx="2743200" cy="307777"/>
          </a:xfrm>
          <a:prstGeom prst="rect">
            <a:avLst/>
          </a:prstGeom>
        </p:spPr>
        <p:txBody>
          <a:bodyPr rtlCol="0">
            <a:spAutoFit/>
          </a:bodyPr>
          <a:lstStyle/>
          <a:p>
            <a:pPr algn="ctr"/>
            <a:r>
              <a:rPr lang="en-US" dirty="0">
                <a:solidFill>
                  <a:srgbClr val="FFFFFF"/>
                </a:solidFill>
              </a:rPr>
              <a:t>Finance Department</a:t>
            </a:r>
          </a:p>
        </p:txBody>
      </p:sp>
      <p:pic>
        <p:nvPicPr>
          <p:cNvPr id="9"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138099" y="763444"/>
            <a:ext cx="5230360" cy="41215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p:nvPr/>
        </p:nvSpPr>
        <p:spPr>
          <a:xfrm>
            <a:off x="2670444" y="4498861"/>
            <a:ext cx="2743200" cy="307777"/>
          </a:xfrm>
          <a:prstGeom prst="rect">
            <a:avLst/>
          </a:prstGeom>
        </p:spPr>
        <p:txBody>
          <a:bodyPr rtlCol="0">
            <a:spAutoFit/>
          </a:bodyPr>
          <a:lstStyle/>
          <a:p>
            <a:pPr algn="ctr"/>
            <a:r>
              <a:rPr lang="en-US" dirty="0">
                <a:solidFill>
                  <a:schemeClr val="bg2">
                    <a:lumMod val="50000"/>
                  </a:schemeClr>
                </a:solidFill>
              </a:rPr>
              <a:t>Department</a:t>
            </a:r>
            <a:r>
              <a:rPr lang="en-US" dirty="0">
                <a:solidFill>
                  <a:srgbClr val="FFFFFF"/>
                </a:solidFill>
              </a:rPr>
              <a:t> </a:t>
            </a:r>
            <a:r>
              <a:rPr lang="en-US" dirty="0">
                <a:solidFill>
                  <a:schemeClr val="bg2">
                    <a:lumMod val="50000"/>
                  </a:schemeClr>
                </a:solidFill>
              </a:rPr>
              <a:t>of Public Works</a:t>
            </a:r>
          </a:p>
        </p:txBody>
      </p:sp>
      <p:pic>
        <p:nvPicPr>
          <p:cNvPr id="11" name="Picture 10"/>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901473" y="922641"/>
            <a:ext cx="4969751" cy="39274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Box 11"/>
          <p:cNvSpPr txBox="1"/>
          <p:nvPr/>
        </p:nvSpPr>
        <p:spPr>
          <a:xfrm>
            <a:off x="2384824" y="4425654"/>
            <a:ext cx="2743200" cy="307777"/>
          </a:xfrm>
          <a:prstGeom prst="rect">
            <a:avLst/>
          </a:prstGeom>
        </p:spPr>
        <p:txBody>
          <a:bodyPr rtlCol="0">
            <a:spAutoFit/>
          </a:bodyPr>
          <a:lstStyle/>
          <a:p>
            <a:pPr algn="ctr"/>
            <a:r>
              <a:rPr lang="en-US" dirty="0">
                <a:solidFill>
                  <a:srgbClr val="FFFFFF"/>
                </a:solidFill>
              </a:rPr>
              <a:t>Visitor Services</a:t>
            </a:r>
          </a:p>
        </p:txBody>
      </p:sp>
      <p:pic>
        <p:nvPicPr>
          <p:cNvPr id="13" name="Picture 8"/>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3798170" y="883403"/>
            <a:ext cx="4794086" cy="40059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2" name="Oval 19"/>
          <p:cNvSpPr/>
          <p:nvPr/>
        </p:nvSpPr>
        <p:spPr>
          <a:xfrm>
            <a:off x="4084728" y="3038764"/>
            <a:ext cx="1085980" cy="9482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1"/>
          <p:cNvSpPr/>
          <p:nvPr/>
        </p:nvSpPr>
        <p:spPr>
          <a:xfrm>
            <a:off x="6230654" y="3038764"/>
            <a:ext cx="1085980" cy="9482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794883" y="4459566"/>
            <a:ext cx="2743200" cy="307777"/>
          </a:xfrm>
          <a:prstGeom prst="rect">
            <a:avLst/>
          </a:prstGeom>
        </p:spPr>
        <p:txBody>
          <a:bodyPr rtlCol="0">
            <a:spAutoFit/>
          </a:bodyPr>
          <a:lstStyle/>
          <a:p>
            <a:pPr algn="ctr"/>
            <a:r>
              <a:rPr lang="en-US" dirty="0">
                <a:solidFill>
                  <a:srgbClr val="FFFFFF"/>
                </a:solidFill>
              </a:rPr>
              <a:t>Town Pier</a:t>
            </a:r>
          </a:p>
        </p:txBody>
      </p:sp>
      <p:pic>
        <p:nvPicPr>
          <p:cNvPr id="15" name="Picture 14" descr="TownPier_BrokenBracing2.jpg"/>
          <p:cNvPicPr>
            <a:picLocks noChangeAspect="1"/>
          </p:cNvPicPr>
          <p:nvPr/>
        </p:nvPicPr>
        <p:blipFill>
          <a:blip r:embed="rId8"/>
          <a:stretch>
            <a:fillRect/>
          </a:stretch>
        </p:blipFill>
        <p:spPr>
          <a:xfrm>
            <a:off x="5426152" y="957379"/>
            <a:ext cx="2743200" cy="40341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TextBox 17"/>
          <p:cNvSpPr txBox="1"/>
          <p:nvPr/>
        </p:nvSpPr>
        <p:spPr>
          <a:xfrm>
            <a:off x="5128024" y="4297569"/>
            <a:ext cx="2743200" cy="307777"/>
          </a:xfrm>
          <a:prstGeom prst="rect">
            <a:avLst/>
          </a:prstGeom>
        </p:spPr>
        <p:txBody>
          <a:bodyPr rtlCol="0">
            <a:spAutoFit/>
          </a:bodyPr>
          <a:lstStyle/>
          <a:p>
            <a:pPr algn="ctr"/>
            <a:r>
              <a:rPr lang="en-US" dirty="0">
                <a:solidFill>
                  <a:srgbClr val="FFFFFF"/>
                </a:solidFill>
              </a:rPr>
              <a:t>Town Pier</a:t>
            </a:r>
          </a:p>
        </p:txBody>
      </p:sp>
      <p:pic>
        <p:nvPicPr>
          <p:cNvPr id="16" name="Picture 10"/>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5823121" y="811007"/>
            <a:ext cx="3090676" cy="41209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TextBox 16"/>
          <p:cNvSpPr txBox="1"/>
          <p:nvPr/>
        </p:nvSpPr>
        <p:spPr>
          <a:xfrm>
            <a:off x="5790595" y="4544101"/>
            <a:ext cx="2743200" cy="307777"/>
          </a:xfrm>
          <a:prstGeom prst="rect">
            <a:avLst/>
          </a:prstGeom>
        </p:spPr>
        <p:txBody>
          <a:bodyPr rtlCol="0">
            <a:spAutoFit/>
          </a:bodyPr>
          <a:lstStyle/>
          <a:p>
            <a:pPr algn="ctr"/>
            <a:r>
              <a:rPr lang="en-US" dirty="0">
                <a:solidFill>
                  <a:srgbClr val="FFFFFF"/>
                </a:solidFill>
              </a:rPr>
              <a:t>Harbormaster Bathrooms</a:t>
            </a:r>
          </a:p>
        </p:txBody>
      </p:sp>
    </p:spTree>
    <p:extLst>
      <p:ext uri="{BB962C8B-B14F-4D97-AF65-F5344CB8AC3E}">
        <p14:creationId xmlns:p14="http://schemas.microsoft.com/office/powerpoint/2010/main" val="28863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5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5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25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5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25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25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25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250"/>
                                        <p:tgtEl>
                                          <p:spTgt spid="1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25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250"/>
                                        <p:tgtEl>
                                          <p:spTgt spid="22"/>
                                        </p:tgtEl>
                                      </p:cBhvr>
                                    </p:animEffect>
                                  </p:childTnLst>
                                </p:cTn>
                              </p:par>
                            </p:childTnLst>
                          </p:cTn>
                        </p:par>
                        <p:par>
                          <p:cTn id="48" fill="hold">
                            <p:stCondLst>
                              <p:cond delay="250"/>
                            </p:stCondLst>
                            <p:childTnLst>
                              <p:par>
                                <p:cTn id="49" presetID="10"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25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250"/>
                                        <p:tgtEl>
                                          <p:spTgt spid="15"/>
                                        </p:tgtEl>
                                      </p:cBhvr>
                                    </p:animEffect>
                                  </p:childTnLst>
                                </p:cTn>
                              </p:par>
                              <p:par>
                                <p:cTn id="57" presetID="10" presetClass="entr" presetSubtype="0" fill="hold" grpId="1"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250"/>
                                        <p:tgtEl>
                                          <p:spTgt spid="1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250"/>
                                        <p:tgtEl>
                                          <p:spTgt spid="1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250"/>
                                        <p:tgtEl>
                                          <p:spTgt spid="1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22" grpId="0" animBg="1"/>
      <p:bldP spid="23" grpId="0" animBg="1"/>
      <p:bldP spid="14" grpId="0"/>
      <p:bldP spid="18" grpId="0"/>
      <p:bldP spid="18" grpId="1"/>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graphicFrame>
        <p:nvGraphicFramePr>
          <p:cNvPr id="2" name="Table 5"/>
          <p:cNvGraphicFramePr>
            <a:graphicFrameLocks noGrp="1"/>
          </p:cNvGraphicFramePr>
          <p:nvPr>
            <p:extLst>
              <p:ext uri="{D42A27DB-BD31-4B8C-83A1-F6EECF244321}">
                <p14:modId xmlns:p14="http://schemas.microsoft.com/office/powerpoint/2010/main" val="1159517630"/>
              </p:ext>
            </p:extLst>
          </p:nvPr>
        </p:nvGraphicFramePr>
        <p:xfrm>
          <a:off x="760413" y="186171"/>
          <a:ext cx="3677600" cy="2280804"/>
        </p:xfrm>
        <a:graphic>
          <a:graphicData uri="http://schemas.openxmlformats.org/drawingml/2006/table">
            <a:tbl>
              <a:tblPr>
                <a:noFill/>
                <a:tableStyleId>{B89E3E36-E6DA-4FB7-BCDD-71AB260DCE92}</a:tableStyleId>
              </a:tblPr>
              <a:tblGrid>
                <a:gridCol w="3677600">
                  <a:extLst>
                    <a:ext uri="{9D8B030D-6E8A-4147-A177-3AD203B41FA5}">
                      <a16:colId xmlns="" xmlns:a16="http://schemas.microsoft.com/office/drawing/2014/main" val="20000"/>
                    </a:ext>
                  </a:extLst>
                </a:gridCol>
              </a:tblGrid>
              <a:tr h="545125">
                <a:tc>
                  <a:txBody>
                    <a:bodyPr/>
                    <a:lstStyle/>
                    <a:p>
                      <a:pPr lvl="0" algn="ctr" rtl="0">
                        <a:spcBef>
                          <a:spcPts val="0"/>
                        </a:spcBef>
                        <a:buNone/>
                      </a:pPr>
                      <a:r>
                        <a:rPr lang="en" sz="1600" b="1" dirty="0">
                          <a:ln>
                            <a:noFill/>
                          </a:ln>
                          <a:solidFill>
                            <a:schemeClr val="bg2">
                              <a:lumMod val="50000"/>
                            </a:schemeClr>
                          </a:solidFill>
                          <a:latin typeface="Neuton"/>
                          <a:ea typeface="Neuton"/>
                          <a:cs typeface="Neuton"/>
                          <a:sym typeface="Neuton"/>
                        </a:rPr>
                        <a:t>LEVEL I - FACILITIES IN POOR CONDITION</a:t>
                      </a:r>
                    </a:p>
                  </a:txBody>
                  <a:tcPr marL="45700" marR="45700" marT="45700" marB="4570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 xmlns:a16="http://schemas.microsoft.com/office/drawing/2014/main" val="10000"/>
                  </a:ext>
                </a:extLst>
              </a:tr>
              <a:tr h="1701724">
                <a:tc>
                  <a:txBody>
                    <a:bodyPr/>
                    <a:lstStyle/>
                    <a:p>
                      <a:pPr marL="457200" lvl="0" indent="-330200" rtl="0">
                        <a:spcBef>
                          <a:spcPts val="0"/>
                        </a:spcBef>
                        <a:buClr>
                          <a:schemeClr val="bg2">
                            <a:lumMod val="50000"/>
                          </a:schemeClr>
                        </a:buClr>
                        <a:buSzPct val="100000"/>
                        <a:buFont typeface="Neuton"/>
                        <a:buChar char="●"/>
                      </a:pPr>
                      <a:r>
                        <a:rPr lang="en" sz="1600" dirty="0">
                          <a:ln>
                            <a:noFill/>
                          </a:ln>
                          <a:solidFill>
                            <a:schemeClr val="bg2">
                              <a:lumMod val="50000"/>
                            </a:schemeClr>
                          </a:solidFill>
                          <a:latin typeface="Neuton"/>
                          <a:ea typeface="Neuton"/>
                          <a:cs typeface="Neuton"/>
                          <a:sym typeface="Neuton"/>
                        </a:rPr>
                        <a:t>Planning and Land Use Services</a:t>
                      </a:r>
                    </a:p>
                    <a:p>
                      <a:pPr marL="457200" lvl="0" indent="-330200" rtl="0">
                        <a:spcBef>
                          <a:spcPts val="0"/>
                        </a:spcBef>
                        <a:buClr>
                          <a:schemeClr val="bg2">
                            <a:lumMod val="50000"/>
                          </a:schemeClr>
                        </a:buClr>
                        <a:buSzPct val="100000"/>
                        <a:buFont typeface="Neuton"/>
                        <a:buChar char="●"/>
                      </a:pPr>
                      <a:r>
                        <a:rPr lang="en" sz="1600" dirty="0">
                          <a:ln>
                            <a:noFill/>
                          </a:ln>
                          <a:solidFill>
                            <a:schemeClr val="bg2">
                              <a:lumMod val="50000"/>
                            </a:schemeClr>
                          </a:solidFill>
                          <a:latin typeface="Neuton"/>
                          <a:ea typeface="Neuton"/>
                          <a:cs typeface="Neuton"/>
                          <a:sym typeface="Neuton"/>
                        </a:rPr>
                        <a:t>20 South Water St (Old Police Station)</a:t>
                      </a:r>
                    </a:p>
                    <a:p>
                      <a:pPr marL="457200" lvl="0" indent="-330200" rtl="0">
                        <a:spcBef>
                          <a:spcPts val="0"/>
                        </a:spcBef>
                        <a:buClr>
                          <a:schemeClr val="bg2">
                            <a:lumMod val="50000"/>
                          </a:schemeClr>
                        </a:buClr>
                        <a:buSzPct val="100000"/>
                        <a:buFont typeface="Neuton"/>
                        <a:buChar char="●"/>
                      </a:pPr>
                      <a:r>
                        <a:rPr lang="en" sz="1600" dirty="0">
                          <a:ln>
                            <a:noFill/>
                          </a:ln>
                          <a:solidFill>
                            <a:schemeClr val="bg2">
                              <a:lumMod val="50000"/>
                            </a:schemeClr>
                          </a:solidFill>
                          <a:latin typeface="Neuton"/>
                          <a:ea typeface="Neuton"/>
                          <a:cs typeface="Neuton"/>
                          <a:sym typeface="Neuton"/>
                        </a:rPr>
                        <a:t>Town Building</a:t>
                      </a:r>
                    </a:p>
                    <a:p>
                      <a:pPr marL="457200" lvl="0" indent="-330200" rtl="0">
                        <a:spcBef>
                          <a:spcPts val="0"/>
                        </a:spcBef>
                        <a:buClr>
                          <a:schemeClr val="bg2">
                            <a:lumMod val="50000"/>
                          </a:schemeClr>
                        </a:buClr>
                        <a:buSzPct val="100000"/>
                        <a:buFont typeface="Neuton"/>
                        <a:buChar char="●"/>
                      </a:pPr>
                      <a:r>
                        <a:rPr lang="en" sz="1600" dirty="0">
                          <a:ln>
                            <a:noFill/>
                          </a:ln>
                          <a:solidFill>
                            <a:schemeClr val="bg2">
                              <a:lumMod val="50000"/>
                            </a:schemeClr>
                          </a:solidFill>
                          <a:latin typeface="Neuton"/>
                          <a:ea typeface="Neuton"/>
                          <a:cs typeface="Neuton"/>
                          <a:sym typeface="Neuton"/>
                        </a:rPr>
                        <a:t>Fire Station</a:t>
                      </a:r>
                    </a:p>
                    <a:p>
                      <a:pPr marL="457200" lvl="0" indent="-330200" rtl="0">
                        <a:spcBef>
                          <a:spcPts val="0"/>
                        </a:spcBef>
                        <a:buClr>
                          <a:schemeClr val="bg2">
                            <a:lumMod val="50000"/>
                          </a:schemeClr>
                        </a:buClr>
                        <a:buSzPct val="100000"/>
                        <a:buFont typeface="Neuton"/>
                        <a:buChar char="●"/>
                      </a:pPr>
                      <a:r>
                        <a:rPr lang="en" sz="1600" dirty="0">
                          <a:ln>
                            <a:noFill/>
                          </a:ln>
                          <a:solidFill>
                            <a:schemeClr val="bg2">
                              <a:lumMod val="50000"/>
                            </a:schemeClr>
                          </a:solidFill>
                          <a:latin typeface="Neuton"/>
                          <a:ea typeface="Neuton"/>
                          <a:cs typeface="Neuton"/>
                          <a:sym typeface="Neuton"/>
                        </a:rPr>
                        <a:t>Town Pier</a:t>
                      </a:r>
                    </a:p>
                  </a:txBody>
                  <a:tcPr marL="45700" marR="45700" marT="45700" marB="4570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 xmlns:a16="http://schemas.microsoft.com/office/drawing/2014/main" val="10001"/>
                  </a:ext>
                </a:extLst>
              </a:tr>
            </a:tbl>
          </a:graphicData>
        </a:graphic>
      </p:graphicFrame>
      <p:graphicFrame>
        <p:nvGraphicFramePr>
          <p:cNvPr id="3" name="Table 7"/>
          <p:cNvGraphicFramePr>
            <a:graphicFrameLocks noGrp="1"/>
          </p:cNvGraphicFramePr>
          <p:nvPr>
            <p:extLst>
              <p:ext uri="{D42A27DB-BD31-4B8C-83A1-F6EECF244321}">
                <p14:modId xmlns:p14="http://schemas.microsoft.com/office/powerpoint/2010/main" val="1005112308"/>
              </p:ext>
            </p:extLst>
          </p:nvPr>
        </p:nvGraphicFramePr>
        <p:xfrm>
          <a:off x="4435850" y="184958"/>
          <a:ext cx="3982375" cy="2282017"/>
        </p:xfrm>
        <a:graphic>
          <a:graphicData uri="http://schemas.openxmlformats.org/drawingml/2006/table">
            <a:tbl>
              <a:tblPr>
                <a:noFill/>
                <a:tableStyleId>{B89E3E36-E6DA-4FB7-BCDD-71AB260DCE92}</a:tableStyleId>
              </a:tblPr>
              <a:tblGrid>
                <a:gridCol w="3982375">
                  <a:extLst>
                    <a:ext uri="{9D8B030D-6E8A-4147-A177-3AD203B41FA5}">
                      <a16:colId xmlns="" xmlns:a16="http://schemas.microsoft.com/office/drawing/2014/main" val="20000"/>
                    </a:ext>
                  </a:extLst>
                </a:gridCol>
              </a:tblGrid>
              <a:tr h="545125">
                <a:tc>
                  <a:txBody>
                    <a:bodyPr/>
                    <a:lstStyle/>
                    <a:p>
                      <a:pPr lvl="0" algn="ctr" rtl="0">
                        <a:spcBef>
                          <a:spcPts val="0"/>
                        </a:spcBef>
                        <a:buNone/>
                      </a:pPr>
                      <a:r>
                        <a:rPr lang="en" sz="1600" b="1" dirty="0">
                          <a:ln>
                            <a:noFill/>
                          </a:ln>
                          <a:solidFill>
                            <a:schemeClr val="bg2">
                              <a:lumMod val="50000"/>
                            </a:schemeClr>
                          </a:solidFill>
                          <a:latin typeface="Neuton"/>
                          <a:ea typeface="Neuton"/>
                          <a:cs typeface="Neuton"/>
                          <a:sym typeface="Neuton"/>
                        </a:rPr>
                        <a:t>LEVEL II - FACILITIES IN MODERATE CONDITION</a:t>
                      </a:r>
                    </a:p>
                  </a:txBody>
                  <a:tcPr marL="45700" marR="45700" marT="45700" marB="4570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 xmlns:a16="http://schemas.microsoft.com/office/drawing/2014/main" val="10000"/>
                  </a:ext>
                </a:extLst>
              </a:tr>
              <a:tr h="1702937">
                <a:tc>
                  <a:txBody>
                    <a:bodyPr/>
                    <a:lstStyle/>
                    <a:p>
                      <a:pPr marL="457200" lvl="0" indent="-330200" rtl="0">
                        <a:spcBef>
                          <a:spcPts val="0"/>
                        </a:spcBef>
                        <a:buClr>
                          <a:schemeClr val="bg2">
                            <a:lumMod val="50000"/>
                          </a:schemeClr>
                        </a:buClr>
                        <a:buSzPct val="100000"/>
                        <a:buFont typeface="Neuton"/>
                        <a:buChar char="●"/>
                      </a:pPr>
                      <a:r>
                        <a:rPr lang="en" sz="1600" dirty="0">
                          <a:ln>
                            <a:noFill/>
                          </a:ln>
                          <a:solidFill>
                            <a:schemeClr val="bg2">
                              <a:lumMod val="50000"/>
                            </a:schemeClr>
                          </a:solidFill>
                          <a:latin typeface="Neuton"/>
                          <a:ea typeface="Neuton"/>
                          <a:cs typeface="Neuton"/>
                          <a:sym typeface="Neuton"/>
                        </a:rPr>
                        <a:t>Visitor Services</a:t>
                      </a:r>
                    </a:p>
                    <a:p>
                      <a:pPr marL="457200" lvl="0" indent="-330200" rtl="0">
                        <a:spcBef>
                          <a:spcPts val="0"/>
                        </a:spcBef>
                        <a:buClr>
                          <a:schemeClr val="bg2">
                            <a:lumMod val="50000"/>
                          </a:schemeClr>
                        </a:buClr>
                        <a:buSzPct val="100000"/>
                        <a:buFont typeface="Neuton"/>
                        <a:buChar char="●"/>
                      </a:pPr>
                      <a:r>
                        <a:rPr lang="en" sz="1600" dirty="0" smtClean="0">
                          <a:ln>
                            <a:noFill/>
                          </a:ln>
                          <a:solidFill>
                            <a:schemeClr val="bg2">
                              <a:lumMod val="50000"/>
                            </a:schemeClr>
                          </a:solidFill>
                          <a:latin typeface="Neuton"/>
                          <a:ea typeface="Neuton"/>
                          <a:cs typeface="Neuton"/>
                          <a:sym typeface="Neuton"/>
                        </a:rPr>
                        <a:t>DPW </a:t>
                      </a:r>
                      <a:r>
                        <a:rPr lang="en" sz="1600" dirty="0">
                          <a:ln>
                            <a:noFill/>
                          </a:ln>
                          <a:solidFill>
                            <a:schemeClr val="bg2">
                              <a:lumMod val="50000"/>
                            </a:schemeClr>
                          </a:solidFill>
                          <a:latin typeface="Neuton"/>
                          <a:ea typeface="Neuton"/>
                          <a:cs typeface="Neuton"/>
                          <a:sym typeface="Neuton"/>
                        </a:rPr>
                        <a:t>Sheds</a:t>
                      </a:r>
                    </a:p>
                    <a:p>
                      <a:pPr marL="457200" lvl="0" indent="-330200" rtl="0">
                        <a:spcBef>
                          <a:spcPts val="0"/>
                        </a:spcBef>
                        <a:buClr>
                          <a:schemeClr val="bg2">
                            <a:lumMod val="50000"/>
                          </a:schemeClr>
                        </a:buClr>
                        <a:buSzPct val="100000"/>
                        <a:buFont typeface="Neuton"/>
                        <a:buChar char="●"/>
                      </a:pPr>
                      <a:r>
                        <a:rPr lang="en" sz="1600" dirty="0">
                          <a:ln>
                            <a:noFill/>
                          </a:ln>
                          <a:solidFill>
                            <a:schemeClr val="bg2">
                              <a:lumMod val="50000"/>
                            </a:schemeClr>
                          </a:solidFill>
                          <a:latin typeface="Neuton"/>
                          <a:ea typeface="Neuton"/>
                          <a:cs typeface="Neuton"/>
                          <a:sym typeface="Neuton"/>
                        </a:rPr>
                        <a:t>DPW Garages</a:t>
                      </a:r>
                    </a:p>
                    <a:p>
                      <a:pPr marL="457200" lvl="0" indent="-330200" rtl="0">
                        <a:spcBef>
                          <a:spcPts val="0"/>
                        </a:spcBef>
                        <a:buClr>
                          <a:schemeClr val="bg2">
                            <a:lumMod val="50000"/>
                          </a:schemeClr>
                        </a:buClr>
                        <a:buSzPct val="100000"/>
                        <a:buFont typeface="Neuton"/>
                        <a:buChar char="●"/>
                      </a:pPr>
                      <a:r>
                        <a:rPr lang="en" sz="1600" dirty="0">
                          <a:ln>
                            <a:noFill/>
                          </a:ln>
                          <a:solidFill>
                            <a:schemeClr val="bg2">
                              <a:lumMod val="50000"/>
                            </a:schemeClr>
                          </a:solidFill>
                          <a:latin typeface="Neuton"/>
                          <a:ea typeface="Neuton"/>
                          <a:cs typeface="Neuton"/>
                          <a:sym typeface="Neuton"/>
                        </a:rPr>
                        <a:t>Harbormaster Building </a:t>
                      </a:r>
                      <a:r>
                        <a:rPr lang="en" sz="1600" dirty="0" smtClean="0">
                          <a:ln>
                            <a:noFill/>
                          </a:ln>
                          <a:solidFill>
                            <a:schemeClr val="bg2">
                              <a:lumMod val="50000"/>
                            </a:schemeClr>
                          </a:solidFill>
                          <a:latin typeface="Neuton"/>
                          <a:ea typeface="Neuton"/>
                          <a:cs typeface="Neuton"/>
                          <a:sym typeface="Neuton"/>
                        </a:rPr>
                        <a:t>Bathrooms</a:t>
                      </a:r>
                    </a:p>
                    <a:p>
                      <a:pPr marL="457200" marR="0" lvl="0" indent="-330200" algn="l" defTabSz="342900" rtl="0" eaLnBrk="1" fontAlgn="auto" latinLnBrk="0" hangingPunct="1">
                        <a:lnSpc>
                          <a:spcPct val="100000"/>
                        </a:lnSpc>
                        <a:spcBef>
                          <a:spcPts val="0"/>
                        </a:spcBef>
                        <a:spcAft>
                          <a:spcPts val="0"/>
                        </a:spcAft>
                        <a:buClr>
                          <a:schemeClr val="bg2">
                            <a:lumMod val="50000"/>
                          </a:schemeClr>
                        </a:buClr>
                        <a:buSzPct val="100000"/>
                        <a:buFont typeface="Neuton"/>
                        <a:buChar char="●"/>
                        <a:tabLst/>
                        <a:defRPr/>
                      </a:pPr>
                      <a:r>
                        <a:rPr lang="en" sz="1600" dirty="0" smtClean="0">
                          <a:ln>
                            <a:noFill/>
                          </a:ln>
                          <a:solidFill>
                            <a:schemeClr val="bg2">
                              <a:lumMod val="50000"/>
                            </a:schemeClr>
                          </a:solidFill>
                          <a:latin typeface="Neuton"/>
                          <a:ea typeface="Neuton"/>
                          <a:cs typeface="Neuton"/>
                          <a:sym typeface="Neuton"/>
                        </a:rPr>
                        <a:t>Children’s Beach &amp; Concession</a:t>
                      </a:r>
                    </a:p>
                    <a:p>
                      <a:pPr marL="457200" lvl="0" indent="-330200" rtl="0">
                        <a:spcBef>
                          <a:spcPts val="0"/>
                        </a:spcBef>
                        <a:buClr>
                          <a:schemeClr val="bg2">
                            <a:lumMod val="50000"/>
                          </a:schemeClr>
                        </a:buClr>
                        <a:buSzPct val="100000"/>
                        <a:buFont typeface="Neuton"/>
                        <a:buChar char="●"/>
                      </a:pPr>
                      <a:endParaRPr lang="en" sz="1600" dirty="0">
                        <a:ln>
                          <a:noFill/>
                        </a:ln>
                        <a:solidFill>
                          <a:schemeClr val="bg2">
                            <a:lumMod val="50000"/>
                          </a:schemeClr>
                        </a:solidFill>
                        <a:latin typeface="Neuton"/>
                        <a:ea typeface="Neuton"/>
                        <a:cs typeface="Neuton"/>
                        <a:sym typeface="Neuton"/>
                      </a:endParaRPr>
                    </a:p>
                  </a:txBody>
                  <a:tcPr marL="45700" marR="45700" marT="45700" marB="4570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 xmlns:a16="http://schemas.microsoft.com/office/drawing/2014/main" val="10001"/>
                  </a:ext>
                </a:extLst>
              </a:tr>
            </a:tbl>
          </a:graphicData>
        </a:graphic>
      </p:graphicFrame>
      <p:graphicFrame>
        <p:nvGraphicFramePr>
          <p:cNvPr id="4" name="Table 9"/>
          <p:cNvGraphicFramePr>
            <a:graphicFrameLocks noGrp="1"/>
          </p:cNvGraphicFramePr>
          <p:nvPr>
            <p:extLst>
              <p:ext uri="{D42A27DB-BD31-4B8C-83A1-F6EECF244321}">
                <p14:modId xmlns:p14="http://schemas.microsoft.com/office/powerpoint/2010/main" val="1183568626"/>
              </p:ext>
            </p:extLst>
          </p:nvPr>
        </p:nvGraphicFramePr>
        <p:xfrm>
          <a:off x="757700" y="2469169"/>
          <a:ext cx="3677600" cy="2428586"/>
        </p:xfrm>
        <a:graphic>
          <a:graphicData uri="http://schemas.openxmlformats.org/drawingml/2006/table">
            <a:tbl>
              <a:tblPr>
                <a:noFill/>
                <a:tableStyleId>{B89E3E36-E6DA-4FB7-BCDD-71AB260DCE92}</a:tableStyleId>
              </a:tblPr>
              <a:tblGrid>
                <a:gridCol w="3677600">
                  <a:extLst>
                    <a:ext uri="{9D8B030D-6E8A-4147-A177-3AD203B41FA5}">
                      <a16:colId xmlns="" xmlns:a16="http://schemas.microsoft.com/office/drawing/2014/main" val="20000"/>
                    </a:ext>
                  </a:extLst>
                </a:gridCol>
              </a:tblGrid>
              <a:tr h="826481">
                <a:tc>
                  <a:txBody>
                    <a:bodyPr/>
                    <a:lstStyle/>
                    <a:p>
                      <a:pPr lvl="0" algn="ctr" rtl="0">
                        <a:spcBef>
                          <a:spcPts val="0"/>
                        </a:spcBef>
                        <a:buNone/>
                      </a:pPr>
                      <a:r>
                        <a:rPr lang="en" sz="1600" b="1" dirty="0">
                          <a:ln>
                            <a:noFill/>
                          </a:ln>
                          <a:solidFill>
                            <a:schemeClr val="bg2">
                              <a:lumMod val="50000"/>
                            </a:schemeClr>
                          </a:solidFill>
                          <a:latin typeface="Neuton"/>
                          <a:ea typeface="Neuton"/>
                          <a:cs typeface="Neuton"/>
                          <a:sym typeface="Neuton"/>
                        </a:rPr>
                        <a:t>LEVEL III - FACILITIES IN GOOD CONDITION</a:t>
                      </a:r>
                    </a:p>
                  </a:txBody>
                  <a:tcPr marL="45700" marR="45700" marT="45700" marB="4570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 xmlns:a16="http://schemas.microsoft.com/office/drawing/2014/main" val="10000"/>
                  </a:ext>
                </a:extLst>
              </a:tr>
              <a:tr h="1602105">
                <a:tc>
                  <a:txBody>
                    <a:bodyPr/>
                    <a:lstStyle/>
                    <a:p>
                      <a:pPr marL="457200" marR="0" lvl="0" indent="-330200" algn="l" defTabSz="342900" rtl="0" eaLnBrk="1" fontAlgn="auto" latinLnBrk="0" hangingPunct="1">
                        <a:lnSpc>
                          <a:spcPct val="100000"/>
                        </a:lnSpc>
                        <a:spcBef>
                          <a:spcPts val="0"/>
                        </a:spcBef>
                        <a:spcAft>
                          <a:spcPts val="0"/>
                        </a:spcAft>
                        <a:buClr>
                          <a:schemeClr val="bg2">
                            <a:lumMod val="50000"/>
                          </a:schemeClr>
                        </a:buClr>
                        <a:buSzPct val="100000"/>
                        <a:buFont typeface="Neuton"/>
                        <a:buChar char="●"/>
                        <a:tabLst/>
                        <a:defRPr/>
                      </a:pPr>
                      <a:r>
                        <a:rPr lang="en" sz="1600" dirty="0" smtClean="0">
                          <a:ln>
                            <a:noFill/>
                          </a:ln>
                          <a:solidFill>
                            <a:schemeClr val="bg2">
                              <a:lumMod val="50000"/>
                            </a:schemeClr>
                          </a:solidFill>
                          <a:latin typeface="Neuton"/>
                          <a:ea typeface="Neuton"/>
                          <a:cs typeface="Neuton"/>
                          <a:sym typeface="Neuton"/>
                        </a:rPr>
                        <a:t>Finance Building</a:t>
                      </a:r>
                    </a:p>
                    <a:p>
                      <a:pPr marL="457200" lvl="0" indent="-330200" rtl="0">
                        <a:spcBef>
                          <a:spcPts val="0"/>
                        </a:spcBef>
                        <a:buClr>
                          <a:schemeClr val="bg2">
                            <a:lumMod val="50000"/>
                          </a:schemeClr>
                        </a:buClr>
                        <a:buSzPct val="100000"/>
                        <a:buFont typeface="Neuton"/>
                        <a:buChar char="●"/>
                      </a:pPr>
                      <a:r>
                        <a:rPr lang="en" sz="1600" dirty="0" smtClean="0">
                          <a:ln>
                            <a:noFill/>
                          </a:ln>
                          <a:solidFill>
                            <a:schemeClr val="bg2">
                              <a:lumMod val="50000"/>
                            </a:schemeClr>
                          </a:solidFill>
                          <a:latin typeface="Neuton"/>
                          <a:ea typeface="Neuton"/>
                          <a:cs typeface="Neuton"/>
                          <a:sym typeface="Neuton"/>
                        </a:rPr>
                        <a:t>Natural </a:t>
                      </a:r>
                      <a:r>
                        <a:rPr lang="en" sz="1600" dirty="0">
                          <a:ln>
                            <a:noFill/>
                          </a:ln>
                          <a:solidFill>
                            <a:schemeClr val="bg2">
                              <a:lumMod val="50000"/>
                            </a:schemeClr>
                          </a:solidFill>
                          <a:latin typeface="Neuton"/>
                          <a:ea typeface="Neuton"/>
                          <a:cs typeface="Neuton"/>
                          <a:sym typeface="Neuton"/>
                        </a:rPr>
                        <a:t>Resources Building</a:t>
                      </a:r>
                    </a:p>
                    <a:p>
                      <a:pPr marL="457200" lvl="0" indent="-330200" rtl="0">
                        <a:spcBef>
                          <a:spcPts val="0"/>
                        </a:spcBef>
                        <a:buClr>
                          <a:schemeClr val="bg2">
                            <a:lumMod val="50000"/>
                          </a:schemeClr>
                        </a:buClr>
                        <a:buSzPct val="100000"/>
                        <a:buFont typeface="Neuton"/>
                        <a:buChar char="●"/>
                      </a:pPr>
                      <a:r>
                        <a:rPr lang="en" sz="1600" dirty="0" smtClean="0">
                          <a:ln>
                            <a:noFill/>
                          </a:ln>
                          <a:solidFill>
                            <a:schemeClr val="bg2">
                              <a:lumMod val="50000"/>
                            </a:schemeClr>
                          </a:solidFill>
                          <a:latin typeface="Neuton"/>
                          <a:ea typeface="Neuton"/>
                          <a:cs typeface="Neuton"/>
                          <a:sym typeface="Neuton"/>
                        </a:rPr>
                        <a:t>Madaket </a:t>
                      </a:r>
                      <a:r>
                        <a:rPr lang="en" sz="1600" dirty="0">
                          <a:ln>
                            <a:noFill/>
                          </a:ln>
                          <a:solidFill>
                            <a:schemeClr val="bg2">
                              <a:lumMod val="50000"/>
                            </a:schemeClr>
                          </a:solidFill>
                          <a:latin typeface="Neuton"/>
                          <a:ea typeface="Neuton"/>
                          <a:cs typeface="Neuton"/>
                          <a:sym typeface="Neuton"/>
                        </a:rPr>
                        <a:t>Fire </a:t>
                      </a:r>
                      <a:r>
                        <a:rPr lang="en" sz="1600" dirty="0" smtClean="0">
                          <a:ln>
                            <a:noFill/>
                          </a:ln>
                          <a:solidFill>
                            <a:schemeClr val="bg2">
                              <a:lumMod val="50000"/>
                            </a:schemeClr>
                          </a:solidFill>
                          <a:latin typeface="Neuton"/>
                          <a:ea typeface="Neuton"/>
                          <a:cs typeface="Neuton"/>
                          <a:sym typeface="Neuton"/>
                        </a:rPr>
                        <a:t>Station</a:t>
                      </a:r>
                    </a:p>
                    <a:p>
                      <a:pPr marL="457200" marR="0" lvl="0" indent="-330200" algn="l" defTabSz="342900" rtl="0" eaLnBrk="1" fontAlgn="auto" latinLnBrk="0" hangingPunct="1">
                        <a:lnSpc>
                          <a:spcPct val="100000"/>
                        </a:lnSpc>
                        <a:spcBef>
                          <a:spcPts val="0"/>
                        </a:spcBef>
                        <a:spcAft>
                          <a:spcPts val="0"/>
                        </a:spcAft>
                        <a:buClr>
                          <a:schemeClr val="bg2">
                            <a:lumMod val="50000"/>
                          </a:schemeClr>
                        </a:buClr>
                        <a:buSzPct val="100000"/>
                        <a:buFont typeface="Neuton"/>
                        <a:buChar char="●"/>
                        <a:tabLst/>
                        <a:defRPr/>
                      </a:pPr>
                      <a:r>
                        <a:rPr lang="en" sz="1600" dirty="0" smtClean="0">
                          <a:ln>
                            <a:noFill/>
                          </a:ln>
                          <a:solidFill>
                            <a:schemeClr val="bg2">
                              <a:lumMod val="50000"/>
                            </a:schemeClr>
                          </a:solidFill>
                          <a:latin typeface="Neuton"/>
                          <a:ea typeface="Neuton"/>
                          <a:cs typeface="Neuton"/>
                          <a:sym typeface="Neuton"/>
                        </a:rPr>
                        <a:t>DPW Administrative Building</a:t>
                      </a:r>
                    </a:p>
                    <a:p>
                      <a:pPr marL="457200" marR="0" lvl="0" indent="-330200" algn="l" defTabSz="342900" rtl="0" eaLnBrk="1" fontAlgn="auto" latinLnBrk="0" hangingPunct="1">
                        <a:lnSpc>
                          <a:spcPct val="100000"/>
                        </a:lnSpc>
                        <a:spcBef>
                          <a:spcPts val="0"/>
                        </a:spcBef>
                        <a:spcAft>
                          <a:spcPts val="0"/>
                        </a:spcAft>
                        <a:buClr>
                          <a:schemeClr val="bg2">
                            <a:lumMod val="50000"/>
                          </a:schemeClr>
                        </a:buClr>
                        <a:buSzPct val="100000"/>
                        <a:buFont typeface="Neuton"/>
                        <a:buChar char="●"/>
                        <a:tabLst/>
                        <a:defRPr/>
                      </a:pPr>
                      <a:r>
                        <a:rPr lang="en" sz="1600" dirty="0" smtClean="0">
                          <a:ln>
                            <a:noFill/>
                          </a:ln>
                          <a:solidFill>
                            <a:schemeClr val="bg2">
                              <a:lumMod val="50000"/>
                            </a:schemeClr>
                          </a:solidFill>
                          <a:latin typeface="Neuton"/>
                          <a:ea typeface="Neuton"/>
                          <a:cs typeface="Neuton"/>
                          <a:sym typeface="Neuton"/>
                        </a:rPr>
                        <a:t>Jetties Beach Concession</a:t>
                      </a:r>
                      <a:endParaRPr lang="en" sz="1600" dirty="0">
                        <a:ln>
                          <a:noFill/>
                        </a:ln>
                        <a:solidFill>
                          <a:schemeClr val="bg2">
                            <a:lumMod val="50000"/>
                          </a:schemeClr>
                        </a:solidFill>
                        <a:latin typeface="Neuton"/>
                        <a:ea typeface="Neuton"/>
                        <a:cs typeface="Neuton"/>
                        <a:sym typeface="Neuton"/>
                      </a:endParaRPr>
                    </a:p>
                    <a:p>
                      <a:pPr marL="457200" lvl="0" indent="-330200" rtl="0">
                        <a:spcBef>
                          <a:spcPts val="0"/>
                        </a:spcBef>
                        <a:buClr>
                          <a:schemeClr val="bg2">
                            <a:lumMod val="50000"/>
                          </a:schemeClr>
                        </a:buClr>
                        <a:buSzPct val="100000"/>
                        <a:buFont typeface="Neuton"/>
                        <a:buChar char="●"/>
                      </a:pPr>
                      <a:r>
                        <a:rPr lang="en" sz="1600" dirty="0" smtClean="0">
                          <a:ln>
                            <a:noFill/>
                          </a:ln>
                          <a:solidFill>
                            <a:schemeClr val="bg2">
                              <a:lumMod val="50000"/>
                            </a:schemeClr>
                          </a:solidFill>
                          <a:latin typeface="Neuton"/>
                          <a:ea typeface="Neuton"/>
                          <a:cs typeface="Neuton"/>
                          <a:sym typeface="Neuton"/>
                        </a:rPr>
                        <a:t>Female </a:t>
                      </a:r>
                      <a:r>
                        <a:rPr lang="en" sz="1600" dirty="0">
                          <a:ln>
                            <a:noFill/>
                          </a:ln>
                          <a:solidFill>
                            <a:schemeClr val="bg2">
                              <a:lumMod val="50000"/>
                            </a:schemeClr>
                          </a:solidFill>
                          <a:latin typeface="Neuton"/>
                          <a:ea typeface="Neuton"/>
                          <a:cs typeface="Neuton"/>
                          <a:sym typeface="Neuton"/>
                        </a:rPr>
                        <a:t>Lifeguard Housing</a:t>
                      </a:r>
                    </a:p>
                  </a:txBody>
                  <a:tcPr marL="45700" marR="45700" marT="45700" marB="4570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 xmlns:a16="http://schemas.microsoft.com/office/drawing/2014/main" val="10001"/>
                  </a:ext>
                </a:extLst>
              </a:tr>
            </a:tbl>
          </a:graphicData>
        </a:graphic>
      </p:graphicFrame>
      <p:graphicFrame>
        <p:nvGraphicFramePr>
          <p:cNvPr id="5" name="Table 11"/>
          <p:cNvGraphicFramePr>
            <a:graphicFrameLocks noGrp="1"/>
          </p:cNvGraphicFramePr>
          <p:nvPr>
            <p:extLst>
              <p:ext uri="{D42A27DB-BD31-4B8C-83A1-F6EECF244321}">
                <p14:modId xmlns:p14="http://schemas.microsoft.com/office/powerpoint/2010/main" val="2900648143"/>
              </p:ext>
            </p:extLst>
          </p:nvPr>
        </p:nvGraphicFramePr>
        <p:xfrm>
          <a:off x="4436717" y="2471130"/>
          <a:ext cx="3982375" cy="2426625"/>
        </p:xfrm>
        <a:graphic>
          <a:graphicData uri="http://schemas.openxmlformats.org/drawingml/2006/table">
            <a:tbl>
              <a:tblPr>
                <a:noFill/>
                <a:tableStyleId>{B89E3E36-E6DA-4FB7-BCDD-71AB260DCE92}</a:tableStyleId>
              </a:tblPr>
              <a:tblGrid>
                <a:gridCol w="3982375">
                  <a:extLst>
                    <a:ext uri="{9D8B030D-6E8A-4147-A177-3AD203B41FA5}">
                      <a16:colId xmlns="" xmlns:a16="http://schemas.microsoft.com/office/drawing/2014/main" val="20000"/>
                    </a:ext>
                  </a:extLst>
                </a:gridCol>
              </a:tblGrid>
              <a:tr h="0">
                <a:tc>
                  <a:txBody>
                    <a:bodyPr/>
                    <a:lstStyle/>
                    <a:p>
                      <a:pPr lvl="0" algn="ctr" rtl="0">
                        <a:spcBef>
                          <a:spcPts val="0"/>
                        </a:spcBef>
                        <a:buNone/>
                      </a:pPr>
                      <a:r>
                        <a:rPr lang="en" sz="1600" b="1" dirty="0">
                          <a:ln>
                            <a:noFill/>
                          </a:ln>
                          <a:solidFill>
                            <a:schemeClr val="bg2">
                              <a:lumMod val="50000"/>
                            </a:schemeClr>
                          </a:solidFill>
                          <a:latin typeface="Neuton"/>
                          <a:ea typeface="Neuton"/>
                          <a:cs typeface="Neuton"/>
                          <a:sym typeface="Neuton"/>
                        </a:rPr>
                        <a:t>LEVEL IV - NEWLY CONSTRUCTED, RECENTLY RENOVATED, OR UNDER-RENOVATION FACILITIES</a:t>
                      </a:r>
                    </a:p>
                  </a:txBody>
                  <a:tcPr marL="45700" marR="45700" marT="45700" marB="4570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 xmlns:a16="http://schemas.microsoft.com/office/drawing/2014/main" val="10000"/>
                  </a:ext>
                </a:extLst>
              </a:tr>
              <a:tr h="1603705">
                <a:tc>
                  <a:txBody>
                    <a:bodyPr/>
                    <a:lstStyle/>
                    <a:p>
                      <a:pPr marL="457200" lvl="0" indent="-330200" rtl="0">
                        <a:spcBef>
                          <a:spcPts val="0"/>
                        </a:spcBef>
                        <a:buClr>
                          <a:schemeClr val="bg2">
                            <a:lumMod val="50000"/>
                          </a:schemeClr>
                        </a:buClr>
                        <a:buSzPct val="100000"/>
                        <a:buFont typeface="Neuton"/>
                        <a:buChar char="●"/>
                      </a:pPr>
                      <a:r>
                        <a:rPr lang="en" sz="1600" dirty="0">
                          <a:ln>
                            <a:noFill/>
                          </a:ln>
                          <a:solidFill>
                            <a:schemeClr val="bg2">
                              <a:lumMod val="50000"/>
                            </a:schemeClr>
                          </a:solidFill>
                          <a:latin typeface="Neuton"/>
                          <a:ea typeface="Neuton"/>
                          <a:cs typeface="Neuton"/>
                          <a:sym typeface="Neuton"/>
                        </a:rPr>
                        <a:t>Public Safety Facility</a:t>
                      </a:r>
                    </a:p>
                    <a:p>
                      <a:pPr marL="457200" lvl="0" indent="-330200" rtl="0">
                        <a:spcBef>
                          <a:spcPts val="0"/>
                        </a:spcBef>
                        <a:buClr>
                          <a:schemeClr val="bg2">
                            <a:lumMod val="50000"/>
                          </a:schemeClr>
                        </a:buClr>
                        <a:buSzPct val="100000"/>
                        <a:buFont typeface="Neuton"/>
                        <a:buChar char="●"/>
                      </a:pPr>
                      <a:r>
                        <a:rPr lang="en" sz="1600" dirty="0">
                          <a:ln>
                            <a:noFill/>
                          </a:ln>
                          <a:solidFill>
                            <a:schemeClr val="bg2">
                              <a:lumMod val="50000"/>
                            </a:schemeClr>
                          </a:solidFill>
                          <a:latin typeface="Neuton"/>
                          <a:ea typeface="Neuton"/>
                          <a:cs typeface="Neuton"/>
                          <a:sym typeface="Neuton"/>
                        </a:rPr>
                        <a:t>Community School</a:t>
                      </a:r>
                    </a:p>
                    <a:p>
                      <a:pPr marL="457200" lvl="0" indent="-330200" rtl="0">
                        <a:spcBef>
                          <a:spcPts val="0"/>
                        </a:spcBef>
                        <a:buClr>
                          <a:schemeClr val="bg2">
                            <a:lumMod val="50000"/>
                          </a:schemeClr>
                        </a:buClr>
                        <a:buSzPct val="100000"/>
                        <a:buFont typeface="Neuton"/>
                        <a:buChar char="●"/>
                      </a:pPr>
                      <a:r>
                        <a:rPr lang="en" sz="1600" dirty="0">
                          <a:ln>
                            <a:noFill/>
                          </a:ln>
                          <a:solidFill>
                            <a:schemeClr val="bg2">
                              <a:lumMod val="50000"/>
                            </a:schemeClr>
                          </a:solidFill>
                          <a:latin typeface="Neuton"/>
                          <a:ea typeface="Neuton"/>
                          <a:cs typeface="Neuton"/>
                          <a:sym typeface="Neuton"/>
                        </a:rPr>
                        <a:t>Shellfish Research Laboratory</a:t>
                      </a:r>
                    </a:p>
                    <a:p>
                      <a:pPr marL="457200" lvl="0" indent="-330200" rtl="0">
                        <a:spcBef>
                          <a:spcPts val="0"/>
                        </a:spcBef>
                        <a:buClr>
                          <a:schemeClr val="bg2">
                            <a:lumMod val="50000"/>
                          </a:schemeClr>
                        </a:buClr>
                        <a:buSzPct val="100000"/>
                        <a:buFont typeface="Neuton"/>
                        <a:buChar char="●"/>
                      </a:pPr>
                      <a:r>
                        <a:rPr lang="en" sz="1600" dirty="0">
                          <a:ln>
                            <a:noFill/>
                          </a:ln>
                          <a:solidFill>
                            <a:schemeClr val="bg2">
                              <a:lumMod val="50000"/>
                            </a:schemeClr>
                          </a:solidFill>
                          <a:latin typeface="Neuton"/>
                          <a:ea typeface="Neuton"/>
                          <a:cs typeface="Neuton"/>
                          <a:sym typeface="Neuton"/>
                        </a:rPr>
                        <a:t>Siasconset Fire Station</a:t>
                      </a:r>
                    </a:p>
                    <a:p>
                      <a:pPr marL="457200" lvl="0" indent="-330200" rtl="0">
                        <a:spcBef>
                          <a:spcPts val="0"/>
                        </a:spcBef>
                        <a:buClr>
                          <a:schemeClr val="bg2">
                            <a:lumMod val="50000"/>
                          </a:schemeClr>
                        </a:buClr>
                        <a:buSzPct val="100000"/>
                        <a:buFont typeface="Neuton"/>
                        <a:buChar char="●"/>
                      </a:pPr>
                      <a:r>
                        <a:rPr lang="en" sz="1600" dirty="0">
                          <a:ln>
                            <a:noFill/>
                          </a:ln>
                          <a:solidFill>
                            <a:schemeClr val="bg2">
                              <a:lumMod val="50000"/>
                            </a:schemeClr>
                          </a:solidFill>
                          <a:latin typeface="Neuton"/>
                          <a:ea typeface="Neuton"/>
                          <a:cs typeface="Neuton"/>
                          <a:sym typeface="Neuton"/>
                        </a:rPr>
                        <a:t>Male Lifeguard Housing</a:t>
                      </a:r>
                    </a:p>
                  </a:txBody>
                  <a:tcPr marL="45700" marR="45700" marT="45700" marB="4570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 xmlns:a16="http://schemas.microsoft.com/office/drawing/2014/main" val="10001"/>
                  </a:ext>
                </a:extLst>
              </a:tr>
            </a:tbl>
          </a:graphicData>
        </a:graphic>
      </p:graphicFrame>
      <p:sp>
        <p:nvSpPr>
          <p:cNvPr id="6" name="Shape 103"/>
          <p:cNvSpPr txBox="1">
            <a:spLocks/>
          </p:cNvSpPr>
          <p:nvPr/>
        </p:nvSpPr>
        <p:spPr>
          <a:xfrm>
            <a:off x="314415" y="517465"/>
            <a:ext cx="6297234" cy="2147887"/>
          </a:xfrm>
          <a:prstGeom prst="rect">
            <a:avLst/>
          </a:prstGeom>
        </p:spPr>
        <p:txBody>
          <a:bodyPr lIns="91425" tIns="91425" rIns="91425" bIns="91425" anchor="b" anchorCtr="0">
            <a:noAutofit/>
          </a:bodyPr>
          <a:lst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en" sz="4000" dirty="0">
                <a:effectLst>
                  <a:outerShdw blurRad="38100" dist="38100" dir="2700000" algn="tl">
                    <a:srgbClr val="000000">
                      <a:alpha val="43137"/>
                    </a:srgbClr>
                  </a:outerShdw>
                </a:effectLst>
                <a:latin typeface="Book Antiqua"/>
                <a:ea typeface="Neuton"/>
                <a:cs typeface="Neuton"/>
                <a:sym typeface="Neuton"/>
              </a:rPr>
              <a:t>LEVEL I</a:t>
            </a:r>
            <a:br>
              <a:rPr lang="en" sz="4000" dirty="0">
                <a:effectLst>
                  <a:outerShdw blurRad="38100" dist="38100" dir="2700000" algn="tl">
                    <a:srgbClr val="000000">
                      <a:alpha val="43137"/>
                    </a:srgbClr>
                  </a:outerShdw>
                </a:effectLst>
                <a:latin typeface="Book Antiqua"/>
                <a:ea typeface="Neuton"/>
                <a:cs typeface="Neuton"/>
                <a:sym typeface="Neuton"/>
              </a:rPr>
            </a:br>
            <a:r>
              <a:rPr lang="en" sz="4000" dirty="0">
                <a:effectLst>
                  <a:outerShdw blurRad="38100" dist="38100" dir="2700000" algn="tl">
                    <a:srgbClr val="000000">
                      <a:alpha val="43137"/>
                    </a:srgbClr>
                  </a:outerShdw>
                </a:effectLst>
                <a:latin typeface="Book Antiqua"/>
                <a:ea typeface="Neuton"/>
                <a:cs typeface="Neuton"/>
                <a:sym typeface="Neuton"/>
              </a:rPr>
              <a:t>FINDINGS &amp; </a:t>
            </a:r>
            <a:br>
              <a:rPr lang="en" sz="4000" dirty="0">
                <a:effectLst>
                  <a:outerShdw blurRad="38100" dist="38100" dir="2700000" algn="tl">
                    <a:srgbClr val="000000">
                      <a:alpha val="43137"/>
                    </a:srgbClr>
                  </a:outerShdw>
                </a:effectLst>
                <a:latin typeface="Book Antiqua"/>
                <a:ea typeface="Neuton"/>
                <a:cs typeface="Neuton"/>
                <a:sym typeface="Neuton"/>
              </a:rPr>
            </a:br>
            <a:r>
              <a:rPr lang="en" sz="4000" dirty="0">
                <a:effectLst>
                  <a:outerShdw blurRad="38100" dist="38100" dir="2700000" algn="tl">
                    <a:srgbClr val="000000">
                      <a:alpha val="43137"/>
                    </a:srgbClr>
                  </a:outerShdw>
                </a:effectLst>
                <a:latin typeface="Book Antiqua"/>
                <a:ea typeface="Neuton"/>
                <a:cs typeface="Neuton"/>
                <a:sym typeface="Neuton"/>
              </a:rPr>
              <a:t>RECOMMENDATIONS</a:t>
            </a:r>
            <a:endParaRPr lang="en" sz="4000" dirty="0">
              <a:latin typeface="Neuton"/>
              <a:ea typeface="Neuton"/>
              <a:cs typeface="Neuton"/>
              <a:sym typeface="Neuton"/>
            </a:endParaRPr>
          </a:p>
        </p:txBody>
      </p:sp>
      <p:sp>
        <p:nvSpPr>
          <p:cNvPr id="7" name="Shape 103"/>
          <p:cNvSpPr txBox="1">
            <a:spLocks/>
          </p:cNvSpPr>
          <p:nvPr/>
        </p:nvSpPr>
        <p:spPr>
          <a:xfrm>
            <a:off x="1436970" y="1295126"/>
            <a:ext cx="6297234" cy="2147887"/>
          </a:xfrm>
          <a:prstGeom prst="rect">
            <a:avLst/>
          </a:prstGeom>
        </p:spPr>
        <p:txBody>
          <a:bodyPr lIns="91425" tIns="91425" rIns="91425" bIns="91425" anchor="b" anchorCtr="0">
            <a:noAutofit/>
          </a:bodyPr>
          <a:lst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Bef>
                <a:spcPts val="0"/>
              </a:spcBef>
            </a:pPr>
            <a:r>
              <a:rPr lang="en" sz="4000" dirty="0" smtClean="0">
                <a:effectLst>
                  <a:outerShdw blurRad="38100" dist="38100" dir="2700000" algn="tl">
                    <a:srgbClr val="000000">
                      <a:alpha val="43137"/>
                    </a:srgbClr>
                  </a:outerShdw>
                </a:effectLst>
                <a:latin typeface="Book Antiqua"/>
                <a:ea typeface="Neuton"/>
                <a:cs typeface="Neuton"/>
                <a:sym typeface="Neuton"/>
              </a:rPr>
              <a:t>BUILDING PRIORITY LEVELS</a:t>
            </a:r>
            <a:endParaRPr lang="en" sz="4000" dirty="0">
              <a:latin typeface="Neuton"/>
              <a:ea typeface="Neuton"/>
              <a:cs typeface="Neuton"/>
              <a:sym typeface="Neuton"/>
            </a:endParaRPr>
          </a:p>
        </p:txBody>
      </p:sp>
    </p:spTree>
    <p:extLst>
      <p:ext uri="{BB962C8B-B14F-4D97-AF65-F5344CB8AC3E}">
        <p14:creationId xmlns:p14="http://schemas.microsoft.com/office/powerpoint/2010/main" val="1216292346"/>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xit" presetSubtype="0" fill="hold" grpId="0" nodeType="withEffect">
                                  <p:stCondLst>
                                    <p:cond delay="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mph" presetSubtype="0" fill="hold" nodeType="clickEffect">
                                  <p:stCondLst>
                                    <p:cond delay="0"/>
                                  </p:stCondLst>
                                  <p:childTnLst>
                                    <p:animScale>
                                      <p:cBhvr>
                                        <p:cTn id="29" dur="2000" fill="hold"/>
                                        <p:tgtEl>
                                          <p:spTgt spid="2"/>
                                        </p:tgtEl>
                                      </p:cBhvr>
                                      <p:by x="90000" y="90000"/>
                                    </p:animScale>
                                  </p:childTnLst>
                                </p:cTn>
                              </p:par>
                              <p:par>
                                <p:cTn id="30" presetID="50" presetClass="path" presetSubtype="0" accel="50000" decel="50000" fill="hold" nodeType="withEffect">
                                  <p:stCondLst>
                                    <p:cond delay="0"/>
                                  </p:stCondLst>
                                  <p:childTnLst>
                                    <p:animMotion origin="layout" path="M -1.38889E-6 4.76838E-6 L 0.19045 4.76838E-6 C 0.27604 4.76838E-6 0.38177 0.12847 0.38177 0.2344 L 0.38177 0.46942 " pathEditMode="relative" rAng="0" ptsTypes="FfFF">
                                      <p:cBhvr>
                                        <p:cTn id="31" dur="2000" fill="hold"/>
                                        <p:tgtEl>
                                          <p:spTgt spid="2"/>
                                        </p:tgtEl>
                                        <p:attrNameLst>
                                          <p:attrName>ppt_x</p:attrName>
                                          <p:attrName>ppt_y</p:attrName>
                                        </p:attrNameLst>
                                      </p:cBhvr>
                                      <p:rCtr x="19080" y="23471"/>
                                    </p:animMotion>
                                  </p:childTnLst>
                                </p:cTn>
                              </p:par>
                              <p:par>
                                <p:cTn id="32" presetID="10" presetClass="exit" presetSubtype="0" fill="hold" nodeType="withEffect">
                                  <p:stCondLst>
                                    <p:cond delay="0"/>
                                  </p:stCondLst>
                                  <p:childTnLst>
                                    <p:animEffect transition="out" filter="fade">
                                      <p:cBhvr>
                                        <p:cTn id="33" dur="500"/>
                                        <p:tgtEl>
                                          <p:spTgt spid="3"/>
                                        </p:tgtEl>
                                      </p:cBhvr>
                                    </p:animEffect>
                                    <p:set>
                                      <p:cBhvr>
                                        <p:cTn id="34" dur="1" fill="hold">
                                          <p:stCondLst>
                                            <p:cond delay="499"/>
                                          </p:stCondLst>
                                        </p:cTn>
                                        <p:tgtEl>
                                          <p:spTgt spid="3"/>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4"/>
                                        </p:tgtEl>
                                      </p:cBhvr>
                                    </p:animEffect>
                                    <p:set>
                                      <p:cBhvr>
                                        <p:cTn id="37" dur="1" fill="hold">
                                          <p:stCondLst>
                                            <p:cond delay="499"/>
                                          </p:stCondLst>
                                        </p:cTn>
                                        <p:tgtEl>
                                          <p:spTgt spid="4"/>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5"/>
                                        </p:tgtEl>
                                      </p:cBhvr>
                                    </p:animEffect>
                                    <p:set>
                                      <p:cBhvr>
                                        <p:cTn id="40" dur="1" fill="hold">
                                          <p:stCondLst>
                                            <p:cond delay="499"/>
                                          </p:stCondLst>
                                        </p:cTn>
                                        <p:tgtEl>
                                          <p:spTgt spid="5"/>
                                        </p:tgtEl>
                                        <p:attrNameLst>
                                          <p:attrName>style.visibility</p:attrName>
                                        </p:attrNameLst>
                                      </p:cBhvr>
                                      <p:to>
                                        <p:strVal val="hidden"/>
                                      </p:to>
                                    </p:set>
                                  </p:childTnLst>
                                </p:cTn>
                              </p:par>
                            </p:childTnLst>
                          </p:cTn>
                        </p:par>
                        <p:par>
                          <p:cTn id="41" fill="hold">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val="0"/>
              </a:ext>
            </a:extLst>
          </a:blip>
          <a:srcRect l="7767" r="12485"/>
          <a:stretch/>
        </p:blipFill>
        <p:spPr>
          <a:xfrm>
            <a:off x="1533876" y="874284"/>
            <a:ext cx="4742822" cy="3966807"/>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5838" y="1026664"/>
            <a:ext cx="3982006" cy="3134162"/>
          </a:xfrm>
          <a:prstGeom prst="rect">
            <a:avLst/>
          </a:prstGeom>
        </p:spPr>
      </p:pic>
      <p:pic>
        <p:nvPicPr>
          <p:cNvPr id="5" name="Picture 3"/>
          <p:cNvPicPr>
            <a:picLocks noChangeAspect="1"/>
          </p:cNvPicPr>
          <p:nvPr/>
        </p:nvPicPr>
        <p:blipFill rotWithShape="1">
          <a:blip r:embed="rId5" cstate="email">
            <a:extLst>
              <a:ext uri="{28A0092B-C50C-407E-A947-70E740481C1C}">
                <a14:useLocalDpi xmlns:a14="http://schemas.microsoft.com/office/drawing/2010/main" val="0"/>
              </a:ext>
            </a:extLst>
          </a:blip>
          <a:srcRect t="26055" b="5221"/>
          <a:stretch/>
        </p:blipFill>
        <p:spPr>
          <a:xfrm>
            <a:off x="102317" y="1974213"/>
            <a:ext cx="5575260" cy="3054699"/>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rotWithShape="1">
          <a:blip r:embed="rId6" cstate="email">
            <a:extLst>
              <a:ext uri="{28A0092B-C50C-407E-A947-70E740481C1C}">
                <a14:useLocalDpi xmlns:a14="http://schemas.microsoft.com/office/drawing/2010/main" val="0"/>
              </a:ext>
            </a:extLst>
          </a:blip>
          <a:srcRect b="25515"/>
          <a:stretch/>
        </p:blipFill>
        <p:spPr>
          <a:xfrm rot="666916">
            <a:off x="3962015" y="381305"/>
            <a:ext cx="5027182" cy="3185816"/>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p:cNvPicPr>
            <a:picLocks noChangeAspect="1"/>
          </p:cNvPicPr>
          <p:nvPr/>
        </p:nvPicPr>
        <p:blipFill rotWithShape="1">
          <a:blip r:embed="rId7" cstate="email">
            <a:extLst>
              <a:ext uri="{28A0092B-C50C-407E-A947-70E740481C1C}">
                <a14:useLocalDpi xmlns:a14="http://schemas.microsoft.com/office/drawing/2010/main" val="0"/>
              </a:ext>
            </a:extLst>
          </a:blip>
          <a:srcRect r="23108"/>
          <a:stretch/>
        </p:blipFill>
        <p:spPr>
          <a:xfrm>
            <a:off x="2714637" y="507946"/>
            <a:ext cx="3282780" cy="3939497"/>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1"/>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02317" y="113379"/>
            <a:ext cx="5022342" cy="4260936"/>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p:cNvPicPr>
            <a:picLocks noChangeAspect="1"/>
          </p:cNvPicPr>
          <p:nvPr/>
        </p:nvPicPr>
        <p:blipFill rotWithShape="1">
          <a:blip r:embed="rId9" cstate="email">
            <a:extLst>
              <a:ext uri="{28A0092B-C50C-407E-A947-70E740481C1C}">
                <a14:useLocalDpi xmlns:a14="http://schemas.microsoft.com/office/drawing/2010/main" val="0"/>
              </a:ext>
            </a:extLst>
          </a:blip>
          <a:srcRect l="7691" t="4786" r="2177" b="11387"/>
          <a:stretch/>
        </p:blipFill>
        <p:spPr>
          <a:xfrm>
            <a:off x="261449" y="2113220"/>
            <a:ext cx="5299589" cy="2762865"/>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2"/>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3479428" y="745031"/>
            <a:ext cx="5476303" cy="4283881"/>
          </a:xfrm>
          <a:prstGeom prst="rect">
            <a:avLst/>
          </a:prstGeom>
          <a:solidFill>
            <a:srgbClr val="FFFFFF">
              <a:shade val="85000"/>
            </a:srgbClr>
          </a:solidFill>
          <a:ln w="381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3" name="Title 1"/>
          <p:cNvSpPr txBox="1">
            <a:spLocks/>
          </p:cNvSpPr>
          <p:nvPr/>
        </p:nvSpPr>
        <p:spPr>
          <a:xfrm>
            <a:off x="457200" y="65306"/>
            <a:ext cx="8229600" cy="857250"/>
          </a:xfrm>
          <a:prstGeom prst="rect">
            <a:avLst/>
          </a:prstGeom>
          <a:effectLst/>
        </p:spPr>
        <p:txBody>
          <a:bodyPr vert="horz" lIns="91425" tIns="91425" rIns="91425" bIns="91425" rtlCol="0" anchor="b" anchorCtr="0">
            <a:normAutofit/>
          </a:bodyPr>
          <a:lstStyle>
            <a:lvl1pPr algn="l" defTabSz="342900" rtl="0" eaLnBrk="1" latinLnBrk="0" hangingPunct="1">
              <a:spcBef>
                <a:spcPts val="0"/>
              </a:spcBef>
              <a:buNone/>
              <a:defRPr sz="2700" kern="1200" cap="all">
                <a:ln w="3175" cmpd="sng">
                  <a:noFill/>
                </a:ln>
                <a:solidFill>
                  <a:schemeClr val="tx1"/>
                </a:solidFill>
                <a:effectLst/>
                <a:latin typeface="+mj-lt"/>
                <a:ea typeface="+mj-ea"/>
                <a:cs typeface="+mj-cs"/>
              </a:defRPr>
            </a:lvl1pPr>
            <a:lvl2pPr eaLnBrk="1" hangingPunct="1">
              <a:spcBef>
                <a:spcPts val="0"/>
              </a:spcBef>
              <a:defRPr>
                <a:solidFill>
                  <a:schemeClr val="tx2"/>
                </a:solidFill>
              </a:defRPr>
            </a:lvl2pPr>
            <a:lvl3pPr eaLnBrk="1" hangingPunct="1">
              <a:spcBef>
                <a:spcPts val="0"/>
              </a:spcBef>
              <a:defRPr>
                <a:solidFill>
                  <a:schemeClr val="tx2"/>
                </a:solidFill>
              </a:defRPr>
            </a:lvl3pPr>
            <a:lvl4pPr eaLnBrk="1" hangingPunct="1">
              <a:spcBef>
                <a:spcPts val="0"/>
              </a:spcBef>
              <a:defRPr>
                <a:solidFill>
                  <a:schemeClr val="tx2"/>
                </a:solidFill>
              </a:defRPr>
            </a:lvl4pPr>
            <a:lvl5pPr eaLnBrk="1" hangingPunct="1">
              <a:spcBef>
                <a:spcPts val="0"/>
              </a:spcBef>
              <a:defRPr>
                <a:solidFill>
                  <a:schemeClr val="tx2"/>
                </a:solidFill>
              </a:defRPr>
            </a:lvl5pPr>
            <a:lvl6pPr eaLnBrk="1" hangingPunct="1">
              <a:spcBef>
                <a:spcPts val="0"/>
              </a:spcBef>
              <a:defRPr>
                <a:solidFill>
                  <a:schemeClr val="tx2"/>
                </a:solidFill>
              </a:defRPr>
            </a:lvl6pPr>
            <a:lvl7pPr eaLnBrk="1" hangingPunct="1">
              <a:spcBef>
                <a:spcPts val="0"/>
              </a:spcBef>
              <a:defRPr>
                <a:solidFill>
                  <a:schemeClr val="tx2"/>
                </a:solidFill>
              </a:defRPr>
            </a:lvl7pPr>
            <a:lvl8pPr eaLnBrk="1" hangingPunct="1">
              <a:spcBef>
                <a:spcPts val="0"/>
              </a:spcBef>
              <a:defRPr>
                <a:solidFill>
                  <a:schemeClr val="tx2"/>
                </a:solidFill>
              </a:defRPr>
            </a:lvl8pPr>
            <a:lvl9pPr eaLnBrk="1" hangingPunct="1">
              <a:spcBef>
                <a:spcPts val="0"/>
              </a:spcBef>
              <a:defRPr>
                <a:solidFill>
                  <a:schemeClr val="tx2"/>
                </a:solidFill>
              </a:defRPr>
            </a:lvl9pPr>
          </a:lstStyle>
          <a:p>
            <a:r>
              <a:rPr lang="en-US" sz="3200" dirty="0" smtClean="0">
                <a:effectLst>
                  <a:outerShdw blurRad="38100" dist="38100" dir="2700000" algn="tl">
                    <a:srgbClr val="000000">
                      <a:alpha val="43137"/>
                    </a:srgbClr>
                  </a:outerShdw>
                </a:effectLst>
                <a:latin typeface="Book Antiqua" panose="02040602050305030304" pitchFamily="18" charset="0"/>
              </a:rPr>
              <a:t>PLANNING AND LAND USE SERVICES</a:t>
            </a:r>
            <a:endParaRPr lang="en-US" sz="3200" dirty="0">
              <a:effectLst>
                <a:outerShdw blurRad="38100" dist="38100" dir="2700000" algn="tl">
                  <a:srgbClr val="000000">
                    <a:alpha val="43137"/>
                  </a:srgbClr>
                </a:outerShdw>
              </a:effectLst>
              <a:latin typeface="Book Antiqua" panose="02040602050305030304" pitchFamily="18" charset="0"/>
            </a:endParaRPr>
          </a:p>
        </p:txBody>
      </p:sp>
      <p:sp>
        <p:nvSpPr>
          <p:cNvPr id="4" name="Title 1"/>
          <p:cNvSpPr txBox="1">
            <a:spLocks/>
          </p:cNvSpPr>
          <p:nvPr/>
        </p:nvSpPr>
        <p:spPr>
          <a:xfrm>
            <a:off x="457200" y="239523"/>
            <a:ext cx="1301087" cy="683033"/>
          </a:xfrm>
          <a:prstGeom prst="rect">
            <a:avLst/>
          </a:prstGeom>
          <a:effectLst/>
        </p:spPr>
        <p:txBody>
          <a:bodyPr vert="horz" lIns="91425" tIns="91425" rIns="91425" bIns="91425" rtlCol="0" anchor="b" anchorCtr="0">
            <a:normAutofit/>
          </a:bodyPr>
          <a:lstStyle>
            <a:lvl1pPr algn="l" defTabSz="342900" rtl="0" eaLnBrk="1" latinLnBrk="0" hangingPunct="1">
              <a:spcBef>
                <a:spcPts val="0"/>
              </a:spcBef>
              <a:buNone/>
              <a:defRPr sz="2700" kern="1200" cap="all">
                <a:ln w="3175" cmpd="sng">
                  <a:noFill/>
                </a:ln>
                <a:solidFill>
                  <a:schemeClr val="tx1"/>
                </a:solidFill>
                <a:effectLst/>
                <a:latin typeface="+mj-lt"/>
                <a:ea typeface="+mj-ea"/>
                <a:cs typeface="+mj-cs"/>
              </a:defRPr>
            </a:lvl1pPr>
            <a:lvl2pPr eaLnBrk="1" hangingPunct="1">
              <a:spcBef>
                <a:spcPts val="0"/>
              </a:spcBef>
              <a:defRPr>
                <a:solidFill>
                  <a:schemeClr val="tx2"/>
                </a:solidFill>
              </a:defRPr>
            </a:lvl2pPr>
            <a:lvl3pPr eaLnBrk="1" hangingPunct="1">
              <a:spcBef>
                <a:spcPts val="0"/>
              </a:spcBef>
              <a:defRPr>
                <a:solidFill>
                  <a:schemeClr val="tx2"/>
                </a:solidFill>
              </a:defRPr>
            </a:lvl3pPr>
            <a:lvl4pPr eaLnBrk="1" hangingPunct="1">
              <a:spcBef>
                <a:spcPts val="0"/>
              </a:spcBef>
              <a:defRPr>
                <a:solidFill>
                  <a:schemeClr val="tx2"/>
                </a:solidFill>
              </a:defRPr>
            </a:lvl4pPr>
            <a:lvl5pPr eaLnBrk="1" hangingPunct="1">
              <a:spcBef>
                <a:spcPts val="0"/>
              </a:spcBef>
              <a:defRPr>
                <a:solidFill>
                  <a:schemeClr val="tx2"/>
                </a:solidFill>
              </a:defRPr>
            </a:lvl5pPr>
            <a:lvl6pPr eaLnBrk="1" hangingPunct="1">
              <a:spcBef>
                <a:spcPts val="0"/>
              </a:spcBef>
              <a:defRPr>
                <a:solidFill>
                  <a:schemeClr val="tx2"/>
                </a:solidFill>
              </a:defRPr>
            </a:lvl6pPr>
            <a:lvl7pPr eaLnBrk="1" hangingPunct="1">
              <a:spcBef>
                <a:spcPts val="0"/>
              </a:spcBef>
              <a:defRPr>
                <a:solidFill>
                  <a:schemeClr val="tx2"/>
                </a:solidFill>
              </a:defRPr>
            </a:lvl7pPr>
            <a:lvl8pPr eaLnBrk="1" hangingPunct="1">
              <a:spcBef>
                <a:spcPts val="0"/>
              </a:spcBef>
              <a:defRPr>
                <a:solidFill>
                  <a:schemeClr val="tx2"/>
                </a:solidFill>
              </a:defRPr>
            </a:lvl8pPr>
            <a:lvl9pPr eaLnBrk="1" hangingPunct="1">
              <a:spcBef>
                <a:spcPts val="0"/>
              </a:spcBef>
              <a:defRPr>
                <a:solidFill>
                  <a:schemeClr val="tx2"/>
                </a:solidFill>
              </a:defRPr>
            </a:lvl9pPr>
          </a:lstStyle>
          <a:p>
            <a:r>
              <a:rPr lang="en-US" sz="3200" dirty="0" err="1" smtClean="0">
                <a:effectLst>
                  <a:outerShdw blurRad="38100" dist="38100" dir="2700000" algn="tl">
                    <a:srgbClr val="000000">
                      <a:alpha val="43137"/>
                    </a:srgbClr>
                  </a:outerShdw>
                </a:effectLst>
                <a:latin typeface="Book Antiqua" panose="02040602050305030304" pitchFamily="18" charset="0"/>
              </a:rPr>
              <a:t>PlUS</a:t>
            </a:r>
            <a:endParaRPr lang="en-US" sz="3200" dirty="0">
              <a:effectLst>
                <a:outerShdw blurRad="38100" dist="38100" dir="2700000" algn="tl">
                  <a:srgbClr val="000000">
                    <a:alpha val="43137"/>
                  </a:srgbClr>
                </a:outerShdw>
              </a:effectLst>
              <a:latin typeface="Book Antiqua" panose="02040602050305030304" pitchFamily="18" charset="0"/>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50"/>
                                        <p:tgtEl>
                                          <p:spTgt spid="5"/>
                                        </p:tgtEl>
                                      </p:cBhvr>
                                    </p:animEffect>
                                  </p:childTnLst>
                                </p:cTn>
                              </p:par>
                              <p:par>
                                <p:cTn id="11" presetID="10" presetClass="exit" presetSubtype="0" fill="hold" grpId="0" nodeType="withEffect">
                                  <p:stCondLst>
                                    <p:cond delay="0"/>
                                  </p:stCondLst>
                                  <p:childTnLst>
                                    <p:animEffect transition="out" filter="fade">
                                      <p:cBhvr>
                                        <p:cTn id="12" dur="250"/>
                                        <p:tgtEl>
                                          <p:spTgt spid="13"/>
                                        </p:tgtEl>
                                      </p:cBhvr>
                                    </p:animEffect>
                                    <p:set>
                                      <p:cBhvr>
                                        <p:cTn id="13" dur="1" fill="hold">
                                          <p:stCondLst>
                                            <p:cond delay="249"/>
                                          </p:stCondLst>
                                        </p:cTn>
                                        <p:tgtEl>
                                          <p:spTgt spid="13"/>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250"/>
                                        <p:tgtEl>
                                          <p:spTgt spid="11"/>
                                        </p:tgtEl>
                                      </p:cBhvr>
                                    </p:animEffect>
                                    <p:set>
                                      <p:cBhvr>
                                        <p:cTn id="16" dur="1" fill="hold">
                                          <p:stCondLst>
                                            <p:cond delay="249"/>
                                          </p:stCondLst>
                                        </p:cTn>
                                        <p:tgtEl>
                                          <p:spTgt spid="11"/>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250"/>
                                        <p:tgtEl>
                                          <p:spTgt spid="2"/>
                                        </p:tgtEl>
                                      </p:cBhvr>
                                    </p:animEffect>
                                    <p:set>
                                      <p:cBhvr>
                                        <p:cTn id="19" dur="1" fill="hold">
                                          <p:stCondLst>
                                            <p:cond delay="249"/>
                                          </p:stCondLst>
                                        </p:cTn>
                                        <p:tgtEl>
                                          <p:spTgt spid="2"/>
                                        </p:tgtEl>
                                        <p:attrNameLst>
                                          <p:attrName>style.visibility</p:attrName>
                                        </p:attrNameLst>
                                      </p:cBhvr>
                                      <p:to>
                                        <p:strVal val="hidden"/>
                                      </p:to>
                                    </p:set>
                                  </p:childTnLst>
                                </p:cTn>
                              </p:par>
                            </p:childTnLst>
                          </p:cTn>
                        </p:par>
                        <p:par>
                          <p:cTn id="20" fill="hold">
                            <p:stCondLst>
                              <p:cond delay="250"/>
                            </p:stCondLst>
                            <p:childTnLst>
                              <p:par>
                                <p:cTn id="21" presetID="10" presetClass="entr" presetSubtype="0" fill="hold" nodeType="afterEffect">
                                  <p:stCondLst>
                                    <p:cond delay="50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1250"/>
                            </p:stCondLst>
                            <p:childTnLst>
                              <p:par>
                                <p:cTn id="25" presetID="10" presetClass="entr" presetSubtype="0" fill="hold" nodeType="afterEffect">
                                  <p:stCondLst>
                                    <p:cond delay="50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250"/>
                                        <p:tgtEl>
                                          <p:spTgt spid="3"/>
                                        </p:tgtEl>
                                      </p:cBhvr>
                                    </p:animEffect>
                                  </p:childTnLst>
                                </p:cTn>
                              </p:par>
                              <p:par>
                                <p:cTn id="33" presetID="10" presetClass="exit" presetSubtype="0" fill="hold" nodeType="withEffect">
                                  <p:stCondLst>
                                    <p:cond delay="0"/>
                                  </p:stCondLst>
                                  <p:childTnLst>
                                    <p:animEffect transition="out" filter="fade">
                                      <p:cBhvr>
                                        <p:cTn id="34" dur="250"/>
                                        <p:tgtEl>
                                          <p:spTgt spid="9"/>
                                        </p:tgtEl>
                                      </p:cBhvr>
                                    </p:animEffect>
                                    <p:set>
                                      <p:cBhvr>
                                        <p:cTn id="35" dur="1" fill="hold">
                                          <p:stCondLst>
                                            <p:cond delay="249"/>
                                          </p:stCondLst>
                                        </p:cTn>
                                        <p:tgtEl>
                                          <p:spTgt spid="9"/>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250"/>
                                        <p:tgtEl>
                                          <p:spTgt spid="5"/>
                                        </p:tgtEl>
                                      </p:cBhvr>
                                    </p:animEffect>
                                    <p:set>
                                      <p:cBhvr>
                                        <p:cTn id="38" dur="1" fill="hold">
                                          <p:stCondLst>
                                            <p:cond delay="249"/>
                                          </p:stCondLst>
                                        </p:cTn>
                                        <p:tgtEl>
                                          <p:spTgt spid="5"/>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250"/>
                                        <p:tgtEl>
                                          <p:spTgt spid="8"/>
                                        </p:tgtEl>
                                      </p:cBhvr>
                                    </p:animEffect>
                                    <p:set>
                                      <p:cBhvr>
                                        <p:cTn id="41" dur="1" fill="hold">
                                          <p:stCondLst>
                                            <p:cond delay="249"/>
                                          </p:stCondLst>
                                        </p:cTn>
                                        <p:tgtEl>
                                          <p:spTgt spid="8"/>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250"/>
                                        <p:tgtEl>
                                          <p:spTgt spid="7"/>
                                        </p:tgtEl>
                                      </p:cBhvr>
                                    </p:animEffect>
                                  </p:childTnLst>
                                </p:cTn>
                              </p:par>
                              <p:par>
                                <p:cTn id="47" presetID="63" presetClass="path" presetSubtype="0" accel="50000" decel="50000" fill="hold" grpId="1" nodeType="withEffect">
                                  <p:stCondLst>
                                    <p:cond delay="0"/>
                                  </p:stCondLst>
                                  <p:childTnLst>
                                    <p:animMotion origin="layout" path="M -4.16667E-6 -3.15952E-6 L 0.77535 -0.01573 " pathEditMode="relative" rAng="0" ptsTypes="AA">
                                      <p:cBhvr>
                                        <p:cTn id="48" dur="1500" fill="hold"/>
                                        <p:tgtEl>
                                          <p:spTgt spid="4"/>
                                        </p:tgtEl>
                                        <p:attrNameLst>
                                          <p:attrName>ppt_x</p:attrName>
                                          <p:attrName>ppt_y</p:attrName>
                                        </p:attrNameLst>
                                      </p:cBhvr>
                                      <p:rCtr x="38767" y="-802"/>
                                    </p:animMotion>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p:bldP spid="4" grpId="1"/>
    </p:bldLst>
  </p:timing>
</p:sld>
</file>

<file path=ppt/theme/theme1.xml><?xml version="1.0" encoding="utf-8"?>
<a:theme xmlns:a="http://schemas.openxmlformats.org/drawingml/2006/main" name="1_Slice">
  <a:themeElements>
    <a:clrScheme name="Custom 8">
      <a:dk1>
        <a:srgbClr val="000000"/>
      </a:dk1>
      <a:lt1>
        <a:sysClr val="window" lastClr="FFFFFF"/>
      </a:lt1>
      <a:dk2>
        <a:srgbClr val="5B7F51"/>
      </a:dk2>
      <a:lt2>
        <a:srgbClr val="CCDDF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ppt/theme/theme2.xml><?xml version="1.0" encoding="utf-8"?>
<a:theme xmlns:a="http://schemas.openxmlformats.org/drawingml/2006/main" name="2_Slice">
  <a:themeElements>
    <a:clrScheme name="Custom 8">
      <a:dk1>
        <a:srgbClr val="000000"/>
      </a:dk1>
      <a:lt1>
        <a:sysClr val="window" lastClr="FFFFFF"/>
      </a:lt1>
      <a:dk2>
        <a:srgbClr val="5B7F51"/>
      </a:dk2>
      <a:lt2>
        <a:srgbClr val="CCDDF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Slice</Template>
  <TotalTime>2729</TotalTime>
  <Words>1525</Words>
  <Application>Microsoft Office PowerPoint</Application>
  <PresentationFormat>On-screen Show (16:9)</PresentationFormat>
  <Paragraphs>240</Paragraphs>
  <Slides>18</Slides>
  <Notes>18</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1_Slice</vt:lpstr>
      <vt:lpstr>2_Slice</vt:lpstr>
      <vt:lpstr>PowerPoint Presentation</vt:lpstr>
      <vt:lpstr>Introduction</vt:lpstr>
      <vt:lpstr>Project Goal</vt:lpstr>
      <vt:lpstr>Methods</vt:lpstr>
      <vt:lpstr>PowerPoint Presentation</vt:lpstr>
      <vt:lpstr>PowerPoint Presentation</vt:lpstr>
      <vt:lpstr>General Findings</vt:lpstr>
      <vt:lpstr>PowerPoint Presentation</vt:lpstr>
      <vt:lpstr>PowerPoint Presentation</vt:lpstr>
      <vt:lpstr>PowerPoint Presentation</vt:lpstr>
      <vt:lpstr>20 South Water St </vt:lpstr>
      <vt:lpstr>Central Fire Station </vt:lpstr>
      <vt:lpstr>Town Building</vt:lpstr>
      <vt:lpstr>PowerPoint Presentation</vt:lpstr>
      <vt:lpstr>PowerPoint Presentation</vt:lpstr>
      <vt:lpstr>General Space Needs</vt:lpstr>
      <vt:lpstr>Database and other Recommendations</vt:lpstr>
      <vt:lpstr>SPECIAL THANKS TO: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Brittany</dc:creator>
  <cp:lastModifiedBy>Martinez, Alonso</cp:lastModifiedBy>
  <cp:revision>244</cp:revision>
  <dcterms:modified xsi:type="dcterms:W3CDTF">2015-01-20T15:40:51Z</dcterms:modified>
</cp:coreProperties>
</file>