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embeddedFontLst>
    <p:embeddedFont>
      <p:font typeface="Amatic SC"/>
      <p:regular r:id="rId45"/>
      <p:bold r:id="rId46"/>
    </p:embeddedFont>
    <p:embeddedFont>
      <p:font typeface="Source Code Pro"/>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AmaticSC-bold.fntdata"/><Relationship Id="rId45" Type="http://schemas.openxmlformats.org/officeDocument/2006/relationships/font" Target="fonts/AmaticSC-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SourceCodePro-bold.fntdata"/><Relationship Id="rId47" Type="http://schemas.openxmlformats.org/officeDocument/2006/relationships/font" Target="fonts/SourceCodePro-regular.fntdata"/><Relationship Id="rId49" Type="http://schemas.openxmlformats.org/officeDocument/2006/relationships/font" Target="fonts/SourceCodePr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SourceCodePr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rm.org/2009/04/the-art-of-norman-rockwell-highlights-from-the-collection-currently-on-view/"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ntucketchamber.org/tree-lighting" TargetMode="External"/><Relationship Id="rId3" Type="http://schemas.openxmlformats.org/officeDocument/2006/relationships/hyperlink" Target="https://www.nantucketchamber.org/nantucket-noel"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ishernantucket.com/how-much-does-a-house-in-nantucket-cost/" TargetMode="External"/><Relationship Id="rId3" Type="http://schemas.openxmlformats.org/officeDocument/2006/relationships/hyperlink" Target="https://www.census.gov/quickfacts/fact/table/nantucketcountymassachusetts/BZA010218"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ck.net/article/20110811/NEWS/308119983" TargetMode="External"/><Relationship Id="rId3" Type="http://schemas.openxmlformats.org/officeDocument/2006/relationships/hyperlink" Target="https://www.leerealestate.com/blog-post/dude-wheres-my-car-on-nantucket/"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71365354@N00/136485401" TargetMode="External"/><Relationship Id="rId3" Type="http://schemas.openxmlformats.org/officeDocument/2006/relationships/hyperlink" Target="https://www.flickr.com/photos/71365354@N00" TargetMode="External"/><Relationship Id="rId4" Type="http://schemas.openxmlformats.org/officeDocument/2006/relationships/hyperlink" Target="https://creativecommons.org/licenses/by/2.0/?ref=ccsearch&amp;atype=rich"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77102986@N07/8534178675" TargetMode="External"/><Relationship Id="rId3" Type="http://schemas.openxmlformats.org/officeDocument/2006/relationships/hyperlink" Target="https://www.flickr.com/photos/77102986@N07" TargetMode="External"/><Relationship Id="rId4" Type="http://schemas.openxmlformats.org/officeDocument/2006/relationships/hyperlink" Target="https://creativecommons.org/licenses/by-nd/2.0/?ref=ccsearch&amp;atype=rich"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p/CHQoaBoj5Y2/"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 I’m [Name] and I am a [Major]... We are the nantucket customs group and our project is on </a:t>
            </a:r>
            <a:r>
              <a:rPr lang="en"/>
              <a:t>reinforcing</a:t>
            </a:r>
            <a:r>
              <a:rPr lang="en"/>
              <a:t> Nantucket’s customs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ae9705ca8b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ae9705ca8b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People have also mention Nantucket’s rich history and its well preserved </a:t>
            </a:r>
            <a:r>
              <a:rPr lang="en">
                <a:solidFill>
                  <a:schemeClr val="dk1"/>
                </a:solidFill>
              </a:rPr>
              <a:t>17th and 18th century </a:t>
            </a:r>
            <a:r>
              <a:rPr lang="en"/>
              <a:t>architecture</a:t>
            </a:r>
            <a:r>
              <a:rPr lang="en"/>
              <a:t>.</a:t>
            </a:r>
            <a:endParaRPr/>
          </a:p>
          <a:p>
            <a:pPr indent="0" lvl="0" marL="0" rtl="0" algn="l">
              <a:spcBef>
                <a:spcPts val="0"/>
              </a:spcBef>
              <a:spcAft>
                <a:spcPts val="0"/>
              </a:spcAft>
              <a:buNone/>
            </a:pPr>
            <a:r>
              <a:t/>
            </a:r>
            <a:endParaRPr/>
          </a:p>
          <a:p>
            <a:pPr indent="0" lvl="0" marL="355600" rtl="0" algn="l">
              <a:lnSpc>
                <a:spcPct val="115000"/>
              </a:lnSpc>
              <a:spcBef>
                <a:spcPts val="1200"/>
              </a:spcBef>
              <a:spcAft>
                <a:spcPts val="0"/>
              </a:spcAft>
              <a:buNone/>
            </a:pPr>
            <a:r>
              <a:rPr lang="en"/>
              <a:t>94 Main Street An NPT House History. (2014, July). Retrieved December 08, 2020, from https://www.nantucketpreservation.org/househistory/94-main-street/</a:t>
            </a:r>
            <a:endParaRPr/>
          </a:p>
          <a:p>
            <a:pPr indent="0" lvl="0" marL="0" rtl="0" algn="l">
              <a:spcBef>
                <a:spcPts val="1200"/>
              </a:spcBef>
              <a:spcAft>
                <a:spcPts val="0"/>
              </a:spcAft>
              <a:buNone/>
            </a:pPr>
            <a:r>
              <a:rPr lang="en"/>
              <a:t>https://www.nantucketpreservation.org/househistory/94-main-street/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aef7f24aac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aef7f24aac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island as a whole is very charming. As Jamie Homes puts it, it’s “a N</a:t>
            </a:r>
            <a:r>
              <a:rPr lang="en"/>
              <a:t>orman</a:t>
            </a:r>
            <a:r>
              <a:rPr lang="en"/>
              <a:t> Rockwell </a:t>
            </a:r>
            <a:r>
              <a:rPr lang="en"/>
              <a:t>painting</a:t>
            </a:r>
            <a:r>
              <a:rPr lang="en"/>
              <a:t> come to life.</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https://www.nrm.org/2009/04/the-art-of-norman-rockwell-highlights-from-the-collection-currently-on-view/</a:t>
            </a:r>
            <a:endParaRPr/>
          </a:p>
          <a:p>
            <a:pPr indent="0" lvl="0" marL="0" rtl="0" algn="l">
              <a:spcBef>
                <a:spcPts val="0"/>
              </a:spcBef>
              <a:spcAft>
                <a:spcPts val="0"/>
              </a:spcAft>
              <a:buNone/>
            </a:pPr>
            <a:r>
              <a:rPr lang="en" sz="850">
                <a:solidFill>
                  <a:srgbClr val="303030"/>
                </a:solidFill>
                <a:highlight>
                  <a:srgbClr val="F4F4F4"/>
                </a:highlight>
              </a:rPr>
              <a:t>Left:</a:t>
            </a:r>
            <a:endParaRPr sz="850">
              <a:solidFill>
                <a:srgbClr val="303030"/>
              </a:solidFill>
              <a:highlight>
                <a:srgbClr val="F4F4F4"/>
              </a:highlight>
            </a:endParaRPr>
          </a:p>
          <a:p>
            <a:pPr indent="0" lvl="0" marL="0" rtl="0" algn="l">
              <a:spcBef>
                <a:spcPts val="0"/>
              </a:spcBef>
              <a:spcAft>
                <a:spcPts val="0"/>
              </a:spcAft>
              <a:buNone/>
            </a:pPr>
            <a:r>
              <a:rPr lang="en" sz="850">
                <a:solidFill>
                  <a:srgbClr val="303030"/>
                </a:solidFill>
                <a:highlight>
                  <a:srgbClr val="F4F4F4"/>
                </a:highlight>
              </a:rPr>
              <a:t>Norman Rockwell (1894-1978),</a:t>
            </a:r>
            <a:r>
              <a:rPr i="1" lang="en" sz="850">
                <a:solidFill>
                  <a:srgbClr val="303030"/>
                </a:solidFill>
                <a:highlight>
                  <a:srgbClr val="F4F4F4"/>
                </a:highlight>
              </a:rPr>
              <a:t> Saying Grace</a:t>
            </a:r>
            <a:r>
              <a:rPr lang="en" sz="850">
                <a:solidFill>
                  <a:srgbClr val="303030"/>
                </a:solidFill>
                <a:highlight>
                  <a:srgbClr val="F4F4F4"/>
                </a:highlight>
              </a:rPr>
              <a:t>, 1951. Cover illustration for </a:t>
            </a:r>
            <a:r>
              <a:rPr i="1" lang="en" sz="850">
                <a:solidFill>
                  <a:srgbClr val="303030"/>
                </a:solidFill>
                <a:highlight>
                  <a:srgbClr val="F4F4F4"/>
                </a:highlight>
              </a:rPr>
              <a:t>The Saturday Evening Post</a:t>
            </a:r>
            <a:r>
              <a:rPr lang="en" sz="850">
                <a:solidFill>
                  <a:srgbClr val="303030"/>
                </a:solidFill>
                <a:highlight>
                  <a:srgbClr val="F4F4F4"/>
                </a:highlight>
              </a:rPr>
              <a:t>, November 24, 1951. Private Collection. © 1951 SEPS: Curtis Licensing, Indianapolis, IN. All rights reserved</a:t>
            </a:r>
            <a:endParaRPr sz="850">
              <a:solidFill>
                <a:srgbClr val="303030"/>
              </a:solidFill>
              <a:highlight>
                <a:srgbClr val="F4F4F4"/>
              </a:highlight>
            </a:endParaRPr>
          </a:p>
          <a:p>
            <a:pPr indent="0" lvl="0" marL="0" rtl="0" algn="l">
              <a:spcBef>
                <a:spcPts val="0"/>
              </a:spcBef>
              <a:spcAft>
                <a:spcPts val="0"/>
              </a:spcAft>
              <a:buNone/>
            </a:pPr>
            <a:r>
              <a:rPr lang="en" sz="850">
                <a:solidFill>
                  <a:srgbClr val="303030"/>
                </a:solidFill>
                <a:highlight>
                  <a:srgbClr val="F4F4F4"/>
                </a:highlight>
              </a:rPr>
              <a:t>Right:</a:t>
            </a:r>
            <a:endParaRPr sz="850">
              <a:solidFill>
                <a:srgbClr val="303030"/>
              </a:solidFill>
              <a:highlight>
                <a:srgbClr val="F4F4F4"/>
              </a:highlight>
            </a:endParaRPr>
          </a:p>
          <a:p>
            <a:pPr indent="0" lvl="0" marL="0" rtl="0" algn="l">
              <a:spcBef>
                <a:spcPts val="0"/>
              </a:spcBef>
              <a:spcAft>
                <a:spcPts val="0"/>
              </a:spcAft>
              <a:buNone/>
            </a:pPr>
            <a:r>
              <a:rPr lang="en" sz="850">
                <a:solidFill>
                  <a:srgbClr val="303030"/>
                </a:solidFill>
                <a:highlight>
                  <a:srgbClr val="F4F4F4"/>
                </a:highlight>
              </a:rPr>
              <a:t>Norman Rockwell (1894-1978), </a:t>
            </a:r>
            <a:r>
              <a:rPr i="1" lang="en" sz="850">
                <a:solidFill>
                  <a:srgbClr val="303030"/>
                </a:solidFill>
                <a:highlight>
                  <a:srgbClr val="F4F4F4"/>
                </a:highlight>
              </a:rPr>
              <a:t>Spring Flowers</a:t>
            </a:r>
            <a:r>
              <a:rPr lang="en" sz="850">
                <a:solidFill>
                  <a:srgbClr val="303030"/>
                </a:solidFill>
                <a:highlight>
                  <a:srgbClr val="F4F4F4"/>
                </a:highlight>
              </a:rPr>
              <a:t>, 1969. Oil on canvas, 30 3/8″ x 25″ Story illustration for </a:t>
            </a:r>
            <a:r>
              <a:rPr i="1" lang="en" sz="850">
                <a:solidFill>
                  <a:srgbClr val="303030"/>
                </a:solidFill>
                <a:highlight>
                  <a:srgbClr val="F4F4F4"/>
                </a:highlight>
              </a:rPr>
              <a:t>McCall’s</a:t>
            </a:r>
            <a:r>
              <a:rPr lang="en" sz="850">
                <a:solidFill>
                  <a:srgbClr val="303030"/>
                </a:solidFill>
                <a:highlight>
                  <a:srgbClr val="F4F4F4"/>
                </a:highlight>
              </a:rPr>
              <a:t>, May 1969. Norman Rockwell Museum Collection. ©Norman Rockwell Family Agency. All rights reserved.</a:t>
            </a:r>
            <a:endParaRPr sz="850">
              <a:solidFill>
                <a:srgbClr val="303030"/>
              </a:solidFill>
              <a:highlight>
                <a:srgbClr val="F4F4F4"/>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ae9705ca8b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ae9705ca8b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of </a:t>
            </a:r>
            <a:r>
              <a:rPr lang="en"/>
              <a:t>course</a:t>
            </a:r>
            <a:r>
              <a:rPr lang="en"/>
              <a:t> you can’t forget about Nantucket’s close-</a:t>
            </a:r>
            <a:r>
              <a:rPr lang="en"/>
              <a:t>knit</a:t>
            </a:r>
            <a:r>
              <a:rPr lang="en"/>
              <a:t> </a:t>
            </a:r>
            <a:r>
              <a:rPr lang="en"/>
              <a:t>supportive</a:t>
            </a:r>
            <a:r>
              <a:rPr lang="en"/>
              <a:t> community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u="sng">
                <a:solidFill>
                  <a:srgbClr val="888888"/>
                </a:solidFill>
                <a:highlight>
                  <a:srgbClr val="FFFFFF"/>
                </a:highlight>
                <a:hlinkClick r:id="rId2">
                  <a:extLst>
                    <a:ext uri="{A12FA001-AC4F-418D-AE19-62706E023703}">
                      <ahyp:hlinkClr val="tx"/>
                    </a:ext>
                  </a:extLst>
                </a:hlinkClick>
              </a:rPr>
              <a:t>The Annual Christmas Tree Lighting</a:t>
            </a:r>
            <a:r>
              <a:rPr lang="en"/>
              <a:t> 2019</a:t>
            </a:r>
            <a:endParaRPr/>
          </a:p>
          <a:p>
            <a:pPr indent="0" lvl="0" marL="0" rtl="0" algn="l">
              <a:spcBef>
                <a:spcPts val="0"/>
              </a:spcBef>
              <a:spcAft>
                <a:spcPts val="0"/>
              </a:spcAft>
              <a:buNone/>
            </a:pPr>
            <a:r>
              <a:rPr lang="en" u="sng">
                <a:solidFill>
                  <a:schemeClr val="hlink"/>
                </a:solidFill>
                <a:hlinkClick r:id="rId3"/>
              </a:rPr>
              <a:t>https://www.nantucketchamber.org/nantucket-noel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Nantucket Noel November 27&amp;nbsp;- December 31, 2020. (n.d.). Retrieved December 08, 2020, from https://www.nantucketchamber.org/nantucket-noel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ae9705ca8b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ae9705ca8b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200">
                <a:latin typeface="Source Code Pro"/>
                <a:ea typeface="Source Code Pro"/>
                <a:cs typeface="Source Code Pro"/>
                <a:sym typeface="Source Code Pro"/>
              </a:rPr>
              <a:t>Through our </a:t>
            </a:r>
            <a:r>
              <a:rPr lang="en" sz="1200">
                <a:latin typeface="Source Code Pro"/>
                <a:ea typeface="Source Code Pro"/>
                <a:cs typeface="Source Code Pro"/>
                <a:sym typeface="Source Code Pro"/>
              </a:rPr>
              <a:t>interviews and surveys, our team assembled a list of issues Nantucketers think are detracting from the island culture, and researched their possible solutions. </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af5a63e08f_2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af5a63e08f_2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457200" rtl="0" algn="l">
              <a:lnSpc>
                <a:spcPct val="150000"/>
              </a:lnSpc>
              <a:spcBef>
                <a:spcPts val="0"/>
              </a:spcBef>
              <a:spcAft>
                <a:spcPts val="0"/>
              </a:spcAft>
              <a:buNone/>
            </a:pPr>
            <a:r>
              <a:rPr lang="en"/>
              <a:t>I</a:t>
            </a:r>
            <a:r>
              <a:rPr lang="en">
                <a:solidFill>
                  <a:schemeClr val="dk1"/>
                </a:solidFill>
              </a:rPr>
              <a:t>t’s no mystery the </a:t>
            </a:r>
            <a:r>
              <a:rPr lang="en"/>
              <a:t>price and availability of housing is a common concern on Nantucket, and it has only increased with the housing boom that’s come with COVID. We were surprised at how often interviewees expressed concerns this has on culture, but several noted how rising costs makes it harder for families to afford to live on the island, as well as people like artists, craftsmen, and local entrepreneurs. Thus, several worry that Nantucket is losing a piece of its culture by losing these people. </a:t>
            </a:r>
            <a:endParaRPr/>
          </a:p>
          <a:p>
            <a:pPr indent="-457200" lvl="0" marL="457200" rtl="0" algn="l">
              <a:lnSpc>
                <a:spcPct val="150000"/>
              </a:lnSpc>
              <a:spcBef>
                <a:spcPts val="0"/>
              </a:spcBef>
              <a:spcAft>
                <a:spcPts val="0"/>
              </a:spcAft>
              <a:buNone/>
            </a:pPr>
            <a:r>
              <a:t/>
            </a:r>
            <a:endParaRPr/>
          </a:p>
          <a:p>
            <a:pPr indent="-457200" lvl="0" marL="457200" rtl="0" algn="l">
              <a:lnSpc>
                <a:spcPct val="150000"/>
              </a:lnSpc>
              <a:spcBef>
                <a:spcPts val="0"/>
              </a:spcBef>
              <a:spcAft>
                <a:spcPts val="0"/>
              </a:spcAft>
              <a:buNone/>
            </a:pPr>
            <a:r>
              <a:rPr i="1" lang="en" sz="1200" u="sng">
                <a:solidFill>
                  <a:schemeClr val="hlink"/>
                </a:solidFill>
                <a:latin typeface="Times New Roman"/>
                <a:ea typeface="Times New Roman"/>
                <a:cs typeface="Times New Roman"/>
                <a:sym typeface="Times New Roman"/>
                <a:hlinkClick r:id="rId2"/>
              </a:rPr>
              <a:t>https://fishernantucket.com/how-much-does-a-house-in-nantucket-cost/</a:t>
            </a:r>
            <a:endParaRPr i="1" sz="1200">
              <a:solidFill>
                <a:schemeClr val="dk1"/>
              </a:solidFill>
              <a:latin typeface="Times New Roman"/>
              <a:ea typeface="Times New Roman"/>
              <a:cs typeface="Times New Roman"/>
              <a:sym typeface="Times New Roman"/>
            </a:endParaRPr>
          </a:p>
          <a:p>
            <a:pPr indent="-457200" lvl="0" marL="457200" rtl="0" algn="l">
              <a:lnSpc>
                <a:spcPct val="150000"/>
              </a:lnSpc>
              <a:spcBef>
                <a:spcPts val="0"/>
              </a:spcBef>
              <a:spcAft>
                <a:spcPts val="0"/>
              </a:spcAft>
              <a:buNone/>
            </a:pPr>
            <a:r>
              <a:rPr i="1" lang="en" sz="1200" u="sng">
                <a:solidFill>
                  <a:schemeClr val="hlink"/>
                </a:solidFill>
                <a:latin typeface="Times New Roman"/>
                <a:ea typeface="Times New Roman"/>
                <a:cs typeface="Times New Roman"/>
                <a:sym typeface="Times New Roman"/>
                <a:hlinkClick r:id="rId3"/>
              </a:rPr>
              <a:t>https://www.census.gov/quickfacts/fact/table/nantucketcountymassachusetts/BZA010218</a:t>
            </a:r>
            <a:endParaRPr i="1" sz="1200">
              <a:solidFill>
                <a:schemeClr val="dk1"/>
              </a:solidFill>
              <a:latin typeface="Times New Roman"/>
              <a:ea typeface="Times New Roman"/>
              <a:cs typeface="Times New Roman"/>
              <a:sym typeface="Times New Roman"/>
            </a:endParaRPr>
          </a:p>
          <a:p>
            <a:pPr indent="-457200" lvl="0" marL="457200" rtl="0" algn="l">
              <a:lnSpc>
                <a:spcPct val="150000"/>
              </a:lnSpc>
              <a:spcBef>
                <a:spcPts val="0"/>
              </a:spcBef>
              <a:spcAft>
                <a:spcPts val="0"/>
              </a:spcAft>
              <a:buClr>
                <a:schemeClr val="dk1"/>
              </a:buClr>
              <a:buSzPts val="1100"/>
              <a:buFont typeface="Arial"/>
              <a:buNone/>
            </a:pPr>
            <a:r>
              <a:t/>
            </a:r>
            <a:endParaRPr i="1"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ae9705ca8b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ae9705ca8b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Additionally, many interviewees have expressed some events and parties have become more rowdy over the years, which is having an impact on Nantucket’s family-friendly culture. This combined with rising housing costs make it harder for Nantucket to attract families to the island. *PLAY FIRST TEXT BOX* Therefore, We suggest that Nantucket seek to appeal more towards families through its messaging and advertising campaigns, and apply our housing and event recommendations which we’ll go over later. *CLICK SLIDE TWICE* Crowds like this illustrate a central theme interviewees thought detracts from Nantucket’s culture - </a:t>
            </a:r>
            <a:r>
              <a:rPr b="1" lang="en"/>
              <a:t>Overtourism. </a:t>
            </a:r>
            <a:r>
              <a:rPr lang="en"/>
              <a:t>Two examples of overtourism can be shown on the next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https://www.bostonglobe.com/metro/2016/06/30/nantucket-crackdown-rowdy-july-beach-party/1aA7k0EE1QCLdFfAYnKLOM/story.html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af736372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af736372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examples of overtourism can be seen through b</a:t>
            </a:r>
            <a:r>
              <a:rPr lang="en"/>
              <a:t>eaches and parking. Our survey of almost 200 residents showed that 93% of respondents think litter is a problem on Nantucket beaches, and more than 70% of respondents view overcrowding as an issue. Survey respondents were also concerned about a number of other beach-related issues, including disregard for wildlife nesting sites, trampling dunes, keeping dogs on leashes, and illegal beach driving. Additionally,</a:t>
            </a:r>
            <a:r>
              <a:rPr lang="en"/>
              <a:t> many </a:t>
            </a:r>
            <a:r>
              <a:rPr lang="en"/>
              <a:t>respondents mentioned parking and traffic as growing concerns; this includes parking in non-permitted spaces, on private property, and speeding. Furthermore many interviewees and survey respondents were concerned with bicyclists riding on sidewalks, and disregarding traffic signs. We found effects of overtourism not only threaten Nantucket’s community identity but also put a strain on the island’s resources and infrastructure.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://www.ack.net/article/20110811/NEWS/308119983</a:t>
            </a:r>
            <a:r>
              <a:rPr lang="en"/>
              <a:t>  (TRASH)</a:t>
            </a:r>
            <a:br>
              <a:rPr lang="en"/>
            </a:br>
            <a:endParaRPr/>
          </a:p>
          <a:p>
            <a:pPr indent="0" lvl="0" marL="0" rtl="0" algn="l">
              <a:spcBef>
                <a:spcPts val="0"/>
              </a:spcBef>
              <a:spcAft>
                <a:spcPts val="0"/>
              </a:spcAft>
              <a:buNone/>
            </a:pPr>
            <a:r>
              <a:rPr lang="en" u="sng">
                <a:solidFill>
                  <a:schemeClr val="hlink"/>
                </a:solidFill>
                <a:hlinkClick r:id="rId3"/>
              </a:rPr>
              <a:t>https://www.leerealestate.com/blog-post/dude-wheres-my-car-on-nantucket/</a:t>
            </a:r>
            <a:r>
              <a:rPr lang="en"/>
              <a:t> (PARKING)</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ae9705ca8b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ae9705ca8b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the coming of COVID-19, the island has faced an even greater strain to balance economic growth and cultural preservation. COVID has required businesses to take more steps to ensure the safety of their patrons, and, as a result, the Town has relaxed or suspended many other regulations to ensure businesses have enough opportunities to get by. However, many in town were concerned that it relaxing restrictions may disturb Nantucket’s culture and make it difficult to return to normalcy after COVID ends. Notably, there were differing opinions on the increase of commercialization in public spaces, favorably in the case of outdoor dining, and unfavorably in the case of outdoor signage and merchandise displays.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ae9705d4d6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ae9705d4d6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majority of people surveyed favored allowing outdoor dining in public spaces, and many interviewees loved it. Interviewees claimed that outdoor dining brought a renewed vibrancy downtown, and contributed positively to Nantucket’s culture. Several interviewees indicated they had concerns about crowding and traffic if streets were allowed to be closed down in the future. Since Nantucket saw a decrease in visitors this season, it is possible that issues of crowding or traffic were not seen. However, most people would keep outdoor dining going into the future.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None/>
            </a:pPr>
            <a:r>
              <a:rPr lang="en"/>
              <a:t>Click!</a:t>
            </a:r>
            <a:endParaRPr/>
          </a:p>
          <a:p>
            <a:pPr indent="0" lvl="0" marL="0" rtl="0" algn="l">
              <a:lnSpc>
                <a:spcPct val="100000"/>
              </a:lnSpc>
              <a:spcBef>
                <a:spcPts val="1600"/>
              </a:spcBef>
              <a:spcAft>
                <a:spcPts val="0"/>
              </a:spcAft>
              <a:buNone/>
            </a:pPr>
            <a:r>
              <a:rPr lang="en"/>
              <a:t>The majority of survey </a:t>
            </a:r>
            <a:r>
              <a:rPr lang="en"/>
              <a:t>respondents</a:t>
            </a:r>
            <a:r>
              <a:rPr lang="en"/>
              <a:t> disagreed or strongly disagreed with allowing businesses to place </a:t>
            </a:r>
            <a:r>
              <a:rPr lang="en"/>
              <a:t>sandwich</a:t>
            </a:r>
            <a:r>
              <a:rPr lang="en"/>
              <a:t> boards and merchandise displays in the public way. </a:t>
            </a:r>
            <a:r>
              <a:rPr lang="en"/>
              <a:t>Notably</a:t>
            </a:r>
            <a:r>
              <a:rPr lang="en"/>
              <a:t>, </a:t>
            </a:r>
            <a:r>
              <a:rPr lang="en">
                <a:solidFill>
                  <a:schemeClr val="dk1"/>
                </a:solidFill>
              </a:rPr>
              <a:t>people do not want to see this covid precaution stay, in contrast </a:t>
            </a:r>
            <a:r>
              <a:rPr lang="en"/>
              <a:t>to outdoor dining. Signage and merchandise displays are just not part of Nantucket’s culture, and should no longer be allowed once the pandemic ends according to interviewees.</a:t>
            </a:r>
            <a:endParaRPr/>
          </a:p>
          <a:p>
            <a:pPr indent="0" lvl="0" marL="0" rtl="0" algn="l">
              <a:lnSpc>
                <a:spcPct val="100000"/>
              </a:lnSpc>
              <a:spcBef>
                <a:spcPts val="1600"/>
              </a:spcBef>
              <a:spcAft>
                <a:spcPts val="0"/>
              </a:spcAft>
              <a:buNone/>
            </a:pPr>
            <a:r>
              <a:rPr lang="en"/>
              <a:t>Click!</a:t>
            </a:r>
            <a:endParaRPr/>
          </a:p>
          <a:p>
            <a:pPr indent="0" lvl="0" marL="0" rtl="0" algn="l">
              <a:spcBef>
                <a:spcPts val="1600"/>
              </a:spcBef>
              <a:spcAft>
                <a:spcPts val="0"/>
              </a:spcAft>
              <a:buClr>
                <a:schemeClr val="dk1"/>
              </a:buClr>
              <a:buSzPts val="1100"/>
              <a:buFont typeface="Arial"/>
              <a:buNone/>
            </a:pPr>
            <a:r>
              <a:rPr lang="en">
                <a:solidFill>
                  <a:schemeClr val="dk1"/>
                </a:solidFill>
              </a:rPr>
              <a:t>We have heard that during the pandemic, a number of art installations have been put on public property this year, though not formally permitted. Interviewees routinely mentioned how Nantucket is an “artist colony” and several people we spoke to were artists themselves. We asked survey respondents if the Town should allow the use of public spaces for art in the future. The majority of respondents were in favor of the proposition, and many left comments on how art improves Nantucket’s visual appeal. Several people disagreed with placing art  on sidewalks, and others worried about “bad art” being put up. However, art is a defining part of Nantucket’s cultural identity, and artists should be allowed to display their art in in public spaces. </a:t>
            </a:r>
            <a:endParaRPr>
              <a:latin typeface="Source Code Pro"/>
              <a:ea typeface="Source Code Pro"/>
              <a:cs typeface="Source Code Pro"/>
              <a:sym typeface="Source Code Pro"/>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Click on slide to show different materials</a:t>
            </a:r>
            <a:endParaRPr>
              <a:latin typeface="Source Code Pro"/>
              <a:ea typeface="Source Code Pro"/>
              <a:cs typeface="Source Code Pro"/>
              <a:sym typeface="Source Code Pro"/>
            </a:endParaRPr>
          </a:p>
          <a:p>
            <a:pPr indent="0" lvl="0" marL="0" rtl="0" algn="l">
              <a:lnSpc>
                <a:spcPct val="100000"/>
              </a:lnSpc>
              <a:spcBef>
                <a:spcPts val="0"/>
              </a:spcBef>
              <a:spcAft>
                <a:spcPts val="0"/>
              </a:spcAft>
              <a:buNone/>
            </a:pPr>
            <a:r>
              <a:t/>
            </a:r>
            <a:endParaRPr>
              <a:latin typeface="Source Code Pro"/>
              <a:ea typeface="Source Code Pro"/>
              <a:cs typeface="Source Code Pro"/>
              <a:sym typeface="Source Code Pro"/>
            </a:endParaRPr>
          </a:p>
          <a:p>
            <a:pPr indent="0" lvl="0" marL="0" rtl="0" algn="l">
              <a:lnSpc>
                <a:spcPct val="100000"/>
              </a:lnSpc>
              <a:spcBef>
                <a:spcPts val="1600"/>
              </a:spcBef>
              <a:spcAft>
                <a:spcPts val="0"/>
              </a:spcAft>
              <a:buNone/>
            </a:pPr>
            <a:r>
              <a:rPr lang="en">
                <a:latin typeface="Source Code Pro"/>
                <a:ea typeface="Source Code Pro"/>
                <a:cs typeface="Source Code Pro"/>
                <a:sym typeface="Source Code Pro"/>
              </a:rPr>
              <a:t>On the right is an image of concept art for a mural by Tim Cole at the Historical Society Museum Complex on Cape Code.</a:t>
            </a:r>
            <a:endParaRPr>
              <a:latin typeface="Source Code Pro"/>
              <a:ea typeface="Source Code Pro"/>
              <a:cs typeface="Source Code Pro"/>
              <a:sym typeface="Source Code Pro"/>
            </a:endParaRPr>
          </a:p>
          <a:p>
            <a:pPr indent="0" lvl="0" marL="0" rtl="0" algn="l">
              <a:lnSpc>
                <a:spcPct val="100000"/>
              </a:lnSpc>
              <a:spcBef>
                <a:spcPts val="1600"/>
              </a:spcBef>
              <a:spcAft>
                <a:spcPts val="0"/>
              </a:spcAft>
              <a:buNone/>
            </a:pPr>
            <a:r>
              <a:rPr lang="en">
                <a:latin typeface="Source Code Pro"/>
                <a:ea typeface="Source Code Pro"/>
                <a:cs typeface="Source Code Pro"/>
                <a:sym typeface="Source Code Pro"/>
              </a:rPr>
              <a:t>21 (Ventuno) Nantucket Patios for Al Fresco Dining this Summer. (2020, August 07). Retrieved December 07, 2020, from https://fishernantucket.com/21-nantucket-patios-for-al-fresco-dining/</a:t>
            </a:r>
            <a:endParaRPr>
              <a:latin typeface="Source Code Pro"/>
              <a:ea typeface="Source Code Pro"/>
              <a:cs typeface="Source Code Pro"/>
              <a:sym typeface="Source Code Pro"/>
            </a:endParaRPr>
          </a:p>
          <a:p>
            <a:pPr indent="0" lvl="0" marL="0" rtl="0" algn="l">
              <a:spcBef>
                <a:spcPts val="1600"/>
              </a:spcBef>
              <a:spcAft>
                <a:spcPts val="0"/>
              </a:spcAft>
              <a:buNone/>
            </a:pPr>
            <a:r>
              <a:rPr lang="en" sz="1200">
                <a:solidFill>
                  <a:srgbClr val="ED592F"/>
                </a:solidFill>
                <a:highlight>
                  <a:srgbClr val="FFFFFF"/>
                </a:highlight>
                <a:uFill>
                  <a:noFill/>
                </a:uFill>
                <a:hlinkClick r:id="rId2">
                  <a:extLst>
                    <a:ext uri="{A12FA001-AC4F-418D-AE19-62706E023703}">
                      <ahyp:hlinkClr val="tx"/>
                    </a:ext>
                  </a:extLst>
                </a:hlinkClick>
              </a:rPr>
              <a:t>"P8120047-A storefront in Burford, England"</a:t>
            </a:r>
            <a:r>
              <a:rPr lang="en" sz="1200">
                <a:solidFill>
                  <a:srgbClr val="333333"/>
                </a:solidFill>
                <a:highlight>
                  <a:srgbClr val="FFFFFF"/>
                </a:highlight>
              </a:rPr>
              <a:t> by </a:t>
            </a:r>
            <a:r>
              <a:rPr lang="en" sz="1200">
                <a:solidFill>
                  <a:srgbClr val="ED592F"/>
                </a:solidFill>
                <a:highlight>
                  <a:srgbClr val="FFFFFF"/>
                </a:highlight>
                <a:uFill>
                  <a:noFill/>
                </a:uFill>
                <a:hlinkClick r:id="rId3">
                  <a:extLst>
                    <a:ext uri="{A12FA001-AC4F-418D-AE19-62706E023703}">
                      <ahyp:hlinkClr val="tx"/>
                    </a:ext>
                  </a:extLst>
                </a:hlinkClick>
              </a:rPr>
              <a:t>Gail Frederick</a:t>
            </a:r>
            <a:r>
              <a:rPr lang="en" sz="1200">
                <a:solidFill>
                  <a:srgbClr val="333333"/>
                </a:solidFill>
                <a:highlight>
                  <a:srgbClr val="FFFFFF"/>
                </a:highlight>
              </a:rPr>
              <a:t> is licensed under </a:t>
            </a:r>
            <a:r>
              <a:rPr lang="en" sz="1200">
                <a:solidFill>
                  <a:srgbClr val="ED592F"/>
                </a:solidFill>
                <a:highlight>
                  <a:srgbClr val="FFFFFF"/>
                </a:highlight>
                <a:uFill>
                  <a:noFill/>
                </a:uFill>
                <a:hlinkClick r:id="rId4">
                  <a:extLst>
                    <a:ext uri="{A12FA001-AC4F-418D-AE19-62706E023703}">
                      <ahyp:hlinkClr val="tx"/>
                    </a:ext>
                  </a:extLst>
                </a:hlinkClick>
              </a:rPr>
              <a:t>CC BY 2.0</a:t>
            </a:r>
            <a:endParaRPr>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ae9705ca8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ae9705ca8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rgbClr val="000000"/>
              </a:buClr>
              <a:buSzPts val="1200"/>
              <a:buFont typeface="Arial"/>
              <a:buChar char="●"/>
            </a:pPr>
            <a:r>
              <a:rPr lang="en" sz="1200"/>
              <a:t>It can be difficult to enforce some of Nantucket’s bylaws because they are </a:t>
            </a:r>
            <a:r>
              <a:rPr lang="en" sz="1200"/>
              <a:t>incredibly</a:t>
            </a:r>
            <a:r>
              <a:rPr lang="en" sz="1200"/>
              <a:t> detailed, and complicated to handle </a:t>
            </a:r>
            <a:r>
              <a:rPr lang="en" sz="1200"/>
              <a:t>efficiently. Ex. Putting up a sign on private versus public property is not always clear to business owners, though they cannot put signs on public property (sidewalks)</a:t>
            </a:r>
            <a:endParaRPr sz="1200"/>
          </a:p>
          <a:p>
            <a:pPr indent="-304800" lvl="0" marL="457200" rtl="0" algn="l">
              <a:lnSpc>
                <a:spcPct val="100000"/>
              </a:lnSpc>
              <a:spcBef>
                <a:spcPts val="0"/>
              </a:spcBef>
              <a:spcAft>
                <a:spcPts val="0"/>
              </a:spcAft>
              <a:buClr>
                <a:srgbClr val="000000"/>
              </a:buClr>
              <a:buSzPts val="1200"/>
              <a:buFont typeface="Arial"/>
              <a:buChar char="●"/>
            </a:pPr>
            <a:r>
              <a:rPr lang="en" sz="1200"/>
              <a:t>Deterrence is an issue</a:t>
            </a:r>
            <a:endParaRPr sz="1200"/>
          </a:p>
          <a:p>
            <a:pPr indent="-304800" lvl="1" marL="914400" rtl="0" algn="l">
              <a:lnSpc>
                <a:spcPct val="100000"/>
              </a:lnSpc>
              <a:spcBef>
                <a:spcPts val="0"/>
              </a:spcBef>
              <a:spcAft>
                <a:spcPts val="0"/>
              </a:spcAft>
              <a:buClr>
                <a:srgbClr val="000000"/>
              </a:buClr>
              <a:buSzPts val="1200"/>
              <a:buFont typeface="Arial"/>
              <a:buChar char="○"/>
            </a:pPr>
            <a:r>
              <a:rPr lang="en" sz="1200"/>
              <a:t>Violations can occur, and recur easily again (put the same sign back out!)</a:t>
            </a:r>
            <a:endParaRPr sz="1200"/>
          </a:p>
          <a:p>
            <a:pPr indent="-304800" lvl="1" marL="914400" rtl="0" algn="l">
              <a:lnSpc>
                <a:spcPct val="100000"/>
              </a:lnSpc>
              <a:spcBef>
                <a:spcPts val="0"/>
              </a:spcBef>
              <a:spcAft>
                <a:spcPts val="0"/>
              </a:spcAft>
              <a:buClr>
                <a:srgbClr val="000000"/>
              </a:buClr>
              <a:buSzPts val="1200"/>
              <a:buFont typeface="Arial"/>
              <a:buChar char="○"/>
            </a:pPr>
            <a:r>
              <a:rPr lang="en" sz="1200"/>
              <a:t>Penalties can be insignificant (civil fines can be small in some instances , ex riding bike wrong way, and in other case businesses are willing to pay hundreds in fines when their revenue is in millions)</a:t>
            </a:r>
            <a:endParaRPr sz="1200"/>
          </a:p>
          <a:p>
            <a:pPr indent="-304800" lvl="1" marL="914400" rtl="0" algn="l">
              <a:lnSpc>
                <a:spcPct val="100000"/>
              </a:lnSpc>
              <a:spcBef>
                <a:spcPts val="0"/>
              </a:spcBef>
              <a:spcAft>
                <a:spcPts val="0"/>
              </a:spcAft>
              <a:buClr>
                <a:srgbClr val="000000"/>
              </a:buClr>
              <a:buSzPts val="1200"/>
              <a:buFont typeface="Arial"/>
              <a:buChar char="○"/>
            </a:pPr>
            <a:r>
              <a:rPr lang="en" sz="1200"/>
              <a:t>Process can take too long, give notice, allow time for correction, escalate issue, then give fine. Businesses leave!</a:t>
            </a:r>
            <a:endParaRPr sz="1200"/>
          </a:p>
          <a:p>
            <a:pPr indent="0" lvl="0" marL="0" rtl="0" algn="l">
              <a:lnSpc>
                <a:spcPct val="100000"/>
              </a:lnSpc>
              <a:spcBef>
                <a:spcPts val="1600"/>
              </a:spcBef>
              <a:spcAft>
                <a:spcPts val="0"/>
              </a:spcAft>
              <a:buNone/>
            </a:pPr>
            <a:r>
              <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aef7f24a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aef7f24a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overarching goal is to protect Nantucket’s customs and conventions from cultural </a:t>
            </a:r>
            <a:r>
              <a:rPr lang="en"/>
              <a:t>erosions.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ae9705ca8b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ae9705ca8b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conclude that Nantucket is a unique place, but many people feel that character is threatened by overtourism and the recent changes due to COVID. We have developed a set of recommendations to preserve Nantucket’s unique culture both now and as we transition back to normalcy after COVID.</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af5a63e08f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af5a63e08f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Nantucket is </a:t>
            </a:r>
            <a:r>
              <a:rPr lang="en"/>
              <a:t>developing</a:t>
            </a:r>
            <a:r>
              <a:rPr lang="en"/>
              <a:t> a reputation as an emblem of social status and for partying. Branding needs to realign its reputation for  being a </a:t>
            </a:r>
            <a:r>
              <a:rPr lang="en"/>
              <a:t>family</a:t>
            </a:r>
            <a:r>
              <a:rPr lang="en"/>
              <a:t> friendly destination to relax, unwind, and explore local culture. Using </a:t>
            </a:r>
            <a:r>
              <a:rPr lang="en"/>
              <a:t>advertisement</a:t>
            </a:r>
            <a:r>
              <a:rPr lang="en"/>
              <a:t> campaigns that promote this message will help.</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af5a63e08f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af5a63e08f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many customs, conventions, bylaws, and regulations that residents need to know! </a:t>
            </a:r>
            <a:r>
              <a:rPr lang="en"/>
              <a:t>With</a:t>
            </a:r>
            <a:r>
              <a:rPr lang="en"/>
              <a:t> Nantucket’s growing popularity, helping new residents integrate into the island will help strengthen appreciation and respect for Nantucket’s unique culture.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af5a63e08f_2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af5a63e08f_2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Town needs to identify ways to reduce competition or increase the buying power for residents by expanding affordable housing programs. </a:t>
            </a:r>
            <a:r>
              <a:rPr lang="en"/>
              <a:t>B</a:t>
            </a:r>
            <a:r>
              <a:rPr lang="en"/>
              <a:t>uilding more houses may not be the best solution as there is stiff competition for land. At the same time, the town must limit the influence that off-island </a:t>
            </a:r>
            <a:r>
              <a:rPr lang="en"/>
              <a:t>investors</a:t>
            </a:r>
            <a:r>
              <a:rPr lang="en"/>
              <a:t> and businesses have in short-term renting on the island.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af5a63e08f_2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af5a63e08f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While events are valuable to Nantucket’s economy, many </a:t>
            </a:r>
            <a:r>
              <a:rPr lang="en"/>
              <a:t>Nantucket</a:t>
            </a:r>
            <a:r>
              <a:rPr lang="en"/>
              <a:t> residents are facing “festival </a:t>
            </a:r>
            <a:r>
              <a:rPr lang="en"/>
              <a:t>fatigue</a:t>
            </a:r>
            <a:r>
              <a:rPr lang="en"/>
              <a:t>” and would like to see fewer events or keep the </a:t>
            </a:r>
            <a:r>
              <a:rPr lang="en"/>
              <a:t>number</a:t>
            </a:r>
            <a:r>
              <a:rPr lang="en"/>
              <a:t> of events on the island the same. </a:t>
            </a:r>
            <a:r>
              <a:rPr lang="en"/>
              <a:t>Additionally</a:t>
            </a:r>
            <a:r>
              <a:rPr lang="en"/>
              <a:t>, some major events on the island are becoming saturated with alcohol and public drinking, making downtown unpleasant to visit for locals. The Town should consider reducing the number of new events </a:t>
            </a:r>
            <a:r>
              <a:rPr lang="en"/>
              <a:t>permitted and</a:t>
            </a:r>
            <a:r>
              <a:rPr lang="en"/>
              <a:t> the associated alcohol permits, deemphasize the need for alcohol consumption at current events, and bolster enforcement towards public alcohol consumption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af5a63e08f_2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af5a63e08f_2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heard that communication between the Town and the Chamber of Commerce was wonderful this year, and would like to see this continue in the future. </a:t>
            </a:r>
            <a:r>
              <a:rPr lang="en"/>
              <a:t>Initiatives</a:t>
            </a:r>
            <a:r>
              <a:rPr lang="en"/>
              <a:t> like allowing outdoor dining have helped businesses during these troubling times, and they need the continued support in the future.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af5a63e08f_2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af5a63e08f_2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Town needs to promote beach etiquette to visitors, which can be accomplished through educational materials in the summer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End of Sam’s Section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af5a63e08f_2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af5a63e08f_2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Outdoor dining in public spaces was popular this year, and the town should adjust bylaws to allow it to happen on a more regular basis in the future. Important concerns such as parking, crowding, accessibility, and litter must be considered when developing an plan to enable outdoor dining. Additionally businesses without locations favorable for outdoor dining must be provided equal opportunities when considering this change.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af5a63e08f_2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af5a63e08f_2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is clear that unapproved signage and merchandise displays in the public way are not part of Nantucket’s culture, and should be phased out in the future when </a:t>
            </a:r>
            <a:r>
              <a:rPr lang="en"/>
              <a:t>the COVID pandemic has ended, when deemed appropriate by the </a:t>
            </a:r>
            <a:r>
              <a:rPr lang="en"/>
              <a:t>Economic Recovery Task Force</a:t>
            </a:r>
            <a:r>
              <a:rPr lang="en"/>
              <a:t>. This should be a gradual and clearly communicate</a:t>
            </a:r>
            <a:r>
              <a:rPr lang="en"/>
              <a:t>d process to allow businesses a grace period for announcing reopenings.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af5a63e08f_2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af5a63e08f_2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Following the lead of outdoor dining, we asked about whether or not retail stores should be given the same opportunities as restaurants by allowing outdoor retail markets in public space. Since public opinion was split on this issue, the town </a:t>
            </a:r>
            <a:r>
              <a:rPr lang="en"/>
              <a:t>should</a:t>
            </a:r>
            <a:r>
              <a:rPr lang="en"/>
              <a:t> continue gathering the public’s opinions, and consider developing a program to allow outdoor retail markets in an acceptable manner.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af5a63e08f_3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af5a63e08f_3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Nantucket has a unique culture but people have noticed that some of the town’s cultural bylaws are not being respected like they have in the past.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sz="1200">
                <a:solidFill>
                  <a:srgbClr val="ED592F"/>
                </a:solidFill>
                <a:highlight>
                  <a:srgbClr val="FFFFFF"/>
                </a:highlight>
                <a:uFill>
                  <a:noFill/>
                </a:uFill>
                <a:hlinkClick r:id="rId2">
                  <a:extLst>
                    <a:ext uri="{A12FA001-AC4F-418D-AE19-62706E023703}">
                      <ahyp:hlinkClr val="tx"/>
                    </a:ext>
                  </a:extLst>
                </a:hlinkClick>
              </a:rPr>
              <a:t>"Nantucket Holiday Stroll - Nantucket"</a:t>
            </a:r>
            <a:r>
              <a:rPr lang="en" sz="1200">
                <a:solidFill>
                  <a:srgbClr val="333333"/>
                </a:solidFill>
                <a:highlight>
                  <a:srgbClr val="FFFFFF"/>
                </a:highlight>
              </a:rPr>
              <a:t> by </a:t>
            </a:r>
            <a:r>
              <a:rPr lang="en" sz="1200">
                <a:solidFill>
                  <a:srgbClr val="ED592F"/>
                </a:solidFill>
                <a:highlight>
                  <a:srgbClr val="FFFFFF"/>
                </a:highlight>
                <a:uFill>
                  <a:noFill/>
                </a:uFill>
                <a:hlinkClick r:id="rId3">
                  <a:extLst>
                    <a:ext uri="{A12FA001-AC4F-418D-AE19-62706E023703}">
                      <ahyp:hlinkClr val="tx"/>
                    </a:ext>
                  </a:extLst>
                </a:hlinkClick>
              </a:rPr>
              <a:t>Massachusetts Office of Travel &amp; Tourism</a:t>
            </a:r>
            <a:r>
              <a:rPr lang="en" sz="1200">
                <a:solidFill>
                  <a:srgbClr val="333333"/>
                </a:solidFill>
                <a:highlight>
                  <a:srgbClr val="FFFFFF"/>
                </a:highlight>
              </a:rPr>
              <a:t> is licensed under </a:t>
            </a:r>
            <a:r>
              <a:rPr lang="en" sz="1200">
                <a:solidFill>
                  <a:srgbClr val="ED592F"/>
                </a:solidFill>
                <a:highlight>
                  <a:srgbClr val="FFFFFF"/>
                </a:highlight>
                <a:uFill>
                  <a:noFill/>
                </a:uFill>
                <a:hlinkClick r:id="rId4">
                  <a:extLst>
                    <a:ext uri="{A12FA001-AC4F-418D-AE19-62706E023703}">
                      <ahyp:hlinkClr val="tx"/>
                    </a:ext>
                  </a:extLst>
                </a:hlinkClick>
              </a:rPr>
              <a:t>CC BY-ND 2.0</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af5a63e08f_2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af5a63e08f_2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Town should develop a pathway to permit art in public spaces on a </a:t>
            </a:r>
            <a:r>
              <a:rPr lang="en"/>
              <a:t>rotating</a:t>
            </a:r>
            <a:r>
              <a:rPr lang="en"/>
              <a:t> basis. Art contributes positively to </a:t>
            </a:r>
            <a:r>
              <a:rPr lang="en"/>
              <a:t>Nantucket's</a:t>
            </a:r>
            <a:r>
              <a:rPr lang="en"/>
              <a:t> ideal </a:t>
            </a:r>
            <a:r>
              <a:rPr lang="en"/>
              <a:t>scenery and  streetscapes. Public spaces can be appropriate venues for art installations on a rotating basis to allow equal opportunities for Nantucket’s own artists to have their own displays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af5a63e08f_2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af5a63e08f_2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were not able to survey many business owners, and recognize that there are other interests involved on the island who may share unique perspectives on Nantucket’s cultural </a:t>
            </a:r>
            <a:r>
              <a:rPr lang="en"/>
              <a:t>identity and how to move forward after COVID.</a:t>
            </a:r>
            <a:r>
              <a:rPr lang="en"/>
              <a:t> </a:t>
            </a:r>
            <a:r>
              <a:rPr lang="en">
                <a:solidFill>
                  <a:schemeClr val="dk1"/>
                </a:solidFill>
              </a:rPr>
              <a:t>The Town should continue gathering public opinion, through surveys and interviews, on the culture the community wants to promote now and in the future.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af5a63e08f_2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af5a63e08f_2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Enforcement agencies, voluntary and paid, should identify resources they need to make their agencies more efficient and versatile, and present their findings to the Town for </a:t>
            </a:r>
            <a:r>
              <a:rPr lang="en"/>
              <a:t>reasonable</a:t>
            </a:r>
            <a:r>
              <a:rPr lang="en"/>
              <a:t> accommodation of their needs. The Town should reevaluate the value of penalties and fines as necessary to develop meaningful deterrence without being excessive. Educational programs should be expanded and used </a:t>
            </a:r>
            <a:r>
              <a:rPr lang="en"/>
              <a:t>routinely</a:t>
            </a:r>
            <a:r>
              <a:rPr lang="en"/>
              <a:t> to remind visitors, business owners, and residents of Nantucket customs and conventions as well as its bylaws, rules, and regulations. We have already begun to develop new </a:t>
            </a:r>
            <a:r>
              <a:rPr lang="en"/>
              <a:t>materials</a:t>
            </a:r>
            <a:r>
              <a:rPr lang="en"/>
              <a:t> and revise old ones.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ae9705ca8b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ae9705ca8b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Aside from our list of recommendations, These materials include - *FIRST QUE*  two revised Quick Reference Business Guides, one for COVID-19 information and a “Back to normal” Guide, *SECOND QUE* revisions to the Island welcome guide geared towards visitors and new islanders, *THIRD QUE* a series of radio public service announcements according to the season, and *FOURTH QUE* an informational poster to be published in a local Nantucket newspaper.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Click on slide to show different materials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ae9705ca8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ae9705ca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to the Chamber of Commerce for help distributing our business survey.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ae9705ca8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ae9705ca8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ae9705ca8b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ae9705ca8b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a59a605a0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a59a605a0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a59a605a09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a59a605a09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af5a63e08f_2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af5a63e08f_2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recognize parking was the focus of a WPI project in the past, but more research is needed to develop additional plans and evaluate their effectiveness. Alleviating parking issues can help attract residents back into Downtown and improve accessibility to the island’s cultural center.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ae9705d4d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ae9705d4d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We have three main </a:t>
            </a:r>
            <a:r>
              <a:rPr lang="en"/>
              <a:t>sub-objectives</a:t>
            </a:r>
            <a:r>
              <a:rPr lang="en"/>
              <a:t> for our project: *Click Now and after each </a:t>
            </a:r>
            <a:r>
              <a:rPr lang="en"/>
              <a:t>subgoal</a:t>
            </a:r>
            <a:r>
              <a:rPr lang="en"/>
              <a:t> topic*</a:t>
            </a:r>
            <a:endParaRPr/>
          </a:p>
          <a:p>
            <a:pPr indent="-298450" lvl="0" marL="457200" rtl="0" algn="l">
              <a:lnSpc>
                <a:spcPct val="100000"/>
              </a:lnSpc>
              <a:spcBef>
                <a:spcPts val="0"/>
              </a:spcBef>
              <a:spcAft>
                <a:spcPts val="0"/>
              </a:spcAft>
              <a:buClr>
                <a:srgbClr val="000000"/>
              </a:buClr>
              <a:buSzPts val="1100"/>
              <a:buFont typeface="Arial"/>
              <a:buAutoNum type="arabicPeriod"/>
            </a:pPr>
            <a:r>
              <a:rPr lang="en"/>
              <a:t>Identify what makes Nantucket “Nantucket” </a:t>
            </a:r>
            <a:endParaRPr/>
          </a:p>
          <a:p>
            <a:pPr indent="-298450" lvl="0" marL="457200" rtl="0" algn="l">
              <a:lnSpc>
                <a:spcPct val="100000"/>
              </a:lnSpc>
              <a:spcBef>
                <a:spcPts val="0"/>
              </a:spcBef>
              <a:spcAft>
                <a:spcPts val="0"/>
              </a:spcAft>
              <a:buClr>
                <a:srgbClr val="000000"/>
              </a:buClr>
              <a:buSzPts val="1100"/>
              <a:buFont typeface="Arial"/>
              <a:buAutoNum type="arabicPeriod"/>
            </a:pPr>
            <a:r>
              <a:rPr lang="en"/>
              <a:t>Evaluate ways Nantucket’s culture may be eroding</a:t>
            </a:r>
            <a:endParaRPr/>
          </a:p>
          <a:p>
            <a:pPr indent="-298450" lvl="0" marL="457200" rtl="0" algn="l">
              <a:lnSpc>
                <a:spcPct val="100000"/>
              </a:lnSpc>
              <a:spcBef>
                <a:spcPts val="0"/>
              </a:spcBef>
              <a:spcAft>
                <a:spcPts val="0"/>
              </a:spcAft>
              <a:buClr>
                <a:srgbClr val="000000"/>
              </a:buClr>
              <a:buSzPts val="1100"/>
              <a:buFont typeface="Arial"/>
              <a:buAutoNum type="arabicPeriod"/>
            </a:pPr>
            <a:r>
              <a:rPr lang="en"/>
              <a:t>Develop educational materials and outreach strategies to reinforce Nantucket’s distinct cultural identity.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ae9705ca8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ae9705ca8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get a </a:t>
            </a:r>
            <a:r>
              <a:rPr lang="en"/>
              <a:t>sense</a:t>
            </a:r>
            <a:r>
              <a:rPr lang="en"/>
              <a:t> of Nantucket’s culture we created two </a:t>
            </a:r>
            <a:r>
              <a:rPr lang="en"/>
              <a:t>informational</a:t>
            </a:r>
            <a:r>
              <a:rPr lang="en"/>
              <a:t> surveys, one for </a:t>
            </a:r>
            <a:r>
              <a:rPr lang="en"/>
              <a:t>businesses</a:t>
            </a:r>
            <a:r>
              <a:rPr lang="en"/>
              <a:t> and one for residents. In the resident survey, we wanted to get peoples’ opinions on a number of practices the town has allowed during COVID, and see if they should continue after the pandemic. These include outdoor merchandise displays, sandwich boards, public art, outdoor dining and more. In our business survey, we asked business owners what additional steps they have taken advantage of during the pandemic, and if they would like to continue them in the future.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ae9705ca8b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ae9705ca8b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size of our dataset. </a:t>
            </a:r>
            <a:r>
              <a:rPr lang="en">
                <a:solidFill>
                  <a:schemeClr val="dk1"/>
                </a:solidFill>
              </a:rPr>
              <a:t>For our 26 interviews, we interviewed town officials, business owners, locals and nonprofits.</a:t>
            </a:r>
            <a:r>
              <a:rPr lang="en"/>
              <a:t> Thanks to everyone who participated in our interviews and surveys. Moving 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aef7f24aa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aef7f24aac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Throughout our interviews and surveys, we have been introduced to a wide range of topics. We will first present what makes nantucket great, then </a:t>
            </a:r>
            <a:r>
              <a:rPr lang="en"/>
              <a:t>highlight community</a:t>
            </a:r>
            <a:r>
              <a:rPr lang="en"/>
              <a:t> concerns and </a:t>
            </a:r>
            <a:r>
              <a:rPr lang="en"/>
              <a:t>overtourism</a:t>
            </a:r>
            <a:r>
              <a:rPr lang="en"/>
              <a:t>. And Lastly we will look at the town’s </a:t>
            </a:r>
            <a:r>
              <a:rPr lang="en"/>
              <a:t>response</a:t>
            </a:r>
            <a:r>
              <a:rPr lang="en"/>
              <a:t> to covid and look at some issues with nantucket’s bylaw </a:t>
            </a:r>
            <a:r>
              <a:rPr lang="en"/>
              <a:t>enforcement</a:t>
            </a:r>
            <a:r>
              <a:rPr lang="en"/>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ae9705ca8b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ae9705ca8b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heard that people </a:t>
            </a:r>
            <a:r>
              <a:rPr lang="en"/>
              <a:t>cherish</a:t>
            </a:r>
            <a:r>
              <a:rPr lang="en"/>
              <a:t> many things about the island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ae9705ca8b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ae9705ca8b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them is Nantucket’s beautiful natural landscape with long beaches and large open spaces.</a:t>
            </a:r>
            <a:endParaRPr/>
          </a:p>
          <a:p>
            <a:pPr indent="0" lvl="0" marL="0" rtl="0" algn="l">
              <a:spcBef>
                <a:spcPts val="0"/>
              </a:spcBef>
              <a:spcAft>
                <a:spcPts val="0"/>
              </a:spcAft>
              <a:buNone/>
            </a:pPr>
            <a:br>
              <a:rPr lang="en"/>
            </a:br>
            <a:endParaRPr/>
          </a:p>
          <a:p>
            <a:pPr indent="0" lvl="0" marL="0" rtl="0" algn="l">
              <a:spcBef>
                <a:spcPts val="0"/>
              </a:spcBef>
              <a:spcAft>
                <a:spcPts val="0"/>
              </a:spcAft>
              <a:buNone/>
            </a:pPr>
            <a:r>
              <a:t/>
            </a:r>
            <a:endParaRPr/>
          </a:p>
          <a:p>
            <a:pPr indent="-241300" lvl="0" marL="0" rtl="0" algn="l">
              <a:lnSpc>
                <a:spcPct val="115000"/>
              </a:lnSpc>
              <a:spcBef>
                <a:spcPts val="0"/>
              </a:spcBef>
              <a:spcAft>
                <a:spcPts val="0"/>
              </a:spcAft>
              <a:buNone/>
            </a:pPr>
            <a:r>
              <a:rPr lang="en" sz="900">
                <a:solidFill>
                  <a:srgbClr val="333333"/>
                </a:solidFill>
                <a:latin typeface="Verdana"/>
                <a:ea typeface="Verdana"/>
                <a:cs typeface="Verdana"/>
                <a:sym typeface="Verdana"/>
              </a:rPr>
              <a:t>ATown of Nantucket [@townofnantucket]. (2020, November 5). Nantucket Beaches[Instagram photograph]. Retrieved from </a:t>
            </a:r>
            <a:r>
              <a:rPr lang="en" u="sng">
                <a:solidFill>
                  <a:srgbClr val="DB4437"/>
                </a:solidFill>
                <a:hlinkClick r:id="rId2">
                  <a:extLst>
                    <a:ext uri="{A12FA001-AC4F-418D-AE19-62706E023703}">
                      <ahyp:hlinkClr val="tx"/>
                    </a:ext>
                  </a:extLst>
                </a:hlinkClick>
              </a:rPr>
              <a:t>https://www.instagram.com/p/CHQoaBoj5Y2/</a:t>
            </a:r>
            <a:endParaRPr sz="900">
              <a:solidFill>
                <a:srgbClr val="333333"/>
              </a:solidFill>
              <a:latin typeface="Verdana"/>
              <a:ea typeface="Verdana"/>
              <a:cs typeface="Verdana"/>
              <a:sym typeface="Verdana"/>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a:solidFill>
            <a:srgbClr val="FFFFFF">
              <a:alpha val="27370"/>
            </a:srgbClr>
          </a:solidFill>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accent1"/>
              </a:buClr>
              <a:buSzPts val="1800"/>
              <a:buChar char="●"/>
              <a:defRPr>
                <a:solidFill>
                  <a:schemeClr val="lt2"/>
                </a:solidFill>
                <a:highlight>
                  <a:schemeClr val="accent4"/>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solidFill>
                  <a:schemeClr val="lt2"/>
                </a:solidFill>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accent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jpg"/><Relationship Id="rId4" Type="http://schemas.openxmlformats.org/officeDocument/2006/relationships/hyperlink" Target="https://www.nantucketchamber.org/tree-lightin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16.png"/><Relationship Id="rId7" Type="http://schemas.openxmlformats.org/officeDocument/2006/relationships/image" Target="../media/image24.png"/><Relationship Id="rId8"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8.png"/><Relationship Id="rId4" Type="http://schemas.openxmlformats.org/officeDocument/2006/relationships/image" Target="../media/image23.png"/><Relationship Id="rId5"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www.bostonglobe.com/metro/2016/06/30/nantucket-crackdown-rowdy-july-beach-party/1aA7k0EE1QCLdFfAYnKLOM/story.html" TargetMode="External"/><Relationship Id="rId4" Type="http://schemas.openxmlformats.org/officeDocument/2006/relationships/hyperlink" Target="https://www.ack.net/article/20110811/NEWS/308119983"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591900"/>
            <a:ext cx="8520600" cy="269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Reinforcing </a:t>
            </a:r>
            <a:endParaRPr/>
          </a:p>
          <a:p>
            <a:pPr indent="0" lvl="0" marL="0" rtl="0" algn="ctr">
              <a:spcBef>
                <a:spcPts val="0"/>
              </a:spcBef>
              <a:spcAft>
                <a:spcPts val="0"/>
              </a:spcAft>
              <a:buNone/>
            </a:pPr>
            <a:r>
              <a:rPr lang="en"/>
              <a:t>Nantucket’s Customs</a:t>
            </a:r>
            <a:endParaRPr/>
          </a:p>
        </p:txBody>
      </p:sp>
      <p:sp>
        <p:nvSpPr>
          <p:cNvPr id="57" name="Google Shape;57;p13"/>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8" name="Google Shape;58;p13"/>
          <p:cNvPicPr preferRelativeResize="0"/>
          <p:nvPr/>
        </p:nvPicPr>
        <p:blipFill>
          <a:blip r:embed="rId3">
            <a:alphaModFix/>
          </a:blip>
          <a:stretch>
            <a:fillRect/>
          </a:stretch>
        </p:blipFill>
        <p:spPr>
          <a:xfrm>
            <a:off x="1039500" y="3495838"/>
            <a:ext cx="1582875" cy="1582875"/>
          </a:xfrm>
          <a:prstGeom prst="rect">
            <a:avLst/>
          </a:prstGeom>
          <a:noFill/>
          <a:ln>
            <a:noFill/>
          </a:ln>
        </p:spPr>
      </p:pic>
      <p:pic>
        <p:nvPicPr>
          <p:cNvPr id="59" name="Google Shape;59;p13"/>
          <p:cNvPicPr preferRelativeResize="0"/>
          <p:nvPr/>
        </p:nvPicPr>
        <p:blipFill>
          <a:blip r:embed="rId4">
            <a:alphaModFix/>
          </a:blip>
          <a:stretch>
            <a:fillRect/>
          </a:stretch>
        </p:blipFill>
        <p:spPr>
          <a:xfrm>
            <a:off x="5364963" y="3890388"/>
            <a:ext cx="2981325" cy="1066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3" name="Shape 143"/>
        <p:cNvGrpSpPr/>
        <p:nvPr/>
      </p:nvGrpSpPr>
      <p:grpSpPr>
        <a:xfrm>
          <a:off x="0" y="0"/>
          <a:ext cx="0" cy="0"/>
          <a:chOff x="0" y="0"/>
          <a:chExt cx="0" cy="0"/>
        </a:xfrm>
      </p:grpSpPr>
      <p:sp>
        <p:nvSpPr>
          <p:cNvPr id="144" name="Google Shape;144;p22"/>
          <p:cNvSpPr/>
          <p:nvPr/>
        </p:nvSpPr>
        <p:spPr>
          <a:xfrm>
            <a:off x="3352900" y="0"/>
            <a:ext cx="218100" cy="18624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22"/>
          <p:cNvPicPr preferRelativeResize="0"/>
          <p:nvPr/>
        </p:nvPicPr>
        <p:blipFill>
          <a:blip r:embed="rId3">
            <a:alphaModFix/>
          </a:blip>
          <a:stretch>
            <a:fillRect/>
          </a:stretch>
        </p:blipFill>
        <p:spPr>
          <a:xfrm>
            <a:off x="3450681" y="0"/>
            <a:ext cx="5861538" cy="5143500"/>
          </a:xfrm>
          <a:prstGeom prst="rect">
            <a:avLst/>
          </a:prstGeom>
          <a:noFill/>
          <a:ln>
            <a:noFill/>
          </a:ln>
        </p:spPr>
      </p:pic>
      <p:sp>
        <p:nvSpPr>
          <p:cNvPr id="146" name="Google Shape;146;p22"/>
          <p:cNvSpPr/>
          <p:nvPr/>
        </p:nvSpPr>
        <p:spPr>
          <a:xfrm>
            <a:off x="0" y="1658425"/>
            <a:ext cx="3810000" cy="3485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2"/>
          <p:cNvSpPr txBox="1"/>
          <p:nvPr>
            <p:ph type="title"/>
          </p:nvPr>
        </p:nvSpPr>
        <p:spPr>
          <a:xfrm>
            <a:off x="285238" y="158035"/>
            <a:ext cx="2795400" cy="1386300"/>
          </a:xfrm>
          <a:prstGeom prst="rect">
            <a:avLst/>
          </a:prstGeom>
          <a:solidFill>
            <a:srgbClr val="A3A3A3"/>
          </a:solidFill>
        </p:spPr>
        <p:txBody>
          <a:bodyPr anchorCtr="0" anchor="t" bIns="91425" lIns="91425" spcFirstLastPara="1" rIns="91425" wrap="square" tIns="91425">
            <a:noAutofit/>
          </a:bodyPr>
          <a:lstStyle/>
          <a:p>
            <a:pPr indent="0" lvl="0" marL="0" rtl="0" algn="ctr">
              <a:spcBef>
                <a:spcPts val="0"/>
              </a:spcBef>
              <a:spcAft>
                <a:spcPts val="0"/>
              </a:spcAft>
              <a:buNone/>
            </a:pPr>
            <a:r>
              <a:rPr lang="en"/>
              <a:t>Rich History &amp; </a:t>
            </a:r>
            <a:r>
              <a:rPr lang="en"/>
              <a:t>Architecture</a:t>
            </a:r>
            <a:endParaRPr/>
          </a:p>
        </p:txBody>
      </p:sp>
      <p:sp>
        <p:nvSpPr>
          <p:cNvPr id="148" name="Google Shape;148;p22"/>
          <p:cNvSpPr txBox="1"/>
          <p:nvPr>
            <p:ph idx="1" type="body"/>
          </p:nvPr>
        </p:nvSpPr>
        <p:spPr>
          <a:xfrm>
            <a:off x="114400" y="-1170825"/>
            <a:ext cx="52005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Historic</a:t>
            </a:r>
            <a:r>
              <a:rPr lang="en">
                <a:solidFill>
                  <a:srgbClr val="000000"/>
                </a:solidFill>
              </a:rPr>
              <a:t> buildings</a:t>
            </a:r>
            <a:endParaRPr>
              <a:solidFill>
                <a:srgbClr val="000000"/>
              </a:solidFill>
            </a:endParaRPr>
          </a:p>
          <a:p>
            <a:pPr indent="0" lvl="0" marL="0" rtl="0" algn="l">
              <a:spcBef>
                <a:spcPts val="1600"/>
              </a:spcBef>
              <a:spcAft>
                <a:spcPts val="1600"/>
              </a:spcAft>
              <a:buNone/>
            </a:pPr>
            <a:r>
              <a:rPr lang="en"/>
              <a:t>Nantucket preservation trust</a:t>
            </a:r>
            <a:endParaRPr/>
          </a:p>
        </p:txBody>
      </p:sp>
      <p:pic>
        <p:nvPicPr>
          <p:cNvPr id="149" name="Google Shape;149;p22"/>
          <p:cNvPicPr preferRelativeResize="0"/>
          <p:nvPr/>
        </p:nvPicPr>
        <p:blipFill>
          <a:blip r:embed="rId4">
            <a:alphaModFix/>
          </a:blip>
          <a:stretch>
            <a:fillRect/>
          </a:stretch>
        </p:blipFill>
        <p:spPr>
          <a:xfrm>
            <a:off x="-2" y="1738350"/>
            <a:ext cx="3731676" cy="34051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53" name="Shape 153"/>
        <p:cNvGrpSpPr/>
        <p:nvPr/>
      </p:nvGrpSpPr>
      <p:grpSpPr>
        <a:xfrm>
          <a:off x="0" y="0"/>
          <a:ext cx="0" cy="0"/>
          <a:chOff x="0" y="0"/>
          <a:chExt cx="0" cy="0"/>
        </a:xfrm>
      </p:grpSpPr>
      <p:sp>
        <p:nvSpPr>
          <p:cNvPr id="154" name="Google Shape;154;p23"/>
          <p:cNvSpPr txBox="1"/>
          <p:nvPr>
            <p:ph type="title"/>
          </p:nvPr>
        </p:nvSpPr>
        <p:spPr>
          <a:xfrm>
            <a:off x="100725" y="205425"/>
            <a:ext cx="8520600" cy="801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0" lang="en">
                <a:solidFill>
                  <a:srgbClr val="FFFFFF"/>
                </a:solidFill>
              </a:rPr>
              <a:t>“</a:t>
            </a:r>
            <a:r>
              <a:rPr b="0" lang="en">
                <a:solidFill>
                  <a:srgbClr val="FFFFFF"/>
                </a:solidFill>
              </a:rPr>
              <a:t>A Norman Rockwell painting</a:t>
            </a:r>
            <a:endParaRPr b="0">
              <a:solidFill>
                <a:srgbClr val="FFFFFF"/>
              </a:solidFill>
            </a:endParaRPr>
          </a:p>
        </p:txBody>
      </p:sp>
      <p:pic>
        <p:nvPicPr>
          <p:cNvPr id="155" name="Google Shape;155;p23"/>
          <p:cNvPicPr preferRelativeResize="0"/>
          <p:nvPr/>
        </p:nvPicPr>
        <p:blipFill>
          <a:blip r:embed="rId3">
            <a:alphaModFix/>
          </a:blip>
          <a:stretch>
            <a:fillRect/>
          </a:stretch>
        </p:blipFill>
        <p:spPr>
          <a:xfrm>
            <a:off x="5645200" y="0"/>
            <a:ext cx="3517600" cy="4256300"/>
          </a:xfrm>
          <a:prstGeom prst="rect">
            <a:avLst/>
          </a:prstGeom>
          <a:noFill/>
          <a:ln>
            <a:noFill/>
          </a:ln>
        </p:spPr>
      </p:pic>
      <p:pic>
        <p:nvPicPr>
          <p:cNvPr id="156" name="Google Shape;156;p23"/>
          <p:cNvPicPr preferRelativeResize="0"/>
          <p:nvPr/>
        </p:nvPicPr>
        <p:blipFill>
          <a:blip r:embed="rId4">
            <a:alphaModFix/>
          </a:blip>
          <a:stretch>
            <a:fillRect/>
          </a:stretch>
        </p:blipFill>
        <p:spPr>
          <a:xfrm>
            <a:off x="-12" y="1333500"/>
            <a:ext cx="4524375" cy="3810000"/>
          </a:xfrm>
          <a:prstGeom prst="rect">
            <a:avLst/>
          </a:prstGeom>
          <a:noFill/>
          <a:ln>
            <a:noFill/>
          </a:ln>
        </p:spPr>
      </p:pic>
      <p:sp>
        <p:nvSpPr>
          <p:cNvPr id="157" name="Google Shape;157;p23"/>
          <p:cNvSpPr txBox="1"/>
          <p:nvPr>
            <p:ph type="title"/>
          </p:nvPr>
        </p:nvSpPr>
        <p:spPr>
          <a:xfrm>
            <a:off x="4572000" y="4266300"/>
            <a:ext cx="4825200" cy="801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0" lang="en">
                <a:solidFill>
                  <a:srgbClr val="FFFFFF"/>
                </a:solidFill>
              </a:rPr>
              <a:t>come to life” - Jamie Holmes</a:t>
            </a:r>
            <a:endParaRPr b="0">
              <a:solidFill>
                <a:srgbClr val="FFFFFF"/>
              </a:solidFill>
            </a:endParaRPr>
          </a:p>
        </p:txBody>
      </p:sp>
      <p:sp>
        <p:nvSpPr>
          <p:cNvPr id="158" name="Google Shape;158;p23"/>
          <p:cNvSpPr/>
          <p:nvPr/>
        </p:nvSpPr>
        <p:spPr>
          <a:xfrm flipH="1" rot="-180206">
            <a:off x="5046006" y="1333498"/>
            <a:ext cx="89686" cy="2922876"/>
          </a:xfrm>
          <a:custGeom>
            <a:rect b="b" l="l" r="r" t="t"/>
            <a:pathLst>
              <a:path extrusionOk="0" h="127128" w="3594">
                <a:moveTo>
                  <a:pt x="0" y="0"/>
                </a:moveTo>
                <a:cubicBezTo>
                  <a:pt x="0" y="42393"/>
                  <a:pt x="3594" y="84735"/>
                  <a:pt x="3594" y="127128"/>
                </a:cubicBezTo>
              </a:path>
            </a:pathLst>
          </a:custGeom>
          <a:noFill/>
          <a:ln cap="flat" cmpd="sng" w="38100">
            <a:solidFill>
              <a:schemeClr val="lt2"/>
            </a:solidFill>
            <a:prstDash val="solid"/>
            <a:round/>
            <a:headEnd len="med" w="med" type="none"/>
            <a:tailEnd len="med" w="med" type="none"/>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457200" rtl="0" algn="l">
              <a:spcBef>
                <a:spcPts val="0"/>
              </a:spcBef>
              <a:spcAft>
                <a:spcPts val="1600"/>
              </a:spcAft>
              <a:buNone/>
            </a:pPr>
            <a:r>
              <a:rPr lang="en"/>
              <a:t>Incorporate</a:t>
            </a:r>
            <a:r>
              <a:rPr lang="en"/>
              <a:t> small town charm</a:t>
            </a:r>
            <a:endParaRPr/>
          </a:p>
        </p:txBody>
      </p:sp>
      <p:pic>
        <p:nvPicPr>
          <p:cNvPr id="164" name="Google Shape;164;p24"/>
          <p:cNvPicPr preferRelativeResize="0"/>
          <p:nvPr/>
        </p:nvPicPr>
        <p:blipFill>
          <a:blip r:embed="rId3">
            <a:alphaModFix/>
          </a:blip>
          <a:stretch>
            <a:fillRect/>
          </a:stretch>
        </p:blipFill>
        <p:spPr>
          <a:xfrm>
            <a:off x="0" y="-152400"/>
            <a:ext cx="9144000" cy="6096000"/>
          </a:xfrm>
          <a:prstGeom prst="rect">
            <a:avLst/>
          </a:prstGeom>
          <a:noFill/>
          <a:ln>
            <a:noFill/>
          </a:ln>
        </p:spPr>
      </p:pic>
      <p:sp>
        <p:nvSpPr>
          <p:cNvPr id="165" name="Google Shape;165;p24"/>
          <p:cNvSpPr txBox="1"/>
          <p:nvPr>
            <p:ph type="title"/>
          </p:nvPr>
        </p:nvSpPr>
        <p:spPr>
          <a:xfrm>
            <a:off x="565250" y="64775"/>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EEEEE"/>
                </a:solidFill>
              </a:rPr>
              <a:t>Supportive Community</a:t>
            </a:r>
            <a:endParaRPr>
              <a:solidFill>
                <a:srgbClr val="EEEEEE"/>
              </a:solidFill>
            </a:endParaRPr>
          </a:p>
        </p:txBody>
      </p:sp>
      <p:sp>
        <p:nvSpPr>
          <p:cNvPr id="166" name="Google Shape;166;p24"/>
          <p:cNvSpPr txBox="1"/>
          <p:nvPr/>
        </p:nvSpPr>
        <p:spPr>
          <a:xfrm>
            <a:off x="119850" y="4568875"/>
            <a:ext cx="3823500" cy="5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uFill>
                  <a:noFill/>
                </a:uFill>
                <a:latin typeface="Amatic SC"/>
                <a:ea typeface="Amatic SC"/>
                <a:cs typeface="Amatic SC"/>
                <a:sym typeface="Amatic SC"/>
                <a:hlinkClick r:id="rId4">
                  <a:extLst>
                    <a:ext uri="{A12FA001-AC4F-418D-AE19-62706E023703}">
                      <ahyp:hlinkClr val="tx"/>
                    </a:ext>
                  </a:extLst>
                </a:hlinkClick>
              </a:rPr>
              <a:t>The Annual Christmas Tree Lighting</a:t>
            </a:r>
            <a:r>
              <a:rPr lang="en" sz="2400">
                <a:solidFill>
                  <a:schemeClr val="lt1"/>
                </a:solidFill>
                <a:latin typeface="Amatic SC"/>
                <a:ea typeface="Amatic SC"/>
                <a:cs typeface="Amatic SC"/>
                <a:sym typeface="Amatic SC"/>
              </a:rPr>
              <a:t> 2019</a:t>
            </a:r>
            <a:endParaRPr sz="2400">
              <a:solidFill>
                <a:schemeClr val="lt1"/>
              </a:solidFill>
              <a:latin typeface="Amatic SC"/>
              <a:ea typeface="Amatic SC"/>
              <a:cs typeface="Amatic SC"/>
              <a:sym typeface="Amatic SC"/>
            </a:endParaRPr>
          </a:p>
          <a:p>
            <a:pPr indent="0" lvl="0" marL="0" rtl="0" algn="l">
              <a:spcBef>
                <a:spcPts val="0"/>
              </a:spcBef>
              <a:spcAft>
                <a:spcPts val="0"/>
              </a:spcAft>
              <a:buNone/>
            </a:pPr>
            <a:r>
              <a:t/>
            </a:r>
            <a:endParaRPr>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5"/>
          <p:cNvSpPr/>
          <p:nvPr/>
        </p:nvSpPr>
        <p:spPr>
          <a:xfrm>
            <a:off x="339575" y="0"/>
            <a:ext cx="6691500" cy="4184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5"/>
          <p:cNvSpPr/>
          <p:nvPr/>
        </p:nvSpPr>
        <p:spPr>
          <a:xfrm>
            <a:off x="-49925" y="2017475"/>
            <a:ext cx="8459400" cy="1088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5"/>
          <p:cNvSpPr txBox="1"/>
          <p:nvPr>
            <p:ph type="title"/>
          </p:nvPr>
        </p:nvSpPr>
        <p:spPr>
          <a:xfrm>
            <a:off x="630075"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Community Concerns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6"/>
          <p:cNvSpPr/>
          <p:nvPr/>
        </p:nvSpPr>
        <p:spPr>
          <a:xfrm>
            <a:off x="150" y="3250375"/>
            <a:ext cx="2470500" cy="196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6"/>
          <p:cNvSpPr txBox="1"/>
          <p:nvPr>
            <p:ph type="title"/>
          </p:nvPr>
        </p:nvSpPr>
        <p:spPr>
          <a:xfrm>
            <a:off x="150" y="514375"/>
            <a:ext cx="2470500" cy="2736000"/>
          </a:xfrm>
          <a:prstGeom prst="rect">
            <a:avLst/>
          </a:prstGeom>
          <a:solidFill>
            <a:srgbClr val="434343"/>
          </a:solidFill>
        </p:spPr>
        <p:txBody>
          <a:bodyPr anchorCtr="0" anchor="ctr" bIns="91425" lIns="91425" spcFirstLastPara="1" rIns="91425" wrap="square" tIns="91425">
            <a:noAutofit/>
          </a:bodyPr>
          <a:lstStyle/>
          <a:p>
            <a:pPr indent="0" lvl="0" marL="0" rtl="0" algn="l">
              <a:spcBef>
                <a:spcPts val="0"/>
              </a:spcBef>
              <a:spcAft>
                <a:spcPts val="0"/>
              </a:spcAft>
              <a:buNone/>
            </a:pPr>
            <a:r>
              <a:rPr lang="en" sz="5200"/>
              <a:t>Nantucket Housing</a:t>
            </a:r>
            <a:endParaRPr sz="5200"/>
          </a:p>
          <a:p>
            <a:pPr indent="0" lvl="0" marL="0" rtl="0" algn="l">
              <a:spcBef>
                <a:spcPts val="0"/>
              </a:spcBef>
              <a:spcAft>
                <a:spcPts val="0"/>
              </a:spcAft>
              <a:buNone/>
            </a:pPr>
            <a:r>
              <a:rPr lang="en" sz="5200"/>
              <a:t>Costs</a:t>
            </a:r>
            <a:endParaRPr sz="5200"/>
          </a:p>
        </p:txBody>
      </p:sp>
      <p:pic>
        <p:nvPicPr>
          <p:cNvPr id="180" name="Google Shape;180;p26"/>
          <p:cNvPicPr preferRelativeResize="0"/>
          <p:nvPr/>
        </p:nvPicPr>
        <p:blipFill rotWithShape="1">
          <a:blip r:embed="rId3">
            <a:alphaModFix/>
          </a:blip>
          <a:srcRect b="0" l="0" r="0" t="3836"/>
          <a:stretch/>
        </p:blipFill>
        <p:spPr>
          <a:xfrm>
            <a:off x="2470650" y="-213987"/>
            <a:ext cx="6336350" cy="5357475"/>
          </a:xfrm>
          <a:prstGeom prst="rect">
            <a:avLst/>
          </a:prstGeom>
          <a:noFill/>
          <a:ln>
            <a:noFill/>
          </a:ln>
        </p:spPr>
      </p:pic>
      <p:sp>
        <p:nvSpPr>
          <p:cNvPr id="181" name="Google Shape;181;p26"/>
          <p:cNvSpPr/>
          <p:nvPr/>
        </p:nvSpPr>
        <p:spPr>
          <a:xfrm>
            <a:off x="3169125" y="4774725"/>
            <a:ext cx="5538300" cy="1968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6"/>
          <p:cNvSpPr txBox="1"/>
          <p:nvPr/>
        </p:nvSpPr>
        <p:spPr>
          <a:xfrm>
            <a:off x="-445350" y="4090500"/>
            <a:ext cx="3000000" cy="30000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1600"/>
              </a:spcAft>
              <a:buNone/>
            </a:pPr>
            <a:r>
              <a:rPr lang="en" sz="1800">
                <a:solidFill>
                  <a:schemeClr val="lt2"/>
                </a:solidFill>
                <a:latin typeface="Source Code Pro"/>
                <a:ea typeface="Source Code Pro"/>
                <a:cs typeface="Source Code Pro"/>
                <a:sym typeface="Source Code Pro"/>
              </a:rPr>
              <a:t>Median Household   Income 2014-2018 $105k</a:t>
            </a:r>
            <a:endParaRPr sz="1800">
              <a:solidFill>
                <a:schemeClr val="lt2"/>
              </a:solidFill>
              <a:latin typeface="Source Code Pro"/>
              <a:ea typeface="Source Code Pro"/>
              <a:cs typeface="Source Code Pro"/>
              <a:sym typeface="Source Code Pro"/>
            </a:endParaRPr>
          </a:p>
        </p:txBody>
      </p:sp>
      <p:sp>
        <p:nvSpPr>
          <p:cNvPr id="183" name="Google Shape;183;p26"/>
          <p:cNvSpPr/>
          <p:nvPr/>
        </p:nvSpPr>
        <p:spPr>
          <a:xfrm>
            <a:off x="2554650" y="4774725"/>
            <a:ext cx="486000" cy="1968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6"/>
          <p:cNvSpPr txBox="1"/>
          <p:nvPr/>
        </p:nvSpPr>
        <p:spPr>
          <a:xfrm>
            <a:off x="3040650" y="-6225"/>
            <a:ext cx="2892600" cy="121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dk2"/>
                </a:solidFill>
                <a:latin typeface="Amatic SC"/>
                <a:ea typeface="Amatic SC"/>
                <a:cs typeface="Amatic SC"/>
                <a:sym typeface="Amatic SC"/>
              </a:rPr>
              <a:t>Nantucket </a:t>
            </a:r>
            <a:endParaRPr b="1" sz="1900">
              <a:solidFill>
                <a:schemeClr val="dk2"/>
              </a:solidFill>
              <a:latin typeface="Amatic SC"/>
              <a:ea typeface="Amatic SC"/>
              <a:cs typeface="Amatic SC"/>
              <a:sym typeface="Amatic SC"/>
            </a:endParaRPr>
          </a:p>
          <a:p>
            <a:pPr indent="0" lvl="0" marL="0" rtl="0" algn="l">
              <a:spcBef>
                <a:spcPts val="0"/>
              </a:spcBef>
              <a:spcAft>
                <a:spcPts val="0"/>
              </a:spcAft>
              <a:buNone/>
            </a:pPr>
            <a:r>
              <a:rPr b="1" lang="en" sz="1900">
                <a:solidFill>
                  <a:schemeClr val="dk2"/>
                </a:solidFill>
                <a:latin typeface="Amatic SC"/>
                <a:ea typeface="Amatic SC"/>
                <a:cs typeface="Amatic SC"/>
                <a:sym typeface="Amatic SC"/>
              </a:rPr>
              <a:t>Average Single Family Home Sale Price</a:t>
            </a:r>
            <a:endParaRPr b="1" sz="1900">
              <a:solidFill>
                <a:schemeClr val="dk2"/>
              </a:solidFill>
              <a:latin typeface="Amatic SC"/>
              <a:ea typeface="Amatic SC"/>
              <a:cs typeface="Amatic SC"/>
              <a:sym typeface="Amatic SC"/>
            </a:endParaRPr>
          </a:p>
          <a:p>
            <a:pPr indent="0" lvl="0" marL="0" rtl="0" algn="l">
              <a:spcBef>
                <a:spcPts val="0"/>
              </a:spcBef>
              <a:spcAft>
                <a:spcPts val="0"/>
              </a:spcAft>
              <a:buNone/>
            </a:pPr>
            <a:r>
              <a:rPr b="1" lang="en" sz="1900">
                <a:solidFill>
                  <a:schemeClr val="dk2"/>
                </a:solidFill>
                <a:latin typeface="Amatic SC"/>
                <a:ea typeface="Amatic SC"/>
                <a:cs typeface="Amatic SC"/>
                <a:sym typeface="Amatic SC"/>
              </a:rPr>
              <a:t>Fisher Real Estate</a:t>
            </a:r>
            <a:endParaRPr b="1" sz="1900">
              <a:solidFill>
                <a:schemeClr val="dk2"/>
              </a:solidFill>
              <a:latin typeface="Amatic SC"/>
              <a:ea typeface="Amatic SC"/>
              <a:cs typeface="Amatic SC"/>
              <a:sym typeface="Amatic SC"/>
            </a:endParaRPr>
          </a:p>
          <a:p>
            <a:pPr indent="0" lvl="0" marL="0" rtl="0" algn="l">
              <a:spcBef>
                <a:spcPts val="0"/>
              </a:spcBef>
              <a:spcAft>
                <a:spcPts val="0"/>
              </a:spcAft>
              <a:buNone/>
            </a:pPr>
            <a:r>
              <a:rPr b="1" lang="en" sz="5200">
                <a:solidFill>
                  <a:schemeClr val="lt1"/>
                </a:solidFill>
                <a:latin typeface="Amatic SC"/>
                <a:ea typeface="Amatic SC"/>
                <a:cs typeface="Amatic SC"/>
                <a:sym typeface="Amatic SC"/>
              </a:rPr>
              <a:t>Costs</a:t>
            </a:r>
            <a:endParaRPr b="1" sz="2500">
              <a:solidFill>
                <a:schemeClr val="dk2"/>
              </a:solidFill>
              <a:latin typeface="Amatic SC"/>
              <a:ea typeface="Amatic SC"/>
              <a:cs typeface="Amatic SC"/>
              <a:sym typeface="Amatic S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27"/>
          <p:cNvPicPr preferRelativeResize="0"/>
          <p:nvPr/>
        </p:nvPicPr>
        <p:blipFill>
          <a:blip r:embed="rId3">
            <a:alphaModFix/>
          </a:blip>
          <a:stretch>
            <a:fillRect/>
          </a:stretch>
        </p:blipFill>
        <p:spPr>
          <a:xfrm>
            <a:off x="1" y="0"/>
            <a:ext cx="9144000" cy="5518521"/>
          </a:xfrm>
          <a:prstGeom prst="rect">
            <a:avLst/>
          </a:prstGeom>
          <a:noFill/>
          <a:ln>
            <a:noFill/>
          </a:ln>
        </p:spPr>
      </p:pic>
      <p:sp>
        <p:nvSpPr>
          <p:cNvPr id="190" name="Google Shape;190;p27"/>
          <p:cNvSpPr txBox="1"/>
          <p:nvPr>
            <p:ph idx="1" type="body"/>
          </p:nvPr>
        </p:nvSpPr>
        <p:spPr>
          <a:xfrm>
            <a:off x="0" y="1114850"/>
            <a:ext cx="5273400" cy="883500"/>
          </a:xfrm>
          <a:prstGeom prst="rect">
            <a:avLst/>
          </a:prstGeom>
          <a:solidFill>
            <a:srgbClr val="8E8E8E">
              <a:alpha val="51400"/>
            </a:srgbClr>
          </a:solidFill>
        </p:spPr>
        <p:txBody>
          <a:bodyPr anchorCtr="0" anchor="ctr" bIns="91425" lIns="91425" spcFirstLastPara="1" rIns="91425" wrap="square" tIns="91425">
            <a:noAutofit/>
          </a:bodyPr>
          <a:lstStyle/>
          <a:p>
            <a:pPr indent="0" lvl="0" marL="0" rtl="0" algn="l">
              <a:spcBef>
                <a:spcPts val="0"/>
              </a:spcBef>
              <a:spcAft>
                <a:spcPts val="0"/>
              </a:spcAft>
              <a:buNone/>
            </a:pPr>
            <a:r>
              <a:rPr lang="en" sz="3200"/>
              <a:t>“Nantucket is a Victim of Its own Success”</a:t>
            </a:r>
            <a:endParaRPr sz="3200"/>
          </a:p>
        </p:txBody>
      </p:sp>
      <p:sp>
        <p:nvSpPr>
          <p:cNvPr id="191" name="Google Shape;191;p27"/>
          <p:cNvSpPr txBox="1"/>
          <p:nvPr>
            <p:ph idx="4294967295" type="title"/>
          </p:nvPr>
        </p:nvSpPr>
        <p:spPr>
          <a:xfrm>
            <a:off x="3295125" y="-66600"/>
            <a:ext cx="5618700" cy="14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400">
                <a:solidFill>
                  <a:schemeClr val="accent5"/>
                </a:solidFill>
              </a:rPr>
              <a:t>Overtourism</a:t>
            </a:r>
            <a:endParaRPr sz="5400">
              <a:solidFill>
                <a:schemeClr val="accent5"/>
              </a:solidFill>
            </a:endParaRPr>
          </a:p>
          <a:p>
            <a:pPr indent="0" lvl="0" marL="0" rtl="0" algn="l">
              <a:spcBef>
                <a:spcPts val="0"/>
              </a:spcBef>
              <a:spcAft>
                <a:spcPts val="0"/>
              </a:spcAft>
              <a:buNone/>
            </a:pPr>
            <a:r>
              <a:t/>
            </a:r>
            <a:endParaRPr/>
          </a:p>
        </p:txBody>
      </p:sp>
      <p:sp>
        <p:nvSpPr>
          <p:cNvPr id="192" name="Google Shape;192;p27"/>
          <p:cNvSpPr txBox="1"/>
          <p:nvPr>
            <p:ph idx="1" type="body"/>
          </p:nvPr>
        </p:nvSpPr>
        <p:spPr>
          <a:xfrm>
            <a:off x="1632750" y="65675"/>
            <a:ext cx="5878500" cy="774000"/>
          </a:xfrm>
          <a:prstGeom prst="rect">
            <a:avLst/>
          </a:prstGeom>
          <a:solidFill>
            <a:srgbClr val="8E8E8E">
              <a:alpha val="51400"/>
            </a:srgbClr>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3200"/>
              <a:t>Nantucket should Appeal more towards Families</a:t>
            </a:r>
            <a:endParaRPr sz="3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600"/>
                                        <p:tgtEl>
                                          <p:spTgt spid="192"/>
                                        </p:tgtEl>
                                      </p:cBhvr>
                                    </p:animEffect>
                                    <p:set>
                                      <p:cBhvr>
                                        <p:cTn dur="1" fill="hold">
                                          <p:stCondLst>
                                            <p:cond delay="600"/>
                                          </p:stCondLst>
                                        </p:cTn>
                                        <p:tgtEl>
                                          <p:spTgt spid="19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3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8"/>
          <p:cNvSpPr/>
          <p:nvPr/>
        </p:nvSpPr>
        <p:spPr>
          <a:xfrm>
            <a:off x="0" y="118425"/>
            <a:ext cx="9144000" cy="10470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8"/>
          <p:cNvSpPr/>
          <p:nvPr/>
        </p:nvSpPr>
        <p:spPr>
          <a:xfrm>
            <a:off x="0" y="923700"/>
            <a:ext cx="9144000" cy="24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9" name="Google Shape;199;p28"/>
          <p:cNvPicPr preferRelativeResize="0"/>
          <p:nvPr/>
        </p:nvPicPr>
        <p:blipFill>
          <a:blip r:embed="rId3">
            <a:alphaModFix/>
          </a:blip>
          <a:stretch>
            <a:fillRect/>
          </a:stretch>
        </p:blipFill>
        <p:spPr>
          <a:xfrm>
            <a:off x="151635" y="1891887"/>
            <a:ext cx="3657599" cy="2401437"/>
          </a:xfrm>
          <a:prstGeom prst="rect">
            <a:avLst/>
          </a:prstGeom>
          <a:noFill/>
          <a:ln cap="flat" cmpd="sng" w="38100">
            <a:solidFill>
              <a:srgbClr val="434343"/>
            </a:solidFill>
            <a:prstDash val="solid"/>
            <a:round/>
            <a:headEnd len="sm" w="sm" type="none"/>
            <a:tailEnd len="sm" w="sm" type="none"/>
          </a:ln>
        </p:spPr>
      </p:pic>
      <p:sp>
        <p:nvSpPr>
          <p:cNvPr id="200" name="Google Shape;200;p28"/>
          <p:cNvSpPr txBox="1"/>
          <p:nvPr/>
        </p:nvSpPr>
        <p:spPr>
          <a:xfrm>
            <a:off x="488075" y="118425"/>
            <a:ext cx="4167900" cy="69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4600">
                <a:solidFill>
                  <a:schemeClr val="lt2"/>
                </a:solidFill>
                <a:latin typeface="Amatic SC"/>
                <a:ea typeface="Amatic SC"/>
                <a:cs typeface="Amatic SC"/>
                <a:sym typeface="Amatic SC"/>
              </a:rPr>
              <a:t>Effects of overtourism</a:t>
            </a:r>
            <a:endParaRPr sz="4200">
              <a:latin typeface="Amatic SC"/>
              <a:ea typeface="Amatic SC"/>
              <a:cs typeface="Amatic SC"/>
              <a:sym typeface="Amatic SC"/>
            </a:endParaRPr>
          </a:p>
        </p:txBody>
      </p:sp>
      <p:pic>
        <p:nvPicPr>
          <p:cNvPr id="201" name="Google Shape;201;p28"/>
          <p:cNvPicPr preferRelativeResize="0"/>
          <p:nvPr/>
        </p:nvPicPr>
        <p:blipFill>
          <a:blip r:embed="rId4">
            <a:alphaModFix/>
          </a:blip>
          <a:stretch>
            <a:fillRect/>
          </a:stretch>
        </p:blipFill>
        <p:spPr>
          <a:xfrm>
            <a:off x="3994040" y="1887113"/>
            <a:ext cx="4998325" cy="2410961"/>
          </a:xfrm>
          <a:prstGeom prst="rect">
            <a:avLst/>
          </a:prstGeom>
          <a:noFill/>
          <a:ln cap="flat" cmpd="sng" w="38100">
            <a:solidFill>
              <a:srgbClr val="434343"/>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9"/>
          <p:cNvSpPr/>
          <p:nvPr/>
        </p:nvSpPr>
        <p:spPr>
          <a:xfrm>
            <a:off x="339575" y="0"/>
            <a:ext cx="6691500" cy="4184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9"/>
          <p:cNvSpPr/>
          <p:nvPr/>
        </p:nvSpPr>
        <p:spPr>
          <a:xfrm>
            <a:off x="-49925" y="2017475"/>
            <a:ext cx="8459400" cy="1088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9"/>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COVID</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0"/>
          <p:cNvSpPr txBox="1"/>
          <p:nvPr/>
        </p:nvSpPr>
        <p:spPr>
          <a:xfrm>
            <a:off x="5807529" y="2872175"/>
            <a:ext cx="38982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Amatic SC"/>
                <a:ea typeface="Amatic SC"/>
                <a:cs typeface="Amatic SC"/>
                <a:sym typeface="Amatic SC"/>
              </a:rPr>
              <a:t>Artist: Timothy Cole, ig: @partner_projects</a:t>
            </a:r>
            <a:endParaRPr sz="2000">
              <a:latin typeface="Amatic SC"/>
              <a:ea typeface="Amatic SC"/>
              <a:cs typeface="Amatic SC"/>
              <a:sym typeface="Amatic SC"/>
            </a:endParaRPr>
          </a:p>
        </p:txBody>
      </p:sp>
      <p:sp>
        <p:nvSpPr>
          <p:cNvPr id="214" name="Google Shape;214;p30"/>
          <p:cNvSpPr/>
          <p:nvPr/>
        </p:nvSpPr>
        <p:spPr>
          <a:xfrm>
            <a:off x="-112725" y="3431400"/>
            <a:ext cx="8102700" cy="24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0"/>
          <p:cNvSpPr txBox="1"/>
          <p:nvPr>
            <p:ph idx="1" type="body"/>
          </p:nvPr>
        </p:nvSpPr>
        <p:spPr>
          <a:xfrm>
            <a:off x="672625" y="4072775"/>
            <a:ext cx="1758000" cy="598800"/>
          </a:xfrm>
          <a:prstGeom prst="rect">
            <a:avLst/>
          </a:prstGeom>
          <a:solidFill>
            <a:srgbClr val="FFFFFF">
              <a:alpha val="27370"/>
            </a:srgbClr>
          </a:solidFill>
        </p:spPr>
        <p:txBody>
          <a:bodyPr anchorCtr="0" anchor="ctr" bIns="91425" lIns="91425" spcFirstLastPara="1" rIns="91425" wrap="square" tIns="91425">
            <a:noAutofit/>
          </a:bodyPr>
          <a:lstStyle/>
          <a:p>
            <a:pPr indent="0" lvl="0" marL="0" rtl="0" algn="l">
              <a:spcBef>
                <a:spcPts val="0"/>
              </a:spcBef>
              <a:spcAft>
                <a:spcPts val="0"/>
              </a:spcAft>
              <a:buNone/>
            </a:pPr>
            <a:r>
              <a:rPr lang="en" sz="4800"/>
              <a:t>Outdoors</a:t>
            </a:r>
            <a:endParaRPr sz="4800"/>
          </a:p>
        </p:txBody>
      </p:sp>
      <p:pic>
        <p:nvPicPr>
          <p:cNvPr id="216" name="Google Shape;216;p30"/>
          <p:cNvPicPr preferRelativeResize="0"/>
          <p:nvPr/>
        </p:nvPicPr>
        <p:blipFill>
          <a:blip r:embed="rId3">
            <a:alphaModFix/>
          </a:blip>
          <a:stretch>
            <a:fillRect/>
          </a:stretch>
        </p:blipFill>
        <p:spPr>
          <a:xfrm>
            <a:off x="87587" y="334200"/>
            <a:ext cx="2286000" cy="2857500"/>
          </a:xfrm>
          <a:prstGeom prst="rect">
            <a:avLst/>
          </a:prstGeom>
          <a:noFill/>
          <a:ln>
            <a:noFill/>
          </a:ln>
        </p:spPr>
      </p:pic>
      <p:pic>
        <p:nvPicPr>
          <p:cNvPr id="217" name="Google Shape;217;p30"/>
          <p:cNvPicPr preferRelativeResize="0"/>
          <p:nvPr/>
        </p:nvPicPr>
        <p:blipFill>
          <a:blip r:embed="rId4">
            <a:alphaModFix/>
          </a:blip>
          <a:stretch>
            <a:fillRect/>
          </a:stretch>
        </p:blipFill>
        <p:spPr>
          <a:xfrm>
            <a:off x="2852725" y="889350"/>
            <a:ext cx="2819400" cy="1876425"/>
          </a:xfrm>
          <a:prstGeom prst="rect">
            <a:avLst/>
          </a:prstGeom>
          <a:noFill/>
          <a:ln>
            <a:noFill/>
          </a:ln>
        </p:spPr>
      </p:pic>
      <p:sp>
        <p:nvSpPr>
          <p:cNvPr id="218" name="Google Shape;218;p30"/>
          <p:cNvSpPr/>
          <p:nvPr/>
        </p:nvSpPr>
        <p:spPr>
          <a:xfrm>
            <a:off x="5504750" y="4163500"/>
            <a:ext cx="4407000" cy="149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0"/>
          <p:cNvSpPr/>
          <p:nvPr/>
        </p:nvSpPr>
        <p:spPr>
          <a:xfrm>
            <a:off x="5177750" y="4555600"/>
            <a:ext cx="4407000" cy="149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0" name="Google Shape;220;p30"/>
          <p:cNvPicPr preferRelativeResize="0"/>
          <p:nvPr/>
        </p:nvPicPr>
        <p:blipFill>
          <a:blip r:embed="rId5">
            <a:alphaModFix/>
          </a:blip>
          <a:stretch>
            <a:fillRect/>
          </a:stretch>
        </p:blipFill>
        <p:spPr>
          <a:xfrm>
            <a:off x="5842927" y="770288"/>
            <a:ext cx="3301064" cy="1985325"/>
          </a:xfrm>
          <a:prstGeom prst="rect">
            <a:avLst/>
          </a:prstGeom>
          <a:noFill/>
          <a:ln>
            <a:noFill/>
          </a:ln>
        </p:spPr>
      </p:pic>
      <p:pic>
        <p:nvPicPr>
          <p:cNvPr id="221" name="Google Shape;221;p30"/>
          <p:cNvPicPr preferRelativeResize="0"/>
          <p:nvPr/>
        </p:nvPicPr>
        <p:blipFill>
          <a:blip r:embed="rId6">
            <a:alphaModFix/>
          </a:blip>
          <a:stretch>
            <a:fillRect/>
          </a:stretch>
        </p:blipFill>
        <p:spPr>
          <a:xfrm>
            <a:off x="2809875" y="760434"/>
            <a:ext cx="2905124" cy="2178864"/>
          </a:xfrm>
          <a:prstGeom prst="rect">
            <a:avLst/>
          </a:prstGeom>
          <a:noFill/>
          <a:ln>
            <a:noFill/>
          </a:ln>
        </p:spPr>
      </p:pic>
      <p:grpSp>
        <p:nvGrpSpPr>
          <p:cNvPr id="222" name="Google Shape;222;p30"/>
          <p:cNvGrpSpPr/>
          <p:nvPr/>
        </p:nvGrpSpPr>
        <p:grpSpPr>
          <a:xfrm>
            <a:off x="2809923" y="316875"/>
            <a:ext cx="6438412" cy="2970300"/>
            <a:chOff x="2785750" y="301784"/>
            <a:chExt cx="6449376" cy="2922374"/>
          </a:xfrm>
        </p:grpSpPr>
        <p:pic>
          <p:nvPicPr>
            <p:cNvPr descr="Forms response chart. Question title: Should the Town regularly close down streets in the summer season to allow space for restaurants to set up outdoor dining?. Number of responses: 195 responses." id="223" name="Google Shape;223;p30"/>
            <p:cNvPicPr preferRelativeResize="0"/>
            <p:nvPr/>
          </p:nvPicPr>
          <p:blipFill>
            <a:blip r:embed="rId7">
              <a:alphaModFix/>
            </a:blip>
            <a:stretch>
              <a:fillRect/>
            </a:stretch>
          </p:blipFill>
          <p:spPr>
            <a:xfrm>
              <a:off x="2785750" y="301784"/>
              <a:ext cx="6449376" cy="2922374"/>
            </a:xfrm>
            <a:prstGeom prst="rect">
              <a:avLst/>
            </a:prstGeom>
            <a:noFill/>
            <a:ln>
              <a:noFill/>
            </a:ln>
          </p:spPr>
        </p:pic>
        <p:sp>
          <p:nvSpPr>
            <p:cNvPr id="224" name="Google Shape;224;p30"/>
            <p:cNvSpPr txBox="1"/>
            <p:nvPr/>
          </p:nvSpPr>
          <p:spPr>
            <a:xfrm>
              <a:off x="6019739" y="2381563"/>
              <a:ext cx="3147000" cy="798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4500">
                  <a:latin typeface="Amatic SC"/>
                  <a:ea typeface="Amatic SC"/>
                  <a:cs typeface="Amatic SC"/>
                  <a:sym typeface="Amatic SC"/>
                </a:rPr>
                <a:t>Outdoor dining</a:t>
              </a:r>
              <a:endParaRPr b="1" sz="4500">
                <a:latin typeface="Amatic SC"/>
                <a:ea typeface="Amatic SC"/>
                <a:cs typeface="Amatic SC"/>
                <a:sym typeface="Amatic SC"/>
              </a:endParaRPr>
            </a:p>
          </p:txBody>
        </p:sp>
      </p:grpSp>
      <p:grpSp>
        <p:nvGrpSpPr>
          <p:cNvPr id="225" name="Google Shape;225;p30"/>
          <p:cNvGrpSpPr/>
          <p:nvPr/>
        </p:nvGrpSpPr>
        <p:grpSpPr>
          <a:xfrm>
            <a:off x="-112725" y="321976"/>
            <a:ext cx="5953399" cy="2960073"/>
            <a:chOff x="256213" y="-1530687"/>
            <a:chExt cx="6449354" cy="2922375"/>
          </a:xfrm>
        </p:grpSpPr>
        <p:pic>
          <p:nvPicPr>
            <p:cNvPr descr="Forms response chart. Question title: Should the Town allow public spaces (eg. parks, beaches, sidewalks) to be used for art works, such as sculptures?. Number of responses: 195 responses." id="226" name="Google Shape;226;p30"/>
            <p:cNvPicPr preferRelativeResize="0"/>
            <p:nvPr/>
          </p:nvPicPr>
          <p:blipFill>
            <a:blip r:embed="rId8">
              <a:alphaModFix/>
            </a:blip>
            <a:stretch>
              <a:fillRect/>
            </a:stretch>
          </p:blipFill>
          <p:spPr>
            <a:xfrm>
              <a:off x="256213" y="-1530687"/>
              <a:ext cx="6449354" cy="2922375"/>
            </a:xfrm>
            <a:prstGeom prst="rect">
              <a:avLst/>
            </a:prstGeom>
            <a:noFill/>
            <a:ln>
              <a:noFill/>
            </a:ln>
          </p:spPr>
        </p:pic>
        <p:sp>
          <p:nvSpPr>
            <p:cNvPr id="227" name="Google Shape;227;p30"/>
            <p:cNvSpPr txBox="1"/>
            <p:nvPr/>
          </p:nvSpPr>
          <p:spPr>
            <a:xfrm>
              <a:off x="3703399" y="564090"/>
              <a:ext cx="2846400" cy="798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4500">
                  <a:latin typeface="Amatic SC"/>
                  <a:ea typeface="Amatic SC"/>
                  <a:cs typeface="Amatic SC"/>
                  <a:sym typeface="Amatic SC"/>
                </a:rPr>
                <a:t>Outdoor Art</a:t>
              </a:r>
              <a:endParaRPr b="1" sz="4500">
                <a:latin typeface="Amatic SC"/>
                <a:ea typeface="Amatic SC"/>
                <a:cs typeface="Amatic SC"/>
                <a:sym typeface="Amatic SC"/>
              </a:endParaRPr>
            </a:p>
          </p:txBody>
        </p:sp>
      </p:grpSp>
      <p:sp>
        <p:nvSpPr>
          <p:cNvPr id="228" name="Google Shape;228;p30"/>
          <p:cNvSpPr txBox="1"/>
          <p:nvPr/>
        </p:nvSpPr>
        <p:spPr>
          <a:xfrm>
            <a:off x="425400" y="-67350"/>
            <a:ext cx="4146600" cy="2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accent1"/>
                </a:solidFill>
                <a:latin typeface="Amatic SC"/>
                <a:ea typeface="Amatic SC"/>
                <a:cs typeface="Amatic SC"/>
                <a:sym typeface="Amatic SC"/>
              </a:rPr>
              <a:t>Or, The Whale</a:t>
            </a:r>
            <a:endParaRPr sz="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22"/>
                                        </p:tgtEl>
                                      </p:cBhvr>
                                    </p:animEffect>
                                    <p:set>
                                      <p:cBhvr>
                                        <p:cTn dur="1" fill="hold">
                                          <p:stCondLst>
                                            <p:cond delay="1000"/>
                                          </p:stCondLst>
                                        </p:cTn>
                                        <p:tgtEl>
                                          <p:spTgt spid="22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300"/>
                                        <p:tgtEl>
                                          <p:spTgt spid="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1"/>
          <p:cNvSpPr/>
          <p:nvPr/>
        </p:nvSpPr>
        <p:spPr>
          <a:xfrm>
            <a:off x="3710550" y="930100"/>
            <a:ext cx="5664300" cy="12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1"/>
          <p:cNvSpPr/>
          <p:nvPr/>
        </p:nvSpPr>
        <p:spPr>
          <a:xfrm rot="-5400000">
            <a:off x="4332300" y="1580000"/>
            <a:ext cx="3648000" cy="19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1"/>
          <p:cNvSpPr/>
          <p:nvPr/>
        </p:nvSpPr>
        <p:spPr>
          <a:xfrm rot="-5400000">
            <a:off x="4777750" y="1488247"/>
            <a:ext cx="3648000" cy="12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1"/>
          <p:cNvSpPr/>
          <p:nvPr/>
        </p:nvSpPr>
        <p:spPr>
          <a:xfrm rot="-5400000">
            <a:off x="850000" y="3963750"/>
            <a:ext cx="4452000" cy="6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1"/>
          <p:cNvSpPr/>
          <p:nvPr/>
        </p:nvSpPr>
        <p:spPr>
          <a:xfrm rot="-5400000">
            <a:off x="582225" y="3922300"/>
            <a:ext cx="4588800" cy="12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1"/>
          <p:cNvSpPr/>
          <p:nvPr/>
        </p:nvSpPr>
        <p:spPr>
          <a:xfrm>
            <a:off x="1194300" y="1474888"/>
            <a:ext cx="6755400" cy="3054300"/>
          </a:xfrm>
          <a:prstGeom prst="rect">
            <a:avLst/>
          </a:prstGeom>
          <a:solidFill>
            <a:schemeClr val="lt2"/>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1"/>
          <p:cNvSpPr txBox="1"/>
          <p:nvPr/>
        </p:nvSpPr>
        <p:spPr>
          <a:xfrm>
            <a:off x="1194300" y="1474900"/>
            <a:ext cx="6755400" cy="3054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Source Code Pro"/>
              <a:buChar char="●"/>
            </a:pPr>
            <a:r>
              <a:rPr lang="en" sz="2400">
                <a:latin typeface="Source Code Pro"/>
                <a:ea typeface="Source Code Pro"/>
                <a:cs typeface="Source Code Pro"/>
                <a:sym typeface="Source Code Pro"/>
              </a:rPr>
              <a:t>B</a:t>
            </a:r>
            <a:r>
              <a:rPr lang="en" sz="2400">
                <a:latin typeface="Source Code Pro"/>
                <a:ea typeface="Source Code Pro"/>
                <a:cs typeface="Source Code Pro"/>
                <a:sym typeface="Source Code Pro"/>
              </a:rPr>
              <a:t>ylaws </a:t>
            </a:r>
            <a:r>
              <a:rPr i="1" lang="en" sz="2400">
                <a:latin typeface="Source Code Pro"/>
                <a:ea typeface="Source Code Pro"/>
                <a:cs typeface="Source Code Pro"/>
                <a:sym typeface="Source Code Pro"/>
              </a:rPr>
              <a:t>too complicated</a:t>
            </a:r>
            <a:r>
              <a:rPr lang="en" sz="2400">
                <a:latin typeface="Source Code Pro"/>
                <a:ea typeface="Source Code Pro"/>
                <a:cs typeface="Source Code Pro"/>
                <a:sym typeface="Source Code Pro"/>
              </a:rPr>
              <a:t> to handle efficiently</a:t>
            </a:r>
            <a:endParaRPr sz="2400">
              <a:latin typeface="Source Code Pro"/>
              <a:ea typeface="Source Code Pro"/>
              <a:cs typeface="Source Code Pro"/>
              <a:sym typeface="Source Code Pro"/>
            </a:endParaRPr>
          </a:p>
          <a:p>
            <a:pPr indent="-381000" lvl="0" marL="457200" rtl="0" algn="l">
              <a:spcBef>
                <a:spcPts val="0"/>
              </a:spcBef>
              <a:spcAft>
                <a:spcPts val="0"/>
              </a:spcAft>
              <a:buClr>
                <a:srgbClr val="000000"/>
              </a:buClr>
              <a:buSzPts val="2400"/>
              <a:buFont typeface="Source Code Pro"/>
              <a:buChar char="●"/>
            </a:pPr>
            <a:r>
              <a:rPr lang="en" sz="2400">
                <a:latin typeface="Source Code Pro"/>
                <a:ea typeface="Source Code Pro"/>
                <a:cs typeface="Source Code Pro"/>
                <a:sym typeface="Source Code Pro"/>
              </a:rPr>
              <a:t>Deterrence is an issue</a:t>
            </a:r>
            <a:endParaRPr sz="2400">
              <a:latin typeface="Source Code Pro"/>
              <a:ea typeface="Source Code Pro"/>
              <a:cs typeface="Source Code Pro"/>
              <a:sym typeface="Source Code Pro"/>
            </a:endParaRPr>
          </a:p>
          <a:p>
            <a:pPr indent="-381000" lvl="1" marL="914400" rtl="0" algn="l">
              <a:spcBef>
                <a:spcPts val="0"/>
              </a:spcBef>
              <a:spcAft>
                <a:spcPts val="0"/>
              </a:spcAft>
              <a:buClr>
                <a:srgbClr val="000000"/>
              </a:buClr>
              <a:buSzPts val="2400"/>
              <a:buFont typeface="Source Code Pro"/>
              <a:buChar char="○"/>
            </a:pPr>
            <a:r>
              <a:rPr lang="en" sz="2400">
                <a:latin typeface="Source Code Pro"/>
                <a:ea typeface="Source Code Pro"/>
                <a:cs typeface="Source Code Pro"/>
                <a:sym typeface="Source Code Pro"/>
              </a:rPr>
              <a:t>Violations can occur and </a:t>
            </a:r>
            <a:r>
              <a:rPr i="1" lang="en" sz="2400">
                <a:latin typeface="Source Code Pro"/>
                <a:ea typeface="Source Code Pro"/>
                <a:cs typeface="Source Code Pro"/>
                <a:sym typeface="Source Code Pro"/>
              </a:rPr>
              <a:t>recur easily </a:t>
            </a:r>
            <a:endParaRPr i="1" sz="2400">
              <a:latin typeface="Source Code Pro"/>
              <a:ea typeface="Source Code Pro"/>
              <a:cs typeface="Source Code Pro"/>
              <a:sym typeface="Source Code Pro"/>
            </a:endParaRPr>
          </a:p>
          <a:p>
            <a:pPr indent="-381000" lvl="1" marL="914400" rtl="0" algn="l">
              <a:spcBef>
                <a:spcPts val="0"/>
              </a:spcBef>
              <a:spcAft>
                <a:spcPts val="0"/>
              </a:spcAft>
              <a:buClr>
                <a:srgbClr val="000000"/>
              </a:buClr>
              <a:buSzPts val="2400"/>
              <a:buFont typeface="Source Code Pro"/>
              <a:buChar char="○"/>
            </a:pPr>
            <a:r>
              <a:rPr lang="en" sz="2400">
                <a:latin typeface="Source Code Pro"/>
                <a:ea typeface="Source Code Pro"/>
                <a:cs typeface="Source Code Pro"/>
                <a:sym typeface="Source Code Pro"/>
              </a:rPr>
              <a:t>Penalties can be </a:t>
            </a:r>
            <a:r>
              <a:rPr i="1" lang="en" sz="2400">
                <a:latin typeface="Source Code Pro"/>
                <a:ea typeface="Source Code Pro"/>
                <a:cs typeface="Source Code Pro"/>
                <a:sym typeface="Source Code Pro"/>
              </a:rPr>
              <a:t>insignificant</a:t>
            </a:r>
            <a:r>
              <a:rPr lang="en" sz="2400">
                <a:latin typeface="Source Code Pro"/>
                <a:ea typeface="Source Code Pro"/>
                <a:cs typeface="Source Code Pro"/>
                <a:sym typeface="Source Code Pro"/>
              </a:rPr>
              <a:t> </a:t>
            </a:r>
            <a:endParaRPr sz="2400">
              <a:latin typeface="Source Code Pro"/>
              <a:ea typeface="Source Code Pro"/>
              <a:cs typeface="Source Code Pro"/>
              <a:sym typeface="Source Code Pro"/>
            </a:endParaRPr>
          </a:p>
          <a:p>
            <a:pPr indent="-381000" lvl="1" marL="914400" rtl="0" algn="l">
              <a:spcBef>
                <a:spcPts val="0"/>
              </a:spcBef>
              <a:spcAft>
                <a:spcPts val="0"/>
              </a:spcAft>
              <a:buClr>
                <a:srgbClr val="000000"/>
              </a:buClr>
              <a:buSzPts val="2400"/>
              <a:buFont typeface="Source Code Pro"/>
              <a:buChar char="○"/>
            </a:pPr>
            <a:r>
              <a:rPr lang="en" sz="2400">
                <a:latin typeface="Source Code Pro"/>
                <a:ea typeface="Source Code Pro"/>
                <a:cs typeface="Source Code Pro"/>
                <a:sym typeface="Source Code Pro"/>
              </a:rPr>
              <a:t>Process can take </a:t>
            </a:r>
            <a:r>
              <a:rPr i="1" lang="en" sz="2400">
                <a:latin typeface="Source Code Pro"/>
                <a:ea typeface="Source Code Pro"/>
                <a:cs typeface="Source Code Pro"/>
                <a:sym typeface="Source Code Pro"/>
              </a:rPr>
              <a:t>too long</a:t>
            </a:r>
            <a:endParaRPr i="1" sz="2400">
              <a:latin typeface="Source Code Pro"/>
              <a:ea typeface="Source Code Pro"/>
              <a:cs typeface="Source Code Pro"/>
              <a:sym typeface="Source Code Pro"/>
            </a:endParaRPr>
          </a:p>
        </p:txBody>
      </p:sp>
      <p:sp>
        <p:nvSpPr>
          <p:cNvPr id="240" name="Google Shape;240;p31"/>
          <p:cNvSpPr/>
          <p:nvPr/>
        </p:nvSpPr>
        <p:spPr>
          <a:xfrm>
            <a:off x="-784350" y="186375"/>
            <a:ext cx="4931100" cy="10473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1"/>
          <p:cNvSpPr txBox="1"/>
          <p:nvPr>
            <p:ph type="title"/>
          </p:nvPr>
        </p:nvSpPr>
        <p:spPr>
          <a:xfrm>
            <a:off x="311700" y="309525"/>
            <a:ext cx="37182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Enforcement</a:t>
            </a:r>
            <a:endParaRPr>
              <a:solidFill>
                <a:schemeClr val="lt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p:nvPr/>
        </p:nvSpPr>
        <p:spPr>
          <a:xfrm rot="10800000">
            <a:off x="2077650" y="-50"/>
            <a:ext cx="4988700" cy="15381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p:nvPr/>
        </p:nvSpPr>
        <p:spPr>
          <a:xfrm>
            <a:off x="-471600" y="2445800"/>
            <a:ext cx="10087200" cy="1278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112050" y="1996375"/>
            <a:ext cx="9558000" cy="948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txBox="1"/>
          <p:nvPr>
            <p:ph type="title"/>
          </p:nvPr>
        </p:nvSpPr>
        <p:spPr>
          <a:xfrm>
            <a:off x="311700" y="116775"/>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Project Purpose</a:t>
            </a:r>
            <a:endParaRPr/>
          </a:p>
        </p:txBody>
      </p:sp>
      <p:sp>
        <p:nvSpPr>
          <p:cNvPr id="68" name="Google Shape;68;p14"/>
          <p:cNvSpPr txBox="1"/>
          <p:nvPr>
            <p:ph idx="1" type="body"/>
          </p:nvPr>
        </p:nvSpPr>
        <p:spPr>
          <a:xfrm>
            <a:off x="406650" y="2235975"/>
            <a:ext cx="8520600" cy="1408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3600"/>
              <a:t>Protect Nantucket’s Customs </a:t>
            </a:r>
            <a:r>
              <a:rPr lang="en" sz="3600">
                <a:solidFill>
                  <a:schemeClr val="accent1"/>
                </a:solidFill>
              </a:rPr>
              <a:t>from </a:t>
            </a:r>
            <a:r>
              <a:rPr lang="en" sz="3600">
                <a:solidFill>
                  <a:schemeClr val="accent1"/>
                </a:solidFill>
              </a:rPr>
              <a:t>Cultural</a:t>
            </a:r>
            <a:r>
              <a:rPr lang="en" sz="3600">
                <a:solidFill>
                  <a:schemeClr val="accent1"/>
                </a:solidFill>
              </a:rPr>
              <a:t> Erosions</a:t>
            </a:r>
            <a:endParaRPr sz="3600">
              <a:solidFill>
                <a:schemeClr val="accent1"/>
              </a:solidFill>
              <a:highlight>
                <a:schemeClr val="lt2"/>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2"/>
          <p:cNvSpPr/>
          <p:nvPr/>
        </p:nvSpPr>
        <p:spPr>
          <a:xfrm>
            <a:off x="339575" y="0"/>
            <a:ext cx="6691500" cy="4184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2"/>
          <p:cNvSpPr/>
          <p:nvPr/>
        </p:nvSpPr>
        <p:spPr>
          <a:xfrm>
            <a:off x="-49925" y="2017475"/>
            <a:ext cx="8459400" cy="1088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2"/>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Recommendations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3"/>
          <p:cNvSpPr/>
          <p:nvPr/>
        </p:nvSpPr>
        <p:spPr>
          <a:xfrm rot="10800000">
            <a:off x="1479350" y="0"/>
            <a:ext cx="6265200" cy="1817700"/>
          </a:xfrm>
          <a:prstGeom prst="triangle">
            <a:avLst>
              <a:gd fmla="val 50000" name="adj"/>
            </a:avLst>
          </a:prstGeom>
          <a:solidFill>
            <a:srgbClr val="AB4B43">
              <a:alpha val="84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3"/>
          <p:cNvSpPr/>
          <p:nvPr/>
        </p:nvSpPr>
        <p:spPr>
          <a:xfrm rot="10800000">
            <a:off x="1644650" y="0"/>
            <a:ext cx="5934600" cy="15381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3"/>
          <p:cNvSpPr/>
          <p:nvPr/>
        </p:nvSpPr>
        <p:spPr>
          <a:xfrm>
            <a:off x="-471600" y="3686875"/>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3"/>
          <p:cNvSpPr/>
          <p:nvPr/>
        </p:nvSpPr>
        <p:spPr>
          <a:xfrm>
            <a:off x="-112050" y="2148775"/>
            <a:ext cx="9558000" cy="1538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3"/>
          <p:cNvSpPr txBox="1"/>
          <p:nvPr>
            <p:ph type="title"/>
          </p:nvPr>
        </p:nvSpPr>
        <p:spPr>
          <a:xfrm>
            <a:off x="311700" y="40575"/>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Recommendations</a:t>
            </a:r>
            <a:endParaRPr>
              <a:solidFill>
                <a:schemeClr val="lt1"/>
              </a:solidFill>
            </a:endParaRPr>
          </a:p>
        </p:txBody>
      </p:sp>
      <p:sp>
        <p:nvSpPr>
          <p:cNvPr id="258" name="Google Shape;258;p33"/>
          <p:cNvSpPr txBox="1"/>
          <p:nvPr>
            <p:ph idx="1" type="body"/>
          </p:nvPr>
        </p:nvSpPr>
        <p:spPr>
          <a:xfrm>
            <a:off x="351650" y="2426925"/>
            <a:ext cx="8520600" cy="1260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600"/>
              <a:t>Encourage the family-friendly nature of the island through advertising campaigns.</a:t>
            </a:r>
            <a:endParaRPr sz="2600">
              <a:solidFill>
                <a:schemeClr val="accent1"/>
              </a:solidFill>
              <a:highlight>
                <a:schemeClr val="lt2"/>
              </a:highlight>
            </a:endParaRPr>
          </a:p>
        </p:txBody>
      </p:sp>
      <p:sp>
        <p:nvSpPr>
          <p:cNvPr id="259" name="Google Shape;259;p33"/>
          <p:cNvSpPr/>
          <p:nvPr/>
        </p:nvSpPr>
        <p:spPr>
          <a:xfrm>
            <a:off x="-431650" y="1970100"/>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3"/>
          <p:cNvSpPr txBox="1"/>
          <p:nvPr/>
        </p:nvSpPr>
        <p:spPr>
          <a:xfrm>
            <a:off x="4237400" y="917775"/>
            <a:ext cx="749100" cy="5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Source Code Pro"/>
                <a:ea typeface="Source Code Pro"/>
                <a:cs typeface="Source Code Pro"/>
                <a:sym typeface="Source Code Pro"/>
              </a:rPr>
              <a:t>1</a:t>
            </a:r>
            <a:endParaRPr sz="2200">
              <a:solidFill>
                <a:srgbClr val="FFFFFF"/>
              </a:solidFill>
              <a:latin typeface="Source Code Pro"/>
              <a:ea typeface="Source Code Pro"/>
              <a:cs typeface="Source Code Pro"/>
              <a:sym typeface="Source Code Pr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4"/>
          <p:cNvSpPr/>
          <p:nvPr/>
        </p:nvSpPr>
        <p:spPr>
          <a:xfrm rot="10800000">
            <a:off x="1479350" y="0"/>
            <a:ext cx="6265200" cy="1817700"/>
          </a:xfrm>
          <a:prstGeom prst="triangle">
            <a:avLst>
              <a:gd fmla="val 50000" name="adj"/>
            </a:avLst>
          </a:prstGeom>
          <a:solidFill>
            <a:srgbClr val="AB4B43">
              <a:alpha val="84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4"/>
          <p:cNvSpPr/>
          <p:nvPr/>
        </p:nvSpPr>
        <p:spPr>
          <a:xfrm rot="10800000">
            <a:off x="1644650" y="0"/>
            <a:ext cx="5934600" cy="15381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4"/>
          <p:cNvSpPr/>
          <p:nvPr/>
        </p:nvSpPr>
        <p:spPr>
          <a:xfrm>
            <a:off x="-471600" y="3686875"/>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4"/>
          <p:cNvSpPr/>
          <p:nvPr/>
        </p:nvSpPr>
        <p:spPr>
          <a:xfrm>
            <a:off x="-112050" y="2148775"/>
            <a:ext cx="9558000" cy="1538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4"/>
          <p:cNvSpPr txBox="1"/>
          <p:nvPr>
            <p:ph type="title"/>
          </p:nvPr>
        </p:nvSpPr>
        <p:spPr>
          <a:xfrm>
            <a:off x="311700" y="40575"/>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Recommendations</a:t>
            </a:r>
            <a:endParaRPr>
              <a:solidFill>
                <a:schemeClr val="lt1"/>
              </a:solidFill>
            </a:endParaRPr>
          </a:p>
        </p:txBody>
      </p:sp>
      <p:sp>
        <p:nvSpPr>
          <p:cNvPr id="270" name="Google Shape;270;p34"/>
          <p:cNvSpPr txBox="1"/>
          <p:nvPr>
            <p:ph idx="1" type="body"/>
          </p:nvPr>
        </p:nvSpPr>
        <p:spPr>
          <a:xfrm>
            <a:off x="351650" y="2390475"/>
            <a:ext cx="8520600" cy="1065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800"/>
              <a:t>Develop a community integration program for new and prospective homeowners.</a:t>
            </a:r>
            <a:endParaRPr sz="2800">
              <a:solidFill>
                <a:schemeClr val="accent1"/>
              </a:solidFill>
              <a:highlight>
                <a:schemeClr val="lt2"/>
              </a:highlight>
            </a:endParaRPr>
          </a:p>
        </p:txBody>
      </p:sp>
      <p:sp>
        <p:nvSpPr>
          <p:cNvPr id="271" name="Google Shape;271;p34"/>
          <p:cNvSpPr/>
          <p:nvPr/>
        </p:nvSpPr>
        <p:spPr>
          <a:xfrm>
            <a:off x="-431650" y="1970100"/>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4"/>
          <p:cNvSpPr txBox="1"/>
          <p:nvPr/>
        </p:nvSpPr>
        <p:spPr>
          <a:xfrm>
            <a:off x="4237400" y="917775"/>
            <a:ext cx="749100" cy="5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Source Code Pro"/>
                <a:ea typeface="Source Code Pro"/>
                <a:cs typeface="Source Code Pro"/>
                <a:sym typeface="Source Code Pro"/>
              </a:rPr>
              <a:t>2</a:t>
            </a:r>
            <a:endParaRPr sz="2200">
              <a:solidFill>
                <a:srgbClr val="FFFFFF"/>
              </a:solidFill>
              <a:latin typeface="Source Code Pro"/>
              <a:ea typeface="Source Code Pro"/>
              <a:cs typeface="Source Code Pro"/>
              <a:sym typeface="Source Code Pr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5"/>
          <p:cNvSpPr/>
          <p:nvPr/>
        </p:nvSpPr>
        <p:spPr>
          <a:xfrm rot="10800000">
            <a:off x="1479350" y="0"/>
            <a:ext cx="6265200" cy="1817700"/>
          </a:xfrm>
          <a:prstGeom prst="triangle">
            <a:avLst>
              <a:gd fmla="val 50000" name="adj"/>
            </a:avLst>
          </a:prstGeom>
          <a:solidFill>
            <a:srgbClr val="AB4B43">
              <a:alpha val="84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5"/>
          <p:cNvSpPr/>
          <p:nvPr/>
        </p:nvSpPr>
        <p:spPr>
          <a:xfrm rot="10800000">
            <a:off x="1644650" y="0"/>
            <a:ext cx="5934600" cy="15381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5"/>
          <p:cNvSpPr/>
          <p:nvPr/>
        </p:nvSpPr>
        <p:spPr>
          <a:xfrm>
            <a:off x="-471600" y="3686875"/>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5"/>
          <p:cNvSpPr/>
          <p:nvPr/>
        </p:nvSpPr>
        <p:spPr>
          <a:xfrm>
            <a:off x="-112050" y="2148775"/>
            <a:ext cx="9558000" cy="1538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5"/>
          <p:cNvSpPr txBox="1"/>
          <p:nvPr>
            <p:ph type="title"/>
          </p:nvPr>
        </p:nvSpPr>
        <p:spPr>
          <a:xfrm>
            <a:off x="311700" y="40575"/>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Recommendations</a:t>
            </a:r>
            <a:endParaRPr>
              <a:solidFill>
                <a:schemeClr val="lt1"/>
              </a:solidFill>
            </a:endParaRPr>
          </a:p>
        </p:txBody>
      </p:sp>
      <p:sp>
        <p:nvSpPr>
          <p:cNvPr id="282" name="Google Shape;282;p35"/>
          <p:cNvSpPr txBox="1"/>
          <p:nvPr>
            <p:ph idx="1" type="body"/>
          </p:nvPr>
        </p:nvSpPr>
        <p:spPr>
          <a:xfrm>
            <a:off x="351650" y="2399100"/>
            <a:ext cx="8520600" cy="956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300"/>
              <a:t>Expand affordable housing programs while limiting the impact from off-island investors.</a:t>
            </a:r>
            <a:endParaRPr sz="2300"/>
          </a:p>
        </p:txBody>
      </p:sp>
      <p:sp>
        <p:nvSpPr>
          <p:cNvPr id="283" name="Google Shape;283;p35"/>
          <p:cNvSpPr/>
          <p:nvPr/>
        </p:nvSpPr>
        <p:spPr>
          <a:xfrm>
            <a:off x="-431650" y="1970100"/>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5"/>
          <p:cNvSpPr txBox="1"/>
          <p:nvPr/>
        </p:nvSpPr>
        <p:spPr>
          <a:xfrm>
            <a:off x="4237400" y="917775"/>
            <a:ext cx="749100" cy="5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Source Code Pro"/>
                <a:ea typeface="Source Code Pro"/>
                <a:cs typeface="Source Code Pro"/>
                <a:sym typeface="Source Code Pro"/>
              </a:rPr>
              <a:t>3</a:t>
            </a:r>
            <a:endParaRPr sz="2200">
              <a:solidFill>
                <a:srgbClr val="FFFFFF"/>
              </a:solidFill>
              <a:latin typeface="Source Code Pro"/>
              <a:ea typeface="Source Code Pro"/>
              <a:cs typeface="Source Code Pro"/>
              <a:sym typeface="Source Code Pro"/>
            </a:endParaRPr>
          </a:p>
          <a:p>
            <a:pPr indent="0" lvl="0" marL="0" rtl="0" algn="ctr">
              <a:spcBef>
                <a:spcPts val="0"/>
              </a:spcBef>
              <a:spcAft>
                <a:spcPts val="0"/>
              </a:spcAft>
              <a:buNone/>
            </a:pPr>
            <a:r>
              <a:t/>
            </a:r>
            <a:endParaRPr sz="2200">
              <a:solidFill>
                <a:srgbClr val="FFFFFF"/>
              </a:solidFill>
              <a:latin typeface="Source Code Pro"/>
              <a:ea typeface="Source Code Pro"/>
              <a:cs typeface="Source Code Pro"/>
              <a:sym typeface="Source Code Pr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6"/>
          <p:cNvSpPr/>
          <p:nvPr/>
        </p:nvSpPr>
        <p:spPr>
          <a:xfrm rot="10800000">
            <a:off x="1479350" y="0"/>
            <a:ext cx="6265200" cy="1817700"/>
          </a:xfrm>
          <a:prstGeom prst="triangle">
            <a:avLst>
              <a:gd fmla="val 50000" name="adj"/>
            </a:avLst>
          </a:prstGeom>
          <a:solidFill>
            <a:srgbClr val="AB4B43">
              <a:alpha val="84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6"/>
          <p:cNvSpPr/>
          <p:nvPr/>
        </p:nvSpPr>
        <p:spPr>
          <a:xfrm rot="10800000">
            <a:off x="1644650" y="0"/>
            <a:ext cx="5934600" cy="15381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6"/>
          <p:cNvSpPr/>
          <p:nvPr/>
        </p:nvSpPr>
        <p:spPr>
          <a:xfrm>
            <a:off x="-471600" y="3686875"/>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6"/>
          <p:cNvSpPr/>
          <p:nvPr/>
        </p:nvSpPr>
        <p:spPr>
          <a:xfrm>
            <a:off x="-112050" y="2148775"/>
            <a:ext cx="9558000" cy="1538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6"/>
          <p:cNvSpPr txBox="1"/>
          <p:nvPr>
            <p:ph type="title"/>
          </p:nvPr>
        </p:nvSpPr>
        <p:spPr>
          <a:xfrm>
            <a:off x="311700" y="40575"/>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Recommendations</a:t>
            </a:r>
            <a:endParaRPr>
              <a:solidFill>
                <a:schemeClr val="lt1"/>
              </a:solidFill>
            </a:endParaRPr>
          </a:p>
        </p:txBody>
      </p:sp>
      <p:sp>
        <p:nvSpPr>
          <p:cNvPr id="294" name="Google Shape;294;p36"/>
          <p:cNvSpPr txBox="1"/>
          <p:nvPr>
            <p:ph idx="1" type="body"/>
          </p:nvPr>
        </p:nvSpPr>
        <p:spPr>
          <a:xfrm>
            <a:off x="0" y="2325525"/>
            <a:ext cx="9253200" cy="119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t>Limit the number of new events and alcohol permits</a:t>
            </a:r>
            <a:endParaRPr sz="3200"/>
          </a:p>
          <a:p>
            <a:pPr indent="0" lvl="0" marL="0" rtl="0" algn="ctr">
              <a:spcBef>
                <a:spcPts val="1600"/>
              </a:spcBef>
              <a:spcAft>
                <a:spcPts val="0"/>
              </a:spcAft>
              <a:buNone/>
            </a:pPr>
            <a:r>
              <a:t/>
            </a:r>
            <a:endParaRPr sz="2500"/>
          </a:p>
          <a:p>
            <a:pPr indent="0" lvl="0" marL="0" rtl="0" algn="ctr">
              <a:spcBef>
                <a:spcPts val="1600"/>
              </a:spcBef>
              <a:spcAft>
                <a:spcPts val="1600"/>
              </a:spcAft>
              <a:buNone/>
            </a:pPr>
            <a:r>
              <a:t/>
            </a:r>
            <a:endParaRPr sz="2500"/>
          </a:p>
        </p:txBody>
      </p:sp>
      <p:sp>
        <p:nvSpPr>
          <p:cNvPr id="295" name="Google Shape;295;p36"/>
          <p:cNvSpPr/>
          <p:nvPr/>
        </p:nvSpPr>
        <p:spPr>
          <a:xfrm>
            <a:off x="-431650" y="1970100"/>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6"/>
          <p:cNvSpPr txBox="1"/>
          <p:nvPr/>
        </p:nvSpPr>
        <p:spPr>
          <a:xfrm>
            <a:off x="4237400" y="917775"/>
            <a:ext cx="749100" cy="5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Source Code Pro"/>
                <a:ea typeface="Source Code Pro"/>
                <a:cs typeface="Source Code Pro"/>
                <a:sym typeface="Source Code Pro"/>
              </a:rPr>
              <a:t>4</a:t>
            </a:r>
            <a:endParaRPr sz="2200">
              <a:solidFill>
                <a:srgbClr val="FFFFFF"/>
              </a:solidFill>
              <a:latin typeface="Source Code Pro"/>
              <a:ea typeface="Source Code Pro"/>
              <a:cs typeface="Source Code Pro"/>
              <a:sym typeface="Source Code Pr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7"/>
          <p:cNvSpPr/>
          <p:nvPr/>
        </p:nvSpPr>
        <p:spPr>
          <a:xfrm rot="10800000">
            <a:off x="1479350" y="0"/>
            <a:ext cx="6265200" cy="1817700"/>
          </a:xfrm>
          <a:prstGeom prst="triangle">
            <a:avLst>
              <a:gd fmla="val 50000" name="adj"/>
            </a:avLst>
          </a:prstGeom>
          <a:solidFill>
            <a:srgbClr val="AB4B43">
              <a:alpha val="84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7"/>
          <p:cNvSpPr/>
          <p:nvPr/>
        </p:nvSpPr>
        <p:spPr>
          <a:xfrm rot="10800000">
            <a:off x="1644650" y="0"/>
            <a:ext cx="5934600" cy="15381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7"/>
          <p:cNvSpPr/>
          <p:nvPr/>
        </p:nvSpPr>
        <p:spPr>
          <a:xfrm>
            <a:off x="-471600" y="3686875"/>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7"/>
          <p:cNvSpPr/>
          <p:nvPr/>
        </p:nvSpPr>
        <p:spPr>
          <a:xfrm>
            <a:off x="-112050" y="2148775"/>
            <a:ext cx="9558000" cy="1538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7"/>
          <p:cNvSpPr txBox="1"/>
          <p:nvPr>
            <p:ph type="title"/>
          </p:nvPr>
        </p:nvSpPr>
        <p:spPr>
          <a:xfrm>
            <a:off x="311700" y="40575"/>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Recommendations</a:t>
            </a:r>
            <a:endParaRPr>
              <a:solidFill>
                <a:schemeClr val="lt1"/>
              </a:solidFill>
            </a:endParaRPr>
          </a:p>
        </p:txBody>
      </p:sp>
      <p:sp>
        <p:nvSpPr>
          <p:cNvPr id="306" name="Google Shape;306;p37"/>
          <p:cNvSpPr txBox="1"/>
          <p:nvPr>
            <p:ph idx="1" type="body"/>
          </p:nvPr>
        </p:nvSpPr>
        <p:spPr>
          <a:xfrm>
            <a:off x="351650" y="2351775"/>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200"/>
              <a:t>Continue communication with the Chamber of Commerce after COVID-19 to ensure opportunities for local businesses.</a:t>
            </a:r>
            <a:endParaRPr sz="2200">
              <a:solidFill>
                <a:schemeClr val="accent1"/>
              </a:solidFill>
              <a:highlight>
                <a:schemeClr val="lt2"/>
              </a:highlight>
            </a:endParaRPr>
          </a:p>
        </p:txBody>
      </p:sp>
      <p:sp>
        <p:nvSpPr>
          <p:cNvPr id="307" name="Google Shape;307;p37"/>
          <p:cNvSpPr/>
          <p:nvPr/>
        </p:nvSpPr>
        <p:spPr>
          <a:xfrm>
            <a:off x="-431650" y="1970100"/>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7"/>
          <p:cNvSpPr txBox="1"/>
          <p:nvPr/>
        </p:nvSpPr>
        <p:spPr>
          <a:xfrm>
            <a:off x="4237400" y="917775"/>
            <a:ext cx="749100" cy="5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Source Code Pro"/>
                <a:ea typeface="Source Code Pro"/>
                <a:cs typeface="Source Code Pro"/>
                <a:sym typeface="Source Code Pro"/>
              </a:rPr>
              <a:t>5</a:t>
            </a:r>
            <a:endParaRPr sz="2200">
              <a:solidFill>
                <a:srgbClr val="FFFFFF"/>
              </a:solidFill>
              <a:latin typeface="Source Code Pro"/>
              <a:ea typeface="Source Code Pro"/>
              <a:cs typeface="Source Code Pro"/>
              <a:sym typeface="Source Code Pr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8"/>
          <p:cNvSpPr/>
          <p:nvPr/>
        </p:nvSpPr>
        <p:spPr>
          <a:xfrm rot="10800000">
            <a:off x="1479350" y="0"/>
            <a:ext cx="6265200" cy="1817700"/>
          </a:xfrm>
          <a:prstGeom prst="triangle">
            <a:avLst>
              <a:gd fmla="val 50000" name="adj"/>
            </a:avLst>
          </a:prstGeom>
          <a:solidFill>
            <a:srgbClr val="AB4B43">
              <a:alpha val="84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8"/>
          <p:cNvSpPr/>
          <p:nvPr/>
        </p:nvSpPr>
        <p:spPr>
          <a:xfrm rot="10800000">
            <a:off x="1644650" y="0"/>
            <a:ext cx="5934600" cy="15381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8"/>
          <p:cNvSpPr/>
          <p:nvPr/>
        </p:nvSpPr>
        <p:spPr>
          <a:xfrm>
            <a:off x="-471600" y="3686875"/>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8"/>
          <p:cNvSpPr/>
          <p:nvPr/>
        </p:nvSpPr>
        <p:spPr>
          <a:xfrm>
            <a:off x="-112050" y="2148775"/>
            <a:ext cx="9558000" cy="1538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8"/>
          <p:cNvSpPr txBox="1"/>
          <p:nvPr>
            <p:ph type="title"/>
          </p:nvPr>
        </p:nvSpPr>
        <p:spPr>
          <a:xfrm>
            <a:off x="311700" y="40575"/>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Recommendations</a:t>
            </a:r>
            <a:endParaRPr>
              <a:solidFill>
                <a:schemeClr val="lt1"/>
              </a:solidFill>
            </a:endParaRPr>
          </a:p>
        </p:txBody>
      </p:sp>
      <p:sp>
        <p:nvSpPr>
          <p:cNvPr id="318" name="Google Shape;318;p38"/>
          <p:cNvSpPr txBox="1"/>
          <p:nvPr>
            <p:ph idx="1" type="body"/>
          </p:nvPr>
        </p:nvSpPr>
        <p:spPr>
          <a:xfrm>
            <a:off x="351650" y="2210338"/>
            <a:ext cx="8520600" cy="1425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3900"/>
              <a:t>Promote beach etiquette with summer education materials.</a:t>
            </a:r>
            <a:endParaRPr sz="3900">
              <a:solidFill>
                <a:schemeClr val="accent1"/>
              </a:solidFill>
              <a:highlight>
                <a:schemeClr val="lt2"/>
              </a:highlight>
            </a:endParaRPr>
          </a:p>
        </p:txBody>
      </p:sp>
      <p:sp>
        <p:nvSpPr>
          <p:cNvPr id="319" name="Google Shape;319;p38"/>
          <p:cNvSpPr/>
          <p:nvPr/>
        </p:nvSpPr>
        <p:spPr>
          <a:xfrm>
            <a:off x="-471600" y="1970100"/>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8"/>
          <p:cNvSpPr txBox="1"/>
          <p:nvPr/>
        </p:nvSpPr>
        <p:spPr>
          <a:xfrm>
            <a:off x="4237400" y="917775"/>
            <a:ext cx="749100" cy="5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Source Code Pro"/>
                <a:ea typeface="Source Code Pro"/>
                <a:cs typeface="Source Code Pro"/>
                <a:sym typeface="Source Code Pro"/>
              </a:rPr>
              <a:t>6</a:t>
            </a:r>
            <a:endParaRPr sz="2200">
              <a:solidFill>
                <a:srgbClr val="FFFFFF"/>
              </a:solidFill>
              <a:latin typeface="Source Code Pro"/>
              <a:ea typeface="Source Code Pro"/>
              <a:cs typeface="Source Code Pro"/>
              <a:sym typeface="Source Code Pro"/>
            </a:endParaRPr>
          </a:p>
          <a:p>
            <a:pPr indent="0" lvl="0" marL="0" rtl="0" algn="l">
              <a:spcBef>
                <a:spcPts val="0"/>
              </a:spcBef>
              <a:spcAft>
                <a:spcPts val="0"/>
              </a:spcAft>
              <a:buNone/>
            </a:pPr>
            <a:r>
              <a:t/>
            </a:r>
            <a:endParaRPr sz="2200">
              <a:solidFill>
                <a:srgbClr val="FFFFFF"/>
              </a:solidFill>
              <a:latin typeface="Source Code Pro"/>
              <a:ea typeface="Source Code Pro"/>
              <a:cs typeface="Source Code Pro"/>
              <a:sym typeface="Source Code Pr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9"/>
          <p:cNvSpPr/>
          <p:nvPr/>
        </p:nvSpPr>
        <p:spPr>
          <a:xfrm rot="10800000">
            <a:off x="1479350" y="0"/>
            <a:ext cx="6265200" cy="1817700"/>
          </a:xfrm>
          <a:prstGeom prst="triangle">
            <a:avLst>
              <a:gd fmla="val 50000" name="adj"/>
            </a:avLst>
          </a:prstGeom>
          <a:solidFill>
            <a:srgbClr val="AB4B43">
              <a:alpha val="84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9"/>
          <p:cNvSpPr/>
          <p:nvPr/>
        </p:nvSpPr>
        <p:spPr>
          <a:xfrm rot="10800000">
            <a:off x="1644650" y="0"/>
            <a:ext cx="5934600" cy="15381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9"/>
          <p:cNvSpPr/>
          <p:nvPr/>
        </p:nvSpPr>
        <p:spPr>
          <a:xfrm>
            <a:off x="-471600" y="3686875"/>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9"/>
          <p:cNvSpPr/>
          <p:nvPr/>
        </p:nvSpPr>
        <p:spPr>
          <a:xfrm>
            <a:off x="-112050" y="2148775"/>
            <a:ext cx="9558000" cy="1538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9"/>
          <p:cNvSpPr txBox="1"/>
          <p:nvPr>
            <p:ph type="title"/>
          </p:nvPr>
        </p:nvSpPr>
        <p:spPr>
          <a:xfrm>
            <a:off x="311700" y="40575"/>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Recommendations</a:t>
            </a:r>
            <a:endParaRPr>
              <a:solidFill>
                <a:schemeClr val="lt1"/>
              </a:solidFill>
            </a:endParaRPr>
          </a:p>
        </p:txBody>
      </p:sp>
      <p:sp>
        <p:nvSpPr>
          <p:cNvPr id="330" name="Google Shape;330;p39"/>
          <p:cNvSpPr txBox="1"/>
          <p:nvPr>
            <p:ph idx="1" type="body"/>
          </p:nvPr>
        </p:nvSpPr>
        <p:spPr>
          <a:xfrm>
            <a:off x="351650" y="2159700"/>
            <a:ext cx="8520600" cy="1727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800"/>
              <a:t>Adjust bylaws to allow outdoor dining in public spaces during summer months on a regular basis. </a:t>
            </a:r>
            <a:endParaRPr sz="2800">
              <a:solidFill>
                <a:schemeClr val="accent1"/>
              </a:solidFill>
              <a:highlight>
                <a:schemeClr val="lt2"/>
              </a:highlight>
            </a:endParaRPr>
          </a:p>
        </p:txBody>
      </p:sp>
      <p:sp>
        <p:nvSpPr>
          <p:cNvPr id="331" name="Google Shape;331;p39"/>
          <p:cNvSpPr/>
          <p:nvPr/>
        </p:nvSpPr>
        <p:spPr>
          <a:xfrm>
            <a:off x="-431650" y="1970100"/>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9"/>
          <p:cNvSpPr txBox="1"/>
          <p:nvPr/>
        </p:nvSpPr>
        <p:spPr>
          <a:xfrm>
            <a:off x="4237400" y="917775"/>
            <a:ext cx="749100" cy="5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Source Code Pro"/>
                <a:ea typeface="Source Code Pro"/>
                <a:cs typeface="Source Code Pro"/>
                <a:sym typeface="Source Code Pro"/>
              </a:rPr>
              <a:t>7</a:t>
            </a:r>
            <a:endParaRPr sz="2200">
              <a:solidFill>
                <a:srgbClr val="FFFFFF"/>
              </a:solidFill>
              <a:latin typeface="Source Code Pro"/>
              <a:ea typeface="Source Code Pro"/>
              <a:cs typeface="Source Code Pro"/>
              <a:sym typeface="Source Code Pr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0"/>
          <p:cNvSpPr/>
          <p:nvPr/>
        </p:nvSpPr>
        <p:spPr>
          <a:xfrm rot="10800000">
            <a:off x="1479350" y="0"/>
            <a:ext cx="6265200" cy="1817700"/>
          </a:xfrm>
          <a:prstGeom prst="triangle">
            <a:avLst>
              <a:gd fmla="val 50000" name="adj"/>
            </a:avLst>
          </a:prstGeom>
          <a:solidFill>
            <a:srgbClr val="AB4B43">
              <a:alpha val="84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0"/>
          <p:cNvSpPr/>
          <p:nvPr/>
        </p:nvSpPr>
        <p:spPr>
          <a:xfrm rot="10800000">
            <a:off x="1644650" y="0"/>
            <a:ext cx="5934600" cy="15381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0"/>
          <p:cNvSpPr/>
          <p:nvPr/>
        </p:nvSpPr>
        <p:spPr>
          <a:xfrm>
            <a:off x="-471600" y="3686875"/>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0"/>
          <p:cNvSpPr/>
          <p:nvPr/>
        </p:nvSpPr>
        <p:spPr>
          <a:xfrm>
            <a:off x="-112050" y="2148775"/>
            <a:ext cx="9558000" cy="1538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0"/>
          <p:cNvSpPr txBox="1"/>
          <p:nvPr>
            <p:ph type="title"/>
          </p:nvPr>
        </p:nvSpPr>
        <p:spPr>
          <a:xfrm>
            <a:off x="311700" y="40575"/>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Recommendations</a:t>
            </a:r>
            <a:endParaRPr>
              <a:solidFill>
                <a:schemeClr val="lt1"/>
              </a:solidFill>
            </a:endParaRPr>
          </a:p>
        </p:txBody>
      </p:sp>
      <p:sp>
        <p:nvSpPr>
          <p:cNvPr id="342" name="Google Shape;342;p40"/>
          <p:cNvSpPr txBox="1"/>
          <p:nvPr>
            <p:ph idx="1" type="body"/>
          </p:nvPr>
        </p:nvSpPr>
        <p:spPr>
          <a:xfrm>
            <a:off x="351650" y="2159700"/>
            <a:ext cx="8520600" cy="1727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900"/>
              <a:t>Phase-out outdoor signage and merchandise displays after the COVID pandemic has ended(ERTF).</a:t>
            </a:r>
            <a:endParaRPr sz="2900">
              <a:solidFill>
                <a:schemeClr val="accent1"/>
              </a:solidFill>
              <a:highlight>
                <a:schemeClr val="lt2"/>
              </a:highlight>
            </a:endParaRPr>
          </a:p>
        </p:txBody>
      </p:sp>
      <p:sp>
        <p:nvSpPr>
          <p:cNvPr id="343" name="Google Shape;343;p40"/>
          <p:cNvSpPr/>
          <p:nvPr/>
        </p:nvSpPr>
        <p:spPr>
          <a:xfrm>
            <a:off x="-431650" y="1970100"/>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0"/>
          <p:cNvSpPr txBox="1"/>
          <p:nvPr/>
        </p:nvSpPr>
        <p:spPr>
          <a:xfrm>
            <a:off x="4237400" y="917775"/>
            <a:ext cx="749100" cy="5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Source Code Pro"/>
                <a:ea typeface="Source Code Pro"/>
                <a:cs typeface="Source Code Pro"/>
                <a:sym typeface="Source Code Pro"/>
              </a:rPr>
              <a:t>8</a:t>
            </a:r>
            <a:endParaRPr sz="2200">
              <a:solidFill>
                <a:srgbClr val="FFFFFF"/>
              </a:solidFill>
              <a:latin typeface="Source Code Pro"/>
              <a:ea typeface="Source Code Pro"/>
              <a:cs typeface="Source Code Pro"/>
              <a:sym typeface="Source Code Pr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1"/>
          <p:cNvSpPr/>
          <p:nvPr/>
        </p:nvSpPr>
        <p:spPr>
          <a:xfrm rot="10800000">
            <a:off x="1479350" y="0"/>
            <a:ext cx="6265200" cy="1817700"/>
          </a:xfrm>
          <a:prstGeom prst="triangle">
            <a:avLst>
              <a:gd fmla="val 50000" name="adj"/>
            </a:avLst>
          </a:prstGeom>
          <a:solidFill>
            <a:srgbClr val="AB4B43">
              <a:alpha val="84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1"/>
          <p:cNvSpPr/>
          <p:nvPr/>
        </p:nvSpPr>
        <p:spPr>
          <a:xfrm rot="10800000">
            <a:off x="1644650" y="0"/>
            <a:ext cx="5934600" cy="15381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1"/>
          <p:cNvSpPr/>
          <p:nvPr/>
        </p:nvSpPr>
        <p:spPr>
          <a:xfrm>
            <a:off x="-471600" y="3686875"/>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1"/>
          <p:cNvSpPr/>
          <p:nvPr/>
        </p:nvSpPr>
        <p:spPr>
          <a:xfrm>
            <a:off x="-112050" y="2148775"/>
            <a:ext cx="9558000" cy="1538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1"/>
          <p:cNvSpPr txBox="1"/>
          <p:nvPr>
            <p:ph type="title"/>
          </p:nvPr>
        </p:nvSpPr>
        <p:spPr>
          <a:xfrm>
            <a:off x="311700" y="40575"/>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Recommendations</a:t>
            </a:r>
            <a:endParaRPr>
              <a:solidFill>
                <a:schemeClr val="lt1"/>
              </a:solidFill>
            </a:endParaRPr>
          </a:p>
        </p:txBody>
      </p:sp>
      <p:sp>
        <p:nvSpPr>
          <p:cNvPr id="354" name="Google Shape;354;p41"/>
          <p:cNvSpPr txBox="1"/>
          <p:nvPr>
            <p:ph idx="1" type="body"/>
          </p:nvPr>
        </p:nvSpPr>
        <p:spPr>
          <a:xfrm>
            <a:off x="351650" y="2159700"/>
            <a:ext cx="8520600" cy="1727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3200"/>
              <a:t>Consider a temporary program for occasional outdoor retail markets.</a:t>
            </a:r>
            <a:endParaRPr sz="3200">
              <a:solidFill>
                <a:schemeClr val="accent1"/>
              </a:solidFill>
              <a:highlight>
                <a:schemeClr val="lt2"/>
              </a:highlight>
            </a:endParaRPr>
          </a:p>
        </p:txBody>
      </p:sp>
      <p:sp>
        <p:nvSpPr>
          <p:cNvPr id="355" name="Google Shape;355;p41"/>
          <p:cNvSpPr/>
          <p:nvPr/>
        </p:nvSpPr>
        <p:spPr>
          <a:xfrm>
            <a:off x="-431650" y="1970100"/>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1"/>
          <p:cNvSpPr txBox="1"/>
          <p:nvPr/>
        </p:nvSpPr>
        <p:spPr>
          <a:xfrm>
            <a:off x="4237400" y="917775"/>
            <a:ext cx="749100" cy="5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Source Code Pro"/>
                <a:ea typeface="Source Code Pro"/>
                <a:cs typeface="Source Code Pro"/>
                <a:sym typeface="Source Code Pro"/>
              </a:rPr>
              <a:t>9</a:t>
            </a:r>
            <a:endParaRPr sz="2200">
              <a:solidFill>
                <a:srgbClr val="FFFFFF"/>
              </a:solidFill>
              <a:latin typeface="Source Code Pro"/>
              <a:ea typeface="Source Code Pro"/>
              <a:cs typeface="Source Code Pro"/>
              <a:sym typeface="Source Code Pr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5"/>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5" name="Google Shape;75;p15"/>
          <p:cNvPicPr preferRelativeResize="0"/>
          <p:nvPr/>
        </p:nvPicPr>
        <p:blipFill>
          <a:blip r:embed="rId3">
            <a:alphaModFix/>
          </a:blip>
          <a:stretch>
            <a:fillRect/>
          </a:stretch>
        </p:blipFill>
        <p:spPr>
          <a:xfrm>
            <a:off x="0" y="-726875"/>
            <a:ext cx="9144000" cy="6098978"/>
          </a:xfrm>
          <a:prstGeom prst="rect">
            <a:avLst/>
          </a:prstGeom>
          <a:noFill/>
          <a:ln>
            <a:noFill/>
          </a:ln>
        </p:spPr>
      </p:pic>
      <p:sp>
        <p:nvSpPr>
          <p:cNvPr id="76" name="Google Shape;76;p15"/>
          <p:cNvSpPr txBox="1"/>
          <p:nvPr/>
        </p:nvSpPr>
        <p:spPr>
          <a:xfrm>
            <a:off x="0" y="215625"/>
            <a:ext cx="3318300" cy="801000"/>
          </a:xfrm>
          <a:prstGeom prst="rect">
            <a:avLst/>
          </a:prstGeom>
          <a:solidFill>
            <a:srgbClr val="8E8E8E">
              <a:alpha val="5140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solidFill>
                  <a:schemeClr val="lt1"/>
                </a:solidFill>
                <a:latin typeface="Amatic SC"/>
                <a:ea typeface="Amatic SC"/>
                <a:cs typeface="Amatic SC"/>
                <a:sym typeface="Amatic SC"/>
              </a:rPr>
              <a:t>Nantucket</a:t>
            </a:r>
            <a:endParaRPr b="1" sz="2100">
              <a:solidFill>
                <a:schemeClr val="lt1"/>
              </a:solidFill>
              <a:latin typeface="Amatic SC"/>
              <a:ea typeface="Amatic SC"/>
              <a:cs typeface="Amatic SC"/>
              <a:sym typeface="Amatic SC"/>
            </a:endParaRPr>
          </a:p>
          <a:p>
            <a:pPr indent="0" lvl="0" marL="0" rtl="0" algn="ctr">
              <a:spcBef>
                <a:spcPts val="0"/>
              </a:spcBef>
              <a:spcAft>
                <a:spcPts val="0"/>
              </a:spcAft>
              <a:buNone/>
            </a:pPr>
            <a:r>
              <a:rPr b="1" lang="en" sz="2100">
                <a:solidFill>
                  <a:schemeClr val="lt1"/>
                </a:solidFill>
                <a:latin typeface="Amatic SC"/>
                <a:ea typeface="Amatic SC"/>
                <a:cs typeface="Amatic SC"/>
                <a:sym typeface="Amatic SC"/>
              </a:rPr>
              <a:t>More than an “elbow of Sand”</a:t>
            </a:r>
            <a:endParaRPr b="1" sz="2100">
              <a:solidFill>
                <a:schemeClr val="lt1"/>
              </a:solidFill>
              <a:latin typeface="Amatic SC"/>
              <a:ea typeface="Amatic SC"/>
              <a:cs typeface="Amatic SC"/>
              <a:sym typeface="Amatic S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2"/>
          <p:cNvSpPr/>
          <p:nvPr/>
        </p:nvSpPr>
        <p:spPr>
          <a:xfrm rot="10800000">
            <a:off x="1479350" y="0"/>
            <a:ext cx="6265200" cy="1817700"/>
          </a:xfrm>
          <a:prstGeom prst="triangle">
            <a:avLst>
              <a:gd fmla="val 50000" name="adj"/>
            </a:avLst>
          </a:prstGeom>
          <a:solidFill>
            <a:srgbClr val="AB4B43">
              <a:alpha val="84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2"/>
          <p:cNvSpPr/>
          <p:nvPr/>
        </p:nvSpPr>
        <p:spPr>
          <a:xfrm rot="10800000">
            <a:off x="1644650" y="0"/>
            <a:ext cx="5934600" cy="15381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2"/>
          <p:cNvSpPr/>
          <p:nvPr/>
        </p:nvSpPr>
        <p:spPr>
          <a:xfrm>
            <a:off x="-471600" y="3686875"/>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2"/>
          <p:cNvSpPr/>
          <p:nvPr/>
        </p:nvSpPr>
        <p:spPr>
          <a:xfrm>
            <a:off x="-112050" y="2148775"/>
            <a:ext cx="9558000" cy="1538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42"/>
          <p:cNvSpPr txBox="1"/>
          <p:nvPr>
            <p:ph type="title"/>
          </p:nvPr>
        </p:nvSpPr>
        <p:spPr>
          <a:xfrm>
            <a:off x="311700" y="40575"/>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Recommendations</a:t>
            </a:r>
            <a:endParaRPr>
              <a:solidFill>
                <a:schemeClr val="lt1"/>
              </a:solidFill>
            </a:endParaRPr>
          </a:p>
        </p:txBody>
      </p:sp>
      <p:sp>
        <p:nvSpPr>
          <p:cNvPr id="366" name="Google Shape;366;p42"/>
          <p:cNvSpPr txBox="1"/>
          <p:nvPr>
            <p:ph idx="1" type="body"/>
          </p:nvPr>
        </p:nvSpPr>
        <p:spPr>
          <a:xfrm>
            <a:off x="351650" y="2159700"/>
            <a:ext cx="8520600" cy="1727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4200"/>
              <a:t>Develop permitting process for art installations.</a:t>
            </a:r>
            <a:endParaRPr sz="4200">
              <a:solidFill>
                <a:schemeClr val="accent1"/>
              </a:solidFill>
              <a:highlight>
                <a:schemeClr val="lt2"/>
              </a:highlight>
            </a:endParaRPr>
          </a:p>
        </p:txBody>
      </p:sp>
      <p:sp>
        <p:nvSpPr>
          <p:cNvPr id="367" name="Google Shape;367;p42"/>
          <p:cNvSpPr/>
          <p:nvPr/>
        </p:nvSpPr>
        <p:spPr>
          <a:xfrm>
            <a:off x="-431650" y="1970100"/>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2"/>
          <p:cNvSpPr txBox="1"/>
          <p:nvPr/>
        </p:nvSpPr>
        <p:spPr>
          <a:xfrm>
            <a:off x="4237400" y="917775"/>
            <a:ext cx="749100" cy="5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Source Code Pro"/>
                <a:ea typeface="Source Code Pro"/>
                <a:cs typeface="Source Code Pro"/>
                <a:sym typeface="Source Code Pro"/>
              </a:rPr>
              <a:t>10</a:t>
            </a:r>
            <a:endParaRPr sz="2200">
              <a:solidFill>
                <a:srgbClr val="FFFFFF"/>
              </a:solidFill>
              <a:latin typeface="Source Code Pro"/>
              <a:ea typeface="Source Code Pro"/>
              <a:cs typeface="Source Code Pro"/>
              <a:sym typeface="Source Code Pr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3"/>
          <p:cNvSpPr/>
          <p:nvPr/>
        </p:nvSpPr>
        <p:spPr>
          <a:xfrm rot="10800000">
            <a:off x="1479350" y="0"/>
            <a:ext cx="6265200" cy="1817700"/>
          </a:xfrm>
          <a:prstGeom prst="triangle">
            <a:avLst>
              <a:gd fmla="val 50000" name="adj"/>
            </a:avLst>
          </a:prstGeom>
          <a:solidFill>
            <a:srgbClr val="AB4B43">
              <a:alpha val="84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3"/>
          <p:cNvSpPr/>
          <p:nvPr/>
        </p:nvSpPr>
        <p:spPr>
          <a:xfrm rot="10800000">
            <a:off x="1644650" y="0"/>
            <a:ext cx="5934600" cy="15381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3"/>
          <p:cNvSpPr/>
          <p:nvPr/>
        </p:nvSpPr>
        <p:spPr>
          <a:xfrm>
            <a:off x="-471600" y="3686875"/>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3"/>
          <p:cNvSpPr/>
          <p:nvPr/>
        </p:nvSpPr>
        <p:spPr>
          <a:xfrm>
            <a:off x="-112050" y="2148775"/>
            <a:ext cx="9558000" cy="1538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3"/>
          <p:cNvSpPr txBox="1"/>
          <p:nvPr>
            <p:ph type="title"/>
          </p:nvPr>
        </p:nvSpPr>
        <p:spPr>
          <a:xfrm>
            <a:off x="311700" y="40575"/>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Recommendations</a:t>
            </a:r>
            <a:endParaRPr>
              <a:solidFill>
                <a:schemeClr val="lt1"/>
              </a:solidFill>
            </a:endParaRPr>
          </a:p>
        </p:txBody>
      </p:sp>
      <p:sp>
        <p:nvSpPr>
          <p:cNvPr id="378" name="Google Shape;378;p43"/>
          <p:cNvSpPr txBox="1"/>
          <p:nvPr>
            <p:ph idx="1" type="body"/>
          </p:nvPr>
        </p:nvSpPr>
        <p:spPr>
          <a:xfrm>
            <a:off x="351650" y="2159700"/>
            <a:ext cx="8520600" cy="1727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900"/>
              <a:t>Gather public opinion on what culture the community wants to foster after the pandemic ends.</a:t>
            </a:r>
            <a:endParaRPr sz="2900"/>
          </a:p>
          <a:p>
            <a:pPr indent="0" lvl="0" marL="0" rtl="0" algn="ctr">
              <a:spcBef>
                <a:spcPts val="1600"/>
              </a:spcBef>
              <a:spcAft>
                <a:spcPts val="0"/>
              </a:spcAft>
              <a:buNone/>
            </a:pPr>
            <a:r>
              <a:t/>
            </a:r>
            <a:endParaRPr sz="2500"/>
          </a:p>
          <a:p>
            <a:pPr indent="0" lvl="0" marL="0" rtl="0" algn="ctr">
              <a:spcBef>
                <a:spcPts val="1600"/>
              </a:spcBef>
              <a:spcAft>
                <a:spcPts val="1600"/>
              </a:spcAft>
              <a:buNone/>
            </a:pPr>
            <a:r>
              <a:t/>
            </a:r>
            <a:endParaRPr sz="2500"/>
          </a:p>
        </p:txBody>
      </p:sp>
      <p:sp>
        <p:nvSpPr>
          <p:cNvPr id="379" name="Google Shape;379;p43"/>
          <p:cNvSpPr/>
          <p:nvPr/>
        </p:nvSpPr>
        <p:spPr>
          <a:xfrm>
            <a:off x="-431650" y="1970100"/>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3"/>
          <p:cNvSpPr txBox="1"/>
          <p:nvPr/>
        </p:nvSpPr>
        <p:spPr>
          <a:xfrm>
            <a:off x="4237400" y="917775"/>
            <a:ext cx="749100" cy="5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Source Code Pro"/>
                <a:ea typeface="Source Code Pro"/>
                <a:cs typeface="Source Code Pro"/>
                <a:sym typeface="Source Code Pro"/>
              </a:rPr>
              <a:t>11</a:t>
            </a:r>
            <a:endParaRPr sz="2200">
              <a:solidFill>
                <a:srgbClr val="FFFFFF"/>
              </a:solidFill>
              <a:latin typeface="Source Code Pro"/>
              <a:ea typeface="Source Code Pro"/>
              <a:cs typeface="Source Code Pro"/>
              <a:sym typeface="Source Code Pr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4"/>
          <p:cNvSpPr/>
          <p:nvPr/>
        </p:nvSpPr>
        <p:spPr>
          <a:xfrm rot="10800000">
            <a:off x="1479350" y="0"/>
            <a:ext cx="6265200" cy="1817700"/>
          </a:xfrm>
          <a:prstGeom prst="triangle">
            <a:avLst>
              <a:gd fmla="val 50000" name="adj"/>
            </a:avLst>
          </a:prstGeom>
          <a:solidFill>
            <a:srgbClr val="AB4B43">
              <a:alpha val="84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4"/>
          <p:cNvSpPr/>
          <p:nvPr/>
        </p:nvSpPr>
        <p:spPr>
          <a:xfrm rot="10800000">
            <a:off x="1644650" y="0"/>
            <a:ext cx="5934600" cy="15381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4"/>
          <p:cNvSpPr/>
          <p:nvPr/>
        </p:nvSpPr>
        <p:spPr>
          <a:xfrm>
            <a:off x="-471600" y="3686875"/>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4"/>
          <p:cNvSpPr/>
          <p:nvPr/>
        </p:nvSpPr>
        <p:spPr>
          <a:xfrm>
            <a:off x="-112050" y="2148775"/>
            <a:ext cx="9558000" cy="1538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44"/>
          <p:cNvSpPr txBox="1"/>
          <p:nvPr>
            <p:ph type="title"/>
          </p:nvPr>
        </p:nvSpPr>
        <p:spPr>
          <a:xfrm>
            <a:off x="311700" y="40575"/>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Recommendations</a:t>
            </a:r>
            <a:endParaRPr>
              <a:solidFill>
                <a:schemeClr val="lt1"/>
              </a:solidFill>
            </a:endParaRPr>
          </a:p>
        </p:txBody>
      </p:sp>
      <p:sp>
        <p:nvSpPr>
          <p:cNvPr id="390" name="Google Shape;390;p44"/>
          <p:cNvSpPr txBox="1"/>
          <p:nvPr>
            <p:ph idx="1" type="body"/>
          </p:nvPr>
        </p:nvSpPr>
        <p:spPr>
          <a:xfrm>
            <a:off x="351650" y="2159700"/>
            <a:ext cx="8520600" cy="1727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400"/>
              <a:t>Provide more resources to enforcement agencies, strengthen deterrence capabilities, and expand cultural education campaigns.</a:t>
            </a:r>
            <a:endParaRPr sz="2400"/>
          </a:p>
        </p:txBody>
      </p:sp>
      <p:sp>
        <p:nvSpPr>
          <p:cNvPr id="391" name="Google Shape;391;p44"/>
          <p:cNvSpPr/>
          <p:nvPr/>
        </p:nvSpPr>
        <p:spPr>
          <a:xfrm>
            <a:off x="-431650" y="1970100"/>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4"/>
          <p:cNvSpPr txBox="1"/>
          <p:nvPr/>
        </p:nvSpPr>
        <p:spPr>
          <a:xfrm>
            <a:off x="4237400" y="917775"/>
            <a:ext cx="749100" cy="5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Source Code Pro"/>
                <a:ea typeface="Source Code Pro"/>
                <a:cs typeface="Source Code Pro"/>
                <a:sym typeface="Source Code Pro"/>
              </a:rPr>
              <a:t>12</a:t>
            </a:r>
            <a:endParaRPr sz="2200">
              <a:solidFill>
                <a:srgbClr val="FFFFFF"/>
              </a:solidFill>
              <a:latin typeface="Source Code Pro"/>
              <a:ea typeface="Source Code Pro"/>
              <a:cs typeface="Source Code Pro"/>
              <a:sym typeface="Source Code Pr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Materials in Development</a:t>
            </a:r>
            <a:endParaRPr/>
          </a:p>
        </p:txBody>
      </p:sp>
      <p:sp>
        <p:nvSpPr>
          <p:cNvPr id="398" name="Google Shape;398;p45"/>
          <p:cNvSpPr txBox="1"/>
          <p:nvPr>
            <p:ph idx="1" type="body"/>
          </p:nvPr>
        </p:nvSpPr>
        <p:spPr>
          <a:xfrm>
            <a:off x="44525" y="1228775"/>
            <a:ext cx="3465000" cy="3559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Revised Business Guides</a:t>
            </a:r>
            <a:endParaRPr/>
          </a:p>
          <a:p>
            <a:pPr indent="0" lvl="0" marL="914400" rtl="0" algn="l">
              <a:spcBef>
                <a:spcPts val="1600"/>
              </a:spcBef>
              <a:spcAft>
                <a:spcPts val="0"/>
              </a:spcAft>
              <a:buNone/>
            </a:pPr>
            <a:r>
              <a:t/>
            </a:r>
            <a:endParaRPr sz="100"/>
          </a:p>
          <a:p>
            <a:pPr indent="-342900" lvl="0" marL="457200" rtl="0" algn="l">
              <a:spcBef>
                <a:spcPts val="1600"/>
              </a:spcBef>
              <a:spcAft>
                <a:spcPts val="0"/>
              </a:spcAft>
              <a:buSzPts val="1800"/>
              <a:buChar char="●"/>
            </a:pPr>
            <a:r>
              <a:rPr lang="en"/>
              <a:t>Island Welcome Guide revisions</a:t>
            </a:r>
            <a:endParaRPr/>
          </a:p>
          <a:p>
            <a:pPr indent="0" lvl="0" marL="0" rtl="0" algn="l">
              <a:spcBef>
                <a:spcPts val="1600"/>
              </a:spcBef>
              <a:spcAft>
                <a:spcPts val="0"/>
              </a:spcAft>
              <a:buNone/>
            </a:pPr>
            <a:r>
              <a:t/>
            </a:r>
            <a:endParaRPr sz="100"/>
          </a:p>
          <a:p>
            <a:pPr indent="-342900" lvl="0" marL="457200" rtl="0" algn="l">
              <a:spcBef>
                <a:spcPts val="1600"/>
              </a:spcBef>
              <a:spcAft>
                <a:spcPts val="0"/>
              </a:spcAft>
              <a:buSzPts val="1800"/>
              <a:buChar char="●"/>
            </a:pPr>
            <a:r>
              <a:rPr lang="en"/>
              <a:t>Radio Ad Campaign</a:t>
            </a:r>
            <a:endParaRPr/>
          </a:p>
          <a:p>
            <a:pPr indent="0" lvl="0" marL="0" rtl="0" algn="l">
              <a:spcBef>
                <a:spcPts val="1600"/>
              </a:spcBef>
              <a:spcAft>
                <a:spcPts val="0"/>
              </a:spcAft>
              <a:buNone/>
            </a:pPr>
            <a:r>
              <a:t/>
            </a:r>
            <a:endParaRPr sz="100"/>
          </a:p>
          <a:p>
            <a:pPr indent="0" lvl="0" marL="914400" rtl="0" algn="l">
              <a:spcBef>
                <a:spcPts val="1600"/>
              </a:spcBef>
              <a:spcAft>
                <a:spcPts val="1600"/>
              </a:spcAft>
              <a:buNone/>
            </a:pPr>
            <a:r>
              <a:rPr lang="en"/>
              <a:t>Timeline of Distribution</a:t>
            </a:r>
            <a:endParaRPr/>
          </a:p>
        </p:txBody>
      </p:sp>
      <p:pic>
        <p:nvPicPr>
          <p:cNvPr id="399" name="Google Shape;399;p45"/>
          <p:cNvPicPr preferRelativeResize="0"/>
          <p:nvPr/>
        </p:nvPicPr>
        <p:blipFill>
          <a:blip r:embed="rId3">
            <a:alphaModFix/>
          </a:blip>
          <a:stretch>
            <a:fillRect/>
          </a:stretch>
        </p:blipFill>
        <p:spPr>
          <a:xfrm rot="-4">
            <a:off x="4253680" y="1404128"/>
            <a:ext cx="4244964" cy="3068593"/>
          </a:xfrm>
          <a:prstGeom prst="rect">
            <a:avLst/>
          </a:prstGeom>
          <a:noFill/>
          <a:ln>
            <a:noFill/>
          </a:ln>
        </p:spPr>
      </p:pic>
      <p:pic>
        <p:nvPicPr>
          <p:cNvPr id="400" name="Google Shape;400;p45"/>
          <p:cNvPicPr preferRelativeResize="0"/>
          <p:nvPr/>
        </p:nvPicPr>
        <p:blipFill>
          <a:blip r:embed="rId4">
            <a:alphaModFix/>
          </a:blip>
          <a:stretch>
            <a:fillRect/>
          </a:stretch>
        </p:blipFill>
        <p:spPr>
          <a:xfrm rot="-4">
            <a:off x="3562421" y="1324804"/>
            <a:ext cx="5384491" cy="3068593"/>
          </a:xfrm>
          <a:prstGeom prst="rect">
            <a:avLst/>
          </a:prstGeom>
          <a:noFill/>
          <a:ln>
            <a:noFill/>
          </a:ln>
        </p:spPr>
      </p:pic>
      <p:pic>
        <p:nvPicPr>
          <p:cNvPr id="401" name="Google Shape;401;p45"/>
          <p:cNvPicPr preferRelativeResize="0"/>
          <p:nvPr/>
        </p:nvPicPr>
        <p:blipFill>
          <a:blip r:embed="rId5">
            <a:alphaModFix/>
          </a:blip>
          <a:stretch>
            <a:fillRect/>
          </a:stretch>
        </p:blipFill>
        <p:spPr>
          <a:xfrm>
            <a:off x="4572000" y="821800"/>
            <a:ext cx="4471475" cy="4074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99"/>
                                        </p:tgtEl>
                                      </p:cBhvr>
                                    </p:animEffect>
                                    <p:set>
                                      <p:cBhvr>
                                        <p:cTn dur="1" fill="hold">
                                          <p:stCondLst>
                                            <p:cond delay="1000"/>
                                          </p:stCondLst>
                                        </p:cTn>
                                        <p:tgtEl>
                                          <p:spTgt spid="39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00"/>
                                        </p:tgtEl>
                                      </p:cBhvr>
                                    </p:animEffect>
                                    <p:set>
                                      <p:cBhvr>
                                        <p:cTn dur="1" fill="hold">
                                          <p:stCondLst>
                                            <p:cond delay="1000"/>
                                          </p:stCondLst>
                                        </p:cTn>
                                        <p:tgtEl>
                                          <p:spTgt spid="40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6"/>
          <p:cNvSpPr txBox="1"/>
          <p:nvPr>
            <p:ph type="title"/>
          </p:nvPr>
        </p:nvSpPr>
        <p:spPr>
          <a:xfrm>
            <a:off x="261075" y="903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a:t>
            </a:r>
            <a:endParaRPr/>
          </a:p>
        </p:txBody>
      </p:sp>
      <p:sp>
        <p:nvSpPr>
          <p:cNvPr id="407" name="Google Shape;407;p46"/>
          <p:cNvSpPr txBox="1"/>
          <p:nvPr>
            <p:ph idx="1" type="body"/>
          </p:nvPr>
        </p:nvSpPr>
        <p:spPr>
          <a:xfrm>
            <a:off x="261075" y="783175"/>
            <a:ext cx="34245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Sponsors:</a:t>
            </a:r>
            <a:r>
              <a:rPr lang="en"/>
              <a:t>                                           </a:t>
            </a:r>
            <a:r>
              <a:rPr lang="en"/>
              <a:t>Nantucket Department                                          of Culture and Tourism                                                      Janet Schulte                                               Gregg Tivnan</a:t>
            </a:r>
            <a:endParaRPr/>
          </a:p>
          <a:p>
            <a:pPr indent="0" lvl="0" marL="0" rtl="0" algn="l">
              <a:lnSpc>
                <a:spcPct val="100000"/>
              </a:lnSpc>
              <a:spcBef>
                <a:spcPts val="1600"/>
              </a:spcBef>
              <a:spcAft>
                <a:spcPts val="0"/>
              </a:spcAft>
              <a:buNone/>
            </a:pPr>
            <a:r>
              <a:rPr lang="en">
                <a:solidFill>
                  <a:srgbClr val="000000"/>
                </a:solidFill>
              </a:rPr>
              <a:t>Project Adviser:</a:t>
            </a:r>
            <a:r>
              <a:rPr lang="en"/>
              <a:t>                                         Dominic Golding</a:t>
            </a:r>
            <a:endParaRPr/>
          </a:p>
          <a:p>
            <a:pPr indent="0" lvl="0" marL="0" rtl="0" algn="l">
              <a:lnSpc>
                <a:spcPct val="100000"/>
              </a:lnSpc>
              <a:spcBef>
                <a:spcPts val="1600"/>
              </a:spcBef>
              <a:spcAft>
                <a:spcPts val="0"/>
              </a:spcAft>
              <a:buNone/>
            </a:pPr>
            <a:r>
              <a:rPr lang="en">
                <a:solidFill>
                  <a:srgbClr val="000000"/>
                </a:solidFill>
              </a:rPr>
              <a:t>Special Thanks to: </a:t>
            </a:r>
            <a:r>
              <a:rPr lang="en"/>
              <a:t>                                            Nantucket Civic League                                   Town Administration                                    Chamber of Commerce</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408" name="Google Shape;408;p46"/>
          <p:cNvSpPr txBox="1"/>
          <p:nvPr>
            <p:ph idx="1" type="body"/>
          </p:nvPr>
        </p:nvSpPr>
        <p:spPr>
          <a:xfrm>
            <a:off x="4572000" y="891350"/>
            <a:ext cx="3938700" cy="3499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3900">
                <a:solidFill>
                  <a:srgbClr val="000000"/>
                </a:solidFill>
              </a:rPr>
              <a:t>To all our interviewees and survey </a:t>
            </a:r>
            <a:r>
              <a:rPr lang="en" sz="3900">
                <a:solidFill>
                  <a:srgbClr val="000000"/>
                </a:solidFill>
              </a:rPr>
              <a:t>respondents,</a:t>
            </a:r>
            <a:endParaRPr sz="3900">
              <a:solidFill>
                <a:srgbClr val="000000"/>
              </a:solidFill>
            </a:endParaRPr>
          </a:p>
          <a:p>
            <a:pPr indent="0" lvl="0" marL="0" rtl="0" algn="l">
              <a:lnSpc>
                <a:spcPct val="100000"/>
              </a:lnSpc>
              <a:spcBef>
                <a:spcPts val="1600"/>
              </a:spcBef>
              <a:spcAft>
                <a:spcPts val="0"/>
              </a:spcAft>
              <a:buNone/>
            </a:pPr>
            <a:r>
              <a:rPr lang="en" sz="3900">
                <a:solidFill>
                  <a:srgbClr val="000000"/>
                </a:solidFill>
              </a:rPr>
              <a:t>Thank You!</a:t>
            </a:r>
            <a:endParaRPr sz="3900">
              <a:solidFill>
                <a:srgbClr val="000000"/>
              </a:solidFill>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7"/>
          <p:cNvSpPr txBox="1"/>
          <p:nvPr>
            <p:ph type="title"/>
          </p:nvPr>
        </p:nvSpPr>
        <p:spPr>
          <a:xfrm>
            <a:off x="311700" y="1240275"/>
            <a:ext cx="8520600" cy="1981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Questions?</a:t>
            </a:r>
            <a:endParaRPr/>
          </a:p>
        </p:txBody>
      </p:sp>
      <p:sp>
        <p:nvSpPr>
          <p:cNvPr id="414" name="Google Shape;414;p47"/>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8"/>
          <p:cNvSpPr txBox="1"/>
          <p:nvPr>
            <p:ph type="title"/>
          </p:nvPr>
        </p:nvSpPr>
        <p:spPr>
          <a:xfrm>
            <a:off x="311700" y="113075"/>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Moving Forward - delivery of materials</a:t>
            </a:r>
            <a:endParaRPr/>
          </a:p>
        </p:txBody>
      </p:sp>
      <p:sp>
        <p:nvSpPr>
          <p:cNvPr id="420" name="Google Shape;420;p48"/>
          <p:cNvSpPr txBox="1"/>
          <p:nvPr>
            <p:ph idx="1" type="body"/>
          </p:nvPr>
        </p:nvSpPr>
        <p:spPr>
          <a:xfrm>
            <a:off x="311700" y="83472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Spring 2021</a:t>
            </a:r>
            <a:endParaRPr b="1" sz="1600"/>
          </a:p>
          <a:p>
            <a:pPr indent="-330200" lvl="0" marL="914400" rtl="0" algn="l">
              <a:spcBef>
                <a:spcPts val="1600"/>
              </a:spcBef>
              <a:spcAft>
                <a:spcPts val="0"/>
              </a:spcAft>
              <a:buSzPts val="1600"/>
              <a:buChar char="●"/>
            </a:pPr>
            <a:r>
              <a:rPr b="1" lang="en" sz="1600"/>
              <a:t>Airing of first radio PSA</a:t>
            </a:r>
            <a:endParaRPr b="1" sz="1600"/>
          </a:p>
          <a:p>
            <a:pPr indent="-330200" lvl="0" marL="914400" rtl="0" algn="l">
              <a:spcBef>
                <a:spcPts val="0"/>
              </a:spcBef>
              <a:spcAft>
                <a:spcPts val="0"/>
              </a:spcAft>
              <a:buSzPts val="1600"/>
              <a:buChar char="●"/>
            </a:pPr>
            <a:r>
              <a:rPr b="1" lang="en" sz="1600"/>
              <a:t>Delivery of COVID-19 Business Guide through Chamber</a:t>
            </a:r>
            <a:endParaRPr b="1" sz="1600"/>
          </a:p>
          <a:p>
            <a:pPr indent="-330200" lvl="0" marL="914400" rtl="0" algn="l">
              <a:spcBef>
                <a:spcPts val="0"/>
              </a:spcBef>
              <a:spcAft>
                <a:spcPts val="0"/>
              </a:spcAft>
              <a:buSzPts val="1600"/>
              <a:buChar char="●"/>
            </a:pPr>
            <a:r>
              <a:rPr b="1" lang="en" sz="1600"/>
              <a:t>Outsource revision of Island Welcome Guide based on our recommendations</a:t>
            </a:r>
            <a:endParaRPr b="1" sz="1600"/>
          </a:p>
          <a:p>
            <a:pPr indent="0" lvl="0" marL="0" rtl="0" algn="l">
              <a:spcBef>
                <a:spcPts val="1600"/>
              </a:spcBef>
              <a:spcAft>
                <a:spcPts val="0"/>
              </a:spcAft>
              <a:buNone/>
            </a:pPr>
            <a:r>
              <a:rPr b="1" lang="en" sz="1600"/>
              <a:t>Summer 2021</a:t>
            </a:r>
            <a:endParaRPr b="1" sz="1600"/>
          </a:p>
          <a:p>
            <a:pPr indent="-330200" lvl="0" marL="914400" rtl="0" algn="l">
              <a:spcBef>
                <a:spcPts val="1600"/>
              </a:spcBef>
              <a:spcAft>
                <a:spcPts val="0"/>
              </a:spcAft>
              <a:buSzPts val="1600"/>
              <a:buChar char="●"/>
            </a:pPr>
            <a:r>
              <a:rPr b="1" lang="en" sz="1600"/>
              <a:t>Airing of summer radio campaign</a:t>
            </a:r>
            <a:endParaRPr b="1" sz="1600"/>
          </a:p>
          <a:p>
            <a:pPr indent="-330200" lvl="0" marL="914400" rtl="0" algn="l">
              <a:spcBef>
                <a:spcPts val="0"/>
              </a:spcBef>
              <a:spcAft>
                <a:spcPts val="0"/>
              </a:spcAft>
              <a:buSzPts val="1600"/>
              <a:buChar char="●"/>
            </a:pPr>
            <a:r>
              <a:rPr b="1" lang="en" sz="1600"/>
              <a:t>Dissemination of revised Island Welcome Guide</a:t>
            </a:r>
            <a:endParaRPr b="1" sz="1600"/>
          </a:p>
          <a:p>
            <a:pPr indent="-330200" lvl="0" marL="914400" rtl="0" algn="l">
              <a:spcBef>
                <a:spcPts val="0"/>
              </a:spcBef>
              <a:spcAft>
                <a:spcPts val="0"/>
              </a:spcAft>
              <a:buSzPts val="1600"/>
              <a:buChar char="●"/>
            </a:pPr>
            <a:r>
              <a:rPr b="1" lang="en" sz="1600"/>
              <a:t>Publishing of informational poster in newspaper and online</a:t>
            </a:r>
            <a:endParaRPr b="1" sz="1600"/>
          </a:p>
          <a:p>
            <a:pPr indent="0" lvl="0" marL="0" rtl="0" algn="l">
              <a:spcBef>
                <a:spcPts val="1600"/>
              </a:spcBef>
              <a:spcAft>
                <a:spcPts val="0"/>
              </a:spcAft>
              <a:buNone/>
            </a:pPr>
            <a:r>
              <a:rPr b="1" lang="en" sz="1600"/>
              <a:t>Fall / Winter 2021</a:t>
            </a:r>
            <a:endParaRPr b="1" sz="1600"/>
          </a:p>
          <a:p>
            <a:pPr indent="-330200" lvl="0" marL="914400" rtl="0" algn="l">
              <a:spcBef>
                <a:spcPts val="1600"/>
              </a:spcBef>
              <a:spcAft>
                <a:spcPts val="0"/>
              </a:spcAft>
              <a:buSzPts val="1600"/>
              <a:buChar char="●"/>
            </a:pPr>
            <a:r>
              <a:rPr b="1" lang="en" sz="1600"/>
              <a:t>Airing of fall/winter PSAs as needed</a:t>
            </a:r>
            <a:endParaRPr b="1" sz="1600"/>
          </a:p>
          <a:p>
            <a:pPr indent="-317500" lvl="1" marL="1371600" rtl="0" algn="l">
              <a:spcBef>
                <a:spcPts val="0"/>
              </a:spcBef>
              <a:spcAft>
                <a:spcPts val="0"/>
              </a:spcAft>
              <a:buSzPts val="1400"/>
              <a:buChar char="○"/>
            </a:pPr>
            <a:r>
              <a:t/>
            </a:r>
            <a:endParaRPr b="1"/>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9"/>
          <p:cNvSpPr txBox="1"/>
          <p:nvPr>
            <p:ph type="title"/>
          </p:nvPr>
        </p:nvSpPr>
        <p:spPr>
          <a:xfrm>
            <a:off x="311700" y="292850"/>
            <a:ext cx="8520600" cy="8010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Image references</a:t>
            </a:r>
            <a:endParaRPr/>
          </a:p>
        </p:txBody>
      </p:sp>
      <p:sp>
        <p:nvSpPr>
          <p:cNvPr id="426" name="Google Shape;426;p49"/>
          <p:cNvSpPr txBox="1"/>
          <p:nvPr>
            <p:ph idx="1" type="body"/>
          </p:nvPr>
        </p:nvSpPr>
        <p:spPr>
          <a:xfrm>
            <a:off x="311700" y="1093850"/>
            <a:ext cx="8520600" cy="3879900"/>
          </a:xfrm>
          <a:prstGeom prst="rect">
            <a:avLst/>
          </a:prstGeom>
          <a:ln cap="flat" cmpd="sng" w="952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100"/>
              <a:t>"Nantucket Holiday Stroll - Nantucket" by Massachusetts Office of Travel &amp; Tourism is licensed under CC BY-ND 2.0</a:t>
            </a:r>
            <a:endParaRPr sz="1100"/>
          </a:p>
          <a:p>
            <a:pPr indent="0" lvl="0" marL="0" rtl="0" algn="l">
              <a:spcBef>
                <a:spcPts val="1600"/>
              </a:spcBef>
              <a:spcAft>
                <a:spcPts val="0"/>
              </a:spcAft>
              <a:buNone/>
            </a:pPr>
            <a:r>
              <a:rPr lang="en" sz="1100"/>
              <a:t>Town of Nantucket [@townofnantucket]. (2020, November 5). Nantucket Beaches[Instagram photograph]. Retrieved from https://www.instagram.com/p/CHQoaBoj5Y2/</a:t>
            </a:r>
            <a:endParaRPr sz="1100"/>
          </a:p>
          <a:p>
            <a:pPr indent="0" lvl="0" marL="0" marR="0" rtl="0" algn="l">
              <a:lnSpc>
                <a:spcPct val="115000"/>
              </a:lnSpc>
              <a:spcBef>
                <a:spcPts val="1600"/>
              </a:spcBef>
              <a:spcAft>
                <a:spcPts val="0"/>
              </a:spcAft>
              <a:buNone/>
            </a:pPr>
            <a:r>
              <a:rPr lang="en" sz="1100"/>
              <a:t>94 Main Street An NPT House History. (2014, July). Retrieved December 08, 2020, from https://www.nantucketpreservation.org/househistory/94-main-street/</a:t>
            </a:r>
            <a:endParaRPr sz="1100"/>
          </a:p>
          <a:p>
            <a:pPr indent="0" lvl="0" marL="0" rtl="0" algn="l">
              <a:spcBef>
                <a:spcPts val="1600"/>
              </a:spcBef>
              <a:spcAft>
                <a:spcPts val="0"/>
              </a:spcAft>
              <a:buNone/>
            </a:pPr>
            <a:r>
              <a:rPr lang="en" sz="1100"/>
              <a:t>Norman Rockwell (1894-1978), Saying Grace, 1951. Cover illustration for The Saturday Evening Post, November 24, 1951. Private Collection. © 1951 SEPS: Curtis Licensing, Indianapolis, IN. All rights reserved</a:t>
            </a:r>
            <a:endParaRPr sz="1100"/>
          </a:p>
          <a:p>
            <a:pPr indent="0" lvl="0" marL="0" rtl="0" algn="l">
              <a:spcBef>
                <a:spcPts val="1600"/>
              </a:spcBef>
              <a:spcAft>
                <a:spcPts val="0"/>
              </a:spcAft>
              <a:buNone/>
            </a:pPr>
            <a:r>
              <a:rPr lang="en" sz="1100"/>
              <a:t>Norman Rockwell (1894-1978), Spring Flowers, 1969. Oil on canvas, 30 3/8″ x 25″ Story illustration for McCall’s, May 1969. Norman Rockwell Museum Collection. ©Norman Rockwell Family Agency. All rights reserved.</a:t>
            </a:r>
            <a:endParaRPr sz="1100"/>
          </a:p>
          <a:p>
            <a:pPr indent="0" lvl="0" marL="0" rtl="0" algn="l">
              <a:spcBef>
                <a:spcPts val="1600"/>
              </a:spcBef>
              <a:spcAft>
                <a:spcPts val="0"/>
              </a:spcAft>
              <a:buNone/>
            </a:pPr>
            <a:r>
              <a:rPr lang="en" sz="1100"/>
              <a:t>Nantucket Noel November 27&amp;nbsp;- December 31, 2020. (n.d.). Retrieved December 08, 2020, from https://www.nantucketchamber.org/nantucket-noel</a:t>
            </a:r>
            <a:endParaRPr sz="1100"/>
          </a:p>
          <a:p>
            <a:pPr indent="0" lvl="0" marL="0" rtl="0" algn="l">
              <a:spcBef>
                <a:spcPts val="1600"/>
              </a:spcBef>
              <a:spcAft>
                <a:spcPts val="0"/>
              </a:spcAft>
              <a:buNone/>
            </a:pPr>
            <a:r>
              <a:t/>
            </a:r>
            <a:endParaRPr sz="1100">
              <a:highlight>
                <a:srgbClr val="000000"/>
              </a:highlight>
            </a:endParaRPr>
          </a:p>
          <a:p>
            <a:pPr indent="0" lvl="0" marL="0" rtl="0" algn="l">
              <a:spcBef>
                <a:spcPts val="1600"/>
              </a:spcBef>
              <a:spcAft>
                <a:spcPts val="1600"/>
              </a:spcAft>
              <a:buNone/>
            </a:pPr>
            <a:r>
              <a:t/>
            </a:r>
            <a:endParaRPr sz="1100">
              <a:highlight>
                <a:srgbClr val="000000"/>
              </a:high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references (continued)</a:t>
            </a:r>
            <a:endParaRPr/>
          </a:p>
        </p:txBody>
      </p:sp>
      <p:sp>
        <p:nvSpPr>
          <p:cNvPr id="432" name="Google Shape;432;p50"/>
          <p:cNvSpPr txBox="1"/>
          <p:nvPr>
            <p:ph idx="1" type="body"/>
          </p:nvPr>
        </p:nvSpPr>
        <p:spPr>
          <a:xfrm>
            <a:off x="311700" y="1093850"/>
            <a:ext cx="8520600" cy="3832500"/>
          </a:xfrm>
          <a:prstGeom prst="rect">
            <a:avLst/>
          </a:prstGeom>
          <a:ln cap="flat" cmpd="sng" w="9525">
            <a:solidFill>
              <a:schemeClr val="lt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100"/>
              <a:t>Allen. S. J. Principal Broker, Fisher Real Estate. Personal Communication. (07 December 2020)</a:t>
            </a:r>
            <a:endParaRPr sz="1100"/>
          </a:p>
          <a:p>
            <a:pPr indent="0" lvl="0" marL="0" rtl="0" algn="l">
              <a:spcBef>
                <a:spcPts val="1600"/>
              </a:spcBef>
              <a:spcAft>
                <a:spcPts val="0"/>
              </a:spcAft>
              <a:buNone/>
            </a:pPr>
            <a:r>
              <a:rPr lang="en" sz="1100"/>
              <a:t>21 (Ventuno) Nantucket Patios for Al Fresco Dining this Summer. (2020, August 07). Retrieved December 07, 2020, from https://fishernantucket.com/21-nantucket-patios-for-al-fresco-dining/</a:t>
            </a:r>
            <a:endParaRPr sz="1100"/>
          </a:p>
          <a:p>
            <a:pPr indent="0" lvl="0" marL="0" rtl="0" algn="l">
              <a:spcBef>
                <a:spcPts val="1600"/>
              </a:spcBef>
              <a:spcAft>
                <a:spcPts val="0"/>
              </a:spcAft>
              <a:buNone/>
            </a:pPr>
            <a:r>
              <a:rPr lang="en" sz="1100"/>
              <a:t>"P8120047-A storefront in Burford, England" by Gail Frederick is licensed under CC BY 2.0</a:t>
            </a:r>
            <a:endParaRPr sz="1100"/>
          </a:p>
          <a:p>
            <a:pPr indent="0" lvl="0" marL="0" rtl="0" algn="l">
              <a:spcBef>
                <a:spcPts val="1600"/>
              </a:spcBef>
              <a:spcAft>
                <a:spcPts val="0"/>
              </a:spcAft>
              <a:buNone/>
            </a:pPr>
            <a:r>
              <a:rPr lang="en" sz="1100"/>
              <a:t>Cole, T. E. (2017). Aptucxet Murals. Retrieved December 08, 2020, from https://www.patronicity.com/project/aptucxet_murals</a:t>
            </a:r>
            <a:endParaRPr/>
          </a:p>
          <a:p>
            <a:pPr indent="0" lvl="0" marL="0" rtl="0" algn="l">
              <a:spcBef>
                <a:spcPts val="1200"/>
              </a:spcBef>
              <a:spcAft>
                <a:spcPts val="0"/>
              </a:spcAft>
              <a:buNone/>
            </a:pPr>
            <a:r>
              <a:rPr lang="en" sz="1100"/>
              <a:t>McCabe, K. (2016, June 30). Your rowdy beach party is not welcome on Nantucket—The Boston Globe. BostonGlobe.Com; Boston Globe. </a:t>
            </a:r>
            <a:r>
              <a:rPr lang="en" sz="1100" u="sng">
                <a:hlinkClick r:id="rId3"/>
              </a:rPr>
              <a:t>https://www.bostonglobe.com/metro/2016/06/30/nantucket-crackdown-rowdy-july-beach-party/1aA7k0EE1QC</a:t>
            </a:r>
            <a:endParaRPr sz="1100"/>
          </a:p>
          <a:p>
            <a:pPr indent="0" lvl="0" marL="0" rtl="0" algn="l">
              <a:spcBef>
                <a:spcPts val="1600"/>
              </a:spcBef>
              <a:spcAft>
                <a:spcPts val="0"/>
              </a:spcAft>
              <a:buNone/>
            </a:pPr>
            <a:r>
              <a:rPr lang="en" sz="1100"/>
              <a:t>Graziadei, J. (2011, August 11). Surfside residents rip Fourth of July Nobadeer party. The Inquirer and Mirror. </a:t>
            </a:r>
            <a:endParaRPr sz="1100"/>
          </a:p>
          <a:p>
            <a:pPr indent="0" lvl="0" marL="0" rtl="0" algn="l">
              <a:spcBef>
                <a:spcPts val="1600"/>
              </a:spcBef>
              <a:spcAft>
                <a:spcPts val="0"/>
              </a:spcAft>
              <a:buNone/>
            </a:pPr>
            <a:r>
              <a:rPr lang="en" sz="1100"/>
              <a:t>Dunlap, S. (2011, August 11). Dude, where’s my car on Nantucket? Lee Real Estate. </a:t>
            </a:r>
            <a:r>
              <a:rPr lang="en" sz="1100" u="sng">
                <a:hlinkClick r:id="rId4"/>
              </a:rPr>
              <a:t>https://www.ack.net/article/20110811/NEWS/308119983</a:t>
            </a:r>
            <a:endParaRPr sz="1100"/>
          </a:p>
          <a:p>
            <a:pPr indent="0" lvl="0" marL="0" rtl="0" algn="l">
              <a:spcBef>
                <a:spcPts val="1600"/>
              </a:spcBef>
              <a:spcAft>
                <a:spcPts val="1600"/>
              </a:spcAft>
              <a:buNone/>
            </a:pPr>
            <a:r>
              <a:t/>
            </a:r>
            <a:endParaRPr sz="11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1"/>
          <p:cNvSpPr/>
          <p:nvPr/>
        </p:nvSpPr>
        <p:spPr>
          <a:xfrm rot="10800000">
            <a:off x="1479350" y="0"/>
            <a:ext cx="6265200" cy="1817700"/>
          </a:xfrm>
          <a:prstGeom prst="triangle">
            <a:avLst>
              <a:gd fmla="val 50000" name="adj"/>
            </a:avLst>
          </a:prstGeom>
          <a:solidFill>
            <a:srgbClr val="AB4B43">
              <a:alpha val="84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1"/>
          <p:cNvSpPr/>
          <p:nvPr/>
        </p:nvSpPr>
        <p:spPr>
          <a:xfrm rot="10800000">
            <a:off x="1644650" y="0"/>
            <a:ext cx="5934600" cy="15381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51"/>
          <p:cNvSpPr/>
          <p:nvPr/>
        </p:nvSpPr>
        <p:spPr>
          <a:xfrm>
            <a:off x="-471600" y="3686875"/>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1"/>
          <p:cNvSpPr/>
          <p:nvPr/>
        </p:nvSpPr>
        <p:spPr>
          <a:xfrm>
            <a:off x="-112050" y="2148775"/>
            <a:ext cx="9558000" cy="1538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1"/>
          <p:cNvSpPr txBox="1"/>
          <p:nvPr>
            <p:ph type="title"/>
          </p:nvPr>
        </p:nvSpPr>
        <p:spPr>
          <a:xfrm>
            <a:off x="311700" y="40575"/>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Recommendation</a:t>
            </a:r>
            <a:endParaRPr>
              <a:solidFill>
                <a:schemeClr val="lt1"/>
              </a:solidFill>
            </a:endParaRPr>
          </a:p>
        </p:txBody>
      </p:sp>
      <p:sp>
        <p:nvSpPr>
          <p:cNvPr id="442" name="Google Shape;442;p51"/>
          <p:cNvSpPr txBox="1"/>
          <p:nvPr>
            <p:ph idx="1" type="body"/>
          </p:nvPr>
        </p:nvSpPr>
        <p:spPr>
          <a:xfrm>
            <a:off x="351650" y="2159700"/>
            <a:ext cx="8520600" cy="1727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3700"/>
              <a:t>Research methods to alleviate parking concerns Downtown.</a:t>
            </a:r>
            <a:endParaRPr sz="3700">
              <a:solidFill>
                <a:schemeClr val="accent1"/>
              </a:solidFill>
              <a:highlight>
                <a:schemeClr val="lt2"/>
              </a:highlight>
            </a:endParaRPr>
          </a:p>
        </p:txBody>
      </p:sp>
      <p:sp>
        <p:nvSpPr>
          <p:cNvPr id="443" name="Google Shape;443;p51"/>
          <p:cNvSpPr/>
          <p:nvPr/>
        </p:nvSpPr>
        <p:spPr>
          <a:xfrm>
            <a:off x="-431650" y="1970100"/>
            <a:ext cx="10087200" cy="189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1"/>
          <p:cNvSpPr txBox="1"/>
          <p:nvPr/>
        </p:nvSpPr>
        <p:spPr>
          <a:xfrm>
            <a:off x="4237400" y="917775"/>
            <a:ext cx="749100" cy="54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2200">
              <a:solidFill>
                <a:srgbClr val="FFFFFF"/>
              </a:solidFill>
              <a:latin typeface="Source Code Pro"/>
              <a:ea typeface="Source Code Pro"/>
              <a:cs typeface="Source Code Pro"/>
              <a:sym typeface="Source Code Pr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6"/>
          <p:cNvSpPr/>
          <p:nvPr/>
        </p:nvSpPr>
        <p:spPr>
          <a:xfrm>
            <a:off x="-136087" y="4402575"/>
            <a:ext cx="9392100" cy="12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6"/>
          <p:cNvSpPr/>
          <p:nvPr/>
        </p:nvSpPr>
        <p:spPr>
          <a:xfrm>
            <a:off x="550950" y="0"/>
            <a:ext cx="8042100" cy="51435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6"/>
          <p:cNvSpPr/>
          <p:nvPr/>
        </p:nvSpPr>
        <p:spPr>
          <a:xfrm rot="-5400000">
            <a:off x="-3844050" y="1743150"/>
            <a:ext cx="9392100" cy="12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6"/>
          <p:cNvSpPr/>
          <p:nvPr/>
        </p:nvSpPr>
        <p:spPr>
          <a:xfrm>
            <a:off x="3473988" y="259350"/>
            <a:ext cx="2172000" cy="21720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6"/>
          <p:cNvSpPr/>
          <p:nvPr/>
        </p:nvSpPr>
        <p:spPr>
          <a:xfrm>
            <a:off x="5728313" y="2725075"/>
            <a:ext cx="2172000" cy="21720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6"/>
          <p:cNvSpPr/>
          <p:nvPr/>
        </p:nvSpPr>
        <p:spPr>
          <a:xfrm>
            <a:off x="1039913" y="2737075"/>
            <a:ext cx="2172000" cy="21720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6"/>
          <p:cNvSpPr/>
          <p:nvPr/>
        </p:nvSpPr>
        <p:spPr>
          <a:xfrm>
            <a:off x="1950350" y="1002725"/>
            <a:ext cx="1414200" cy="1414200"/>
          </a:xfrm>
          <a:prstGeom prst="bentArrow">
            <a:avLst>
              <a:gd fmla="val 25000" name="adj1"/>
              <a:gd fmla="val 25000" name="adj2"/>
              <a:gd fmla="val 25000" name="adj3"/>
              <a:gd fmla="val 43750" name="adj4"/>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6"/>
          <p:cNvSpPr/>
          <p:nvPr/>
        </p:nvSpPr>
        <p:spPr>
          <a:xfrm rot="5400000">
            <a:off x="5767425" y="1145214"/>
            <a:ext cx="1414200" cy="1414200"/>
          </a:xfrm>
          <a:prstGeom prst="bentArrow">
            <a:avLst>
              <a:gd fmla="val 25000" name="adj1"/>
              <a:gd fmla="val 25000" name="adj2"/>
              <a:gd fmla="val 25000" name="adj3"/>
              <a:gd fmla="val 43750" name="adj4"/>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6"/>
          <p:cNvSpPr/>
          <p:nvPr/>
        </p:nvSpPr>
        <p:spPr>
          <a:xfrm>
            <a:off x="3724913" y="3445374"/>
            <a:ext cx="1414200" cy="707400"/>
          </a:xfrm>
          <a:prstGeom prst="lef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6"/>
          <p:cNvSpPr txBox="1"/>
          <p:nvPr>
            <p:ph type="title"/>
          </p:nvPr>
        </p:nvSpPr>
        <p:spPr>
          <a:xfrm>
            <a:off x="3551825" y="603150"/>
            <a:ext cx="2016300" cy="150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Define Customs</a:t>
            </a:r>
            <a:endParaRPr/>
          </a:p>
        </p:txBody>
      </p:sp>
      <p:sp>
        <p:nvSpPr>
          <p:cNvPr id="91" name="Google Shape;91;p16"/>
          <p:cNvSpPr txBox="1"/>
          <p:nvPr>
            <p:ph type="title"/>
          </p:nvPr>
        </p:nvSpPr>
        <p:spPr>
          <a:xfrm>
            <a:off x="5818163" y="3070975"/>
            <a:ext cx="2016300" cy="150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Evaluate E</a:t>
            </a:r>
            <a:r>
              <a:rPr lang="en"/>
              <a:t>rosions</a:t>
            </a:r>
            <a:endParaRPr/>
          </a:p>
        </p:txBody>
      </p:sp>
      <p:sp>
        <p:nvSpPr>
          <p:cNvPr id="92" name="Google Shape;92;p16"/>
          <p:cNvSpPr txBox="1"/>
          <p:nvPr>
            <p:ph type="title"/>
          </p:nvPr>
        </p:nvSpPr>
        <p:spPr>
          <a:xfrm>
            <a:off x="1099913" y="3094975"/>
            <a:ext cx="2016300" cy="150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reinforce Customs</a:t>
            </a:r>
            <a:endParaRPr/>
          </a:p>
        </p:txBody>
      </p:sp>
      <p:sp>
        <p:nvSpPr>
          <p:cNvPr id="93" name="Google Shape;93;p16"/>
          <p:cNvSpPr txBox="1"/>
          <p:nvPr>
            <p:ph type="title"/>
          </p:nvPr>
        </p:nvSpPr>
        <p:spPr>
          <a:xfrm>
            <a:off x="976300" y="0"/>
            <a:ext cx="1717500" cy="14142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Project Goals</a:t>
            </a:r>
            <a:endParaRPr>
              <a:solidFill>
                <a:schemeClr val="lt2"/>
              </a:solidFill>
            </a:endParaRPr>
          </a:p>
        </p:txBody>
      </p:sp>
      <p:sp>
        <p:nvSpPr>
          <p:cNvPr id="94" name="Google Shape;94;p16"/>
          <p:cNvSpPr/>
          <p:nvPr/>
        </p:nvSpPr>
        <p:spPr>
          <a:xfrm>
            <a:off x="3470838" y="250200"/>
            <a:ext cx="2190300" cy="2190300"/>
          </a:xfrm>
          <a:prstGeom prst="donut">
            <a:avLst>
              <a:gd fmla="val 3863" name="adj"/>
            </a:avLst>
          </a:prstGeom>
          <a:solidFill>
            <a:srgbClr val="AB4B43">
              <a:alpha val="84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6"/>
          <p:cNvSpPr/>
          <p:nvPr/>
        </p:nvSpPr>
        <p:spPr>
          <a:xfrm>
            <a:off x="5719163" y="2715925"/>
            <a:ext cx="2190300" cy="2190300"/>
          </a:xfrm>
          <a:prstGeom prst="donut">
            <a:avLst>
              <a:gd fmla="val 3863" name="adj"/>
            </a:avLst>
          </a:prstGeom>
          <a:solidFill>
            <a:srgbClr val="AB4B43">
              <a:alpha val="84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6"/>
          <p:cNvSpPr/>
          <p:nvPr/>
        </p:nvSpPr>
        <p:spPr>
          <a:xfrm>
            <a:off x="1030763" y="2727925"/>
            <a:ext cx="2190300" cy="2190300"/>
          </a:xfrm>
          <a:prstGeom prst="donut">
            <a:avLst>
              <a:gd fmla="val 3863" name="adj"/>
            </a:avLst>
          </a:prstGeom>
          <a:solidFill>
            <a:srgbClr val="AB4B43">
              <a:alpha val="84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300"/>
                                        <p:tgtEl>
                                          <p:spTgt spid="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300"/>
                                        <p:tgtEl>
                                          <p:spTgt spid="94"/>
                                        </p:tgtEl>
                                      </p:cBhvr>
                                    </p:animEffect>
                                    <p:set>
                                      <p:cBhvr>
                                        <p:cTn dur="1" fill="hold">
                                          <p:stCondLst>
                                            <p:cond delay="300"/>
                                          </p:stCondLst>
                                        </p:cTn>
                                        <p:tgtEl>
                                          <p:spTgt spid="94"/>
                                        </p:tgtEl>
                                        <p:attrNameLst>
                                          <p:attrName>style.visibility</p:attrName>
                                        </p:attrNameLst>
                                      </p:cBhvr>
                                      <p:to>
                                        <p:strVal val="hidden"/>
                                      </p:to>
                                    </p:set>
                                  </p:childTnLst>
                                </p:cTn>
                              </p:par>
                            </p:childTnLst>
                          </p:cTn>
                        </p:par>
                        <p:par>
                          <p:cTn fill="hold">
                            <p:stCondLst>
                              <p:cond delay="300"/>
                            </p:stCondLst>
                            <p:childTnLst>
                              <p:par>
                                <p:cTn fill="hold" nodeType="after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300"/>
                                        <p:tgtEl>
                                          <p:spTgt spid="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300"/>
                                        <p:tgtEl>
                                          <p:spTgt spid="95"/>
                                        </p:tgtEl>
                                      </p:cBhvr>
                                    </p:animEffect>
                                    <p:set>
                                      <p:cBhvr>
                                        <p:cTn dur="1" fill="hold">
                                          <p:stCondLst>
                                            <p:cond delay="300"/>
                                          </p:stCondLst>
                                        </p:cTn>
                                        <p:tgtEl>
                                          <p:spTgt spid="95"/>
                                        </p:tgtEl>
                                        <p:attrNameLst>
                                          <p:attrName>style.visibility</p:attrName>
                                        </p:attrNameLst>
                                      </p:cBhvr>
                                      <p:to>
                                        <p:strVal val="hidden"/>
                                      </p:to>
                                    </p:set>
                                  </p:childTnLst>
                                </p:cTn>
                              </p:par>
                            </p:childTnLst>
                          </p:cTn>
                        </p:par>
                        <p:par>
                          <p:cTn fill="hold">
                            <p:stCondLst>
                              <p:cond delay="300"/>
                            </p:stCondLst>
                            <p:childTnLst>
                              <p:par>
                                <p:cTn fill="hold" nodeType="after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300"/>
                                        <p:tgtEl>
                                          <p:spTgt spid="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300"/>
                                        <p:tgtEl>
                                          <p:spTgt spid="96"/>
                                        </p:tgtEl>
                                      </p:cBhvr>
                                    </p:animEffect>
                                    <p:set>
                                      <p:cBhvr>
                                        <p:cTn dur="1" fill="hold">
                                          <p:stCondLst>
                                            <p:cond delay="300"/>
                                          </p:stCondLst>
                                        </p:cTn>
                                        <p:tgtEl>
                                          <p:spTgt spid="9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7"/>
          <p:cNvSpPr/>
          <p:nvPr/>
        </p:nvSpPr>
        <p:spPr>
          <a:xfrm>
            <a:off x="4056000" y="-141525"/>
            <a:ext cx="5327400" cy="4281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7"/>
          <p:cNvSpPr/>
          <p:nvPr/>
        </p:nvSpPr>
        <p:spPr>
          <a:xfrm rot="-5400000">
            <a:off x="-35400" y="3141750"/>
            <a:ext cx="6046800" cy="24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7"/>
          <p:cNvSpPr/>
          <p:nvPr/>
        </p:nvSpPr>
        <p:spPr>
          <a:xfrm>
            <a:off x="-1118784" y="4761741"/>
            <a:ext cx="6046800" cy="12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7"/>
          <p:cNvSpPr/>
          <p:nvPr/>
        </p:nvSpPr>
        <p:spPr>
          <a:xfrm>
            <a:off x="-578916" y="4501341"/>
            <a:ext cx="6046800" cy="12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7"/>
          <p:cNvSpPr/>
          <p:nvPr/>
        </p:nvSpPr>
        <p:spPr>
          <a:xfrm>
            <a:off x="0" y="75"/>
            <a:ext cx="3540000" cy="24708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06" name="Google Shape;106;p17"/>
          <p:cNvSpPr txBox="1"/>
          <p:nvPr>
            <p:ph type="title"/>
          </p:nvPr>
        </p:nvSpPr>
        <p:spPr>
          <a:xfrm>
            <a:off x="186825" y="0"/>
            <a:ext cx="3148800" cy="247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What’s up Nantucket?</a:t>
            </a:r>
            <a:endParaRPr/>
          </a:p>
        </p:txBody>
      </p:sp>
      <p:pic>
        <p:nvPicPr>
          <p:cNvPr id="107" name="Google Shape;107;p17"/>
          <p:cNvPicPr preferRelativeResize="0"/>
          <p:nvPr/>
        </p:nvPicPr>
        <p:blipFill rotWithShape="1">
          <a:blip r:embed="rId3">
            <a:alphaModFix/>
          </a:blip>
          <a:srcRect b="49052" l="0" r="0" t="0"/>
          <a:stretch/>
        </p:blipFill>
        <p:spPr>
          <a:xfrm>
            <a:off x="4120738" y="2138175"/>
            <a:ext cx="4914700" cy="1933600"/>
          </a:xfrm>
          <a:prstGeom prst="rect">
            <a:avLst/>
          </a:prstGeom>
          <a:noFill/>
          <a:ln>
            <a:noFill/>
          </a:ln>
        </p:spPr>
      </p:pic>
      <p:pic>
        <p:nvPicPr>
          <p:cNvPr id="108" name="Google Shape;108;p17"/>
          <p:cNvPicPr preferRelativeResize="0"/>
          <p:nvPr/>
        </p:nvPicPr>
        <p:blipFill>
          <a:blip r:embed="rId4">
            <a:alphaModFix/>
          </a:blip>
          <a:stretch>
            <a:fillRect/>
          </a:stretch>
        </p:blipFill>
        <p:spPr>
          <a:xfrm>
            <a:off x="4135575" y="84072"/>
            <a:ext cx="4885025" cy="20541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8"/>
          <p:cNvSpPr/>
          <p:nvPr/>
        </p:nvSpPr>
        <p:spPr>
          <a:xfrm>
            <a:off x="574500" y="-296400"/>
            <a:ext cx="7995000" cy="6036000"/>
          </a:xfrm>
          <a:prstGeom prst="rect">
            <a:avLst/>
          </a:pr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8"/>
          <p:cNvSpPr txBox="1"/>
          <p:nvPr>
            <p:ph type="title"/>
          </p:nvPr>
        </p:nvSpPr>
        <p:spPr>
          <a:xfrm>
            <a:off x="183000" y="0"/>
            <a:ext cx="8778000" cy="544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26 Interviews</a:t>
            </a:r>
            <a:endParaRPr/>
          </a:p>
          <a:p>
            <a:pPr indent="0" lvl="0" marL="0" rtl="0" algn="ctr">
              <a:spcBef>
                <a:spcPts val="0"/>
              </a:spcBef>
              <a:spcAft>
                <a:spcPts val="0"/>
              </a:spcAft>
              <a:buNone/>
            </a:pPr>
            <a:r>
              <a:rPr lang="en"/>
              <a:t>195 Residents</a:t>
            </a:r>
            <a:endParaRPr/>
          </a:p>
          <a:p>
            <a:pPr indent="0" lvl="0" marL="0" rtl="0" algn="ctr">
              <a:spcBef>
                <a:spcPts val="0"/>
              </a:spcBef>
              <a:spcAft>
                <a:spcPts val="0"/>
              </a:spcAft>
              <a:buNone/>
            </a:pPr>
            <a:r>
              <a:rPr lang="en"/>
              <a:t>6 Businesses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9"/>
          <p:cNvSpPr/>
          <p:nvPr/>
        </p:nvSpPr>
        <p:spPr>
          <a:xfrm rot="-5400000">
            <a:off x="4199250" y="2451750"/>
            <a:ext cx="6046800" cy="24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9"/>
          <p:cNvSpPr/>
          <p:nvPr/>
        </p:nvSpPr>
        <p:spPr>
          <a:xfrm>
            <a:off x="-199750" y="149000"/>
            <a:ext cx="9607800" cy="1088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9"/>
          <p:cNvSpPr txBox="1"/>
          <p:nvPr>
            <p:ph type="title"/>
          </p:nvPr>
        </p:nvSpPr>
        <p:spPr>
          <a:xfrm>
            <a:off x="311700" y="292850"/>
            <a:ext cx="2514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chemeClr val="lt2"/>
                </a:solidFill>
              </a:rPr>
              <a:t>Key </a:t>
            </a:r>
            <a:r>
              <a:rPr lang="en" sz="4800">
                <a:solidFill>
                  <a:schemeClr val="lt2"/>
                </a:solidFill>
              </a:rPr>
              <a:t>Findings</a:t>
            </a:r>
            <a:r>
              <a:rPr lang="en" sz="4800"/>
              <a:t> </a:t>
            </a:r>
            <a:endParaRPr sz="4800"/>
          </a:p>
        </p:txBody>
      </p:sp>
      <p:sp>
        <p:nvSpPr>
          <p:cNvPr id="122" name="Google Shape;122;p19"/>
          <p:cNvSpPr txBox="1"/>
          <p:nvPr>
            <p:ph idx="1" type="body"/>
          </p:nvPr>
        </p:nvSpPr>
        <p:spPr>
          <a:xfrm>
            <a:off x="311700" y="1304663"/>
            <a:ext cx="8520600" cy="3340200"/>
          </a:xfrm>
          <a:prstGeom prst="rect">
            <a:avLst/>
          </a:prstGeom>
        </p:spPr>
        <p:txBody>
          <a:bodyPr anchorCtr="0" anchor="t" bIns="91425" lIns="91425" spcFirstLastPara="1" rIns="91425" wrap="square" tIns="91425">
            <a:noAutofit/>
          </a:bodyPr>
          <a:lstStyle/>
          <a:p>
            <a:pPr indent="-406400" lvl="0" marL="457200" rtl="0" algn="l">
              <a:spcBef>
                <a:spcPts val="0"/>
              </a:spcBef>
              <a:spcAft>
                <a:spcPts val="0"/>
              </a:spcAft>
              <a:buSzPts val="2800"/>
              <a:buChar char="●"/>
            </a:pPr>
            <a:r>
              <a:rPr lang="en" sz="2800">
                <a:solidFill>
                  <a:srgbClr val="D8EEFD"/>
                </a:solidFill>
              </a:rPr>
              <a:t>What makes</a:t>
            </a:r>
            <a:r>
              <a:rPr lang="en" sz="2800">
                <a:solidFill>
                  <a:srgbClr val="ABD6F5"/>
                </a:solidFill>
              </a:rPr>
              <a:t> </a:t>
            </a:r>
            <a:r>
              <a:rPr lang="en" sz="2800">
                <a:highlight>
                  <a:schemeClr val="dk2"/>
                </a:highlight>
              </a:rPr>
              <a:t>Nantucket </a:t>
            </a:r>
            <a:r>
              <a:rPr lang="en" sz="2800">
                <a:highlight>
                  <a:schemeClr val="dk2"/>
                </a:highlight>
              </a:rPr>
              <a:t>Unique</a:t>
            </a:r>
            <a:endParaRPr sz="2800">
              <a:highlight>
                <a:schemeClr val="dk2"/>
              </a:highlight>
            </a:endParaRPr>
          </a:p>
          <a:p>
            <a:pPr indent="-406400" lvl="0" marL="457200" rtl="0" algn="l">
              <a:spcBef>
                <a:spcPts val="0"/>
              </a:spcBef>
              <a:spcAft>
                <a:spcPts val="0"/>
              </a:spcAft>
              <a:buSzPts val="2800"/>
              <a:buChar char="●"/>
            </a:pPr>
            <a:r>
              <a:rPr lang="en" sz="2800">
                <a:solidFill>
                  <a:srgbClr val="D8EEFD"/>
                </a:solidFill>
              </a:rPr>
              <a:t>Highlight</a:t>
            </a:r>
            <a:r>
              <a:rPr lang="en" sz="2800">
                <a:solidFill>
                  <a:srgbClr val="D8EEFD"/>
                </a:solidFill>
              </a:rPr>
              <a:t> </a:t>
            </a:r>
            <a:r>
              <a:rPr lang="en" sz="2800">
                <a:highlight>
                  <a:schemeClr val="dk2"/>
                </a:highlight>
              </a:rPr>
              <a:t>C</a:t>
            </a:r>
            <a:r>
              <a:rPr lang="en" sz="2800">
                <a:highlight>
                  <a:schemeClr val="dk2"/>
                </a:highlight>
              </a:rPr>
              <a:t>ommunity</a:t>
            </a:r>
            <a:r>
              <a:rPr lang="en" sz="2800">
                <a:solidFill>
                  <a:srgbClr val="ABD6F5"/>
                </a:solidFill>
              </a:rPr>
              <a:t> </a:t>
            </a:r>
            <a:r>
              <a:rPr lang="en" sz="2800">
                <a:solidFill>
                  <a:srgbClr val="D8EEFD"/>
                </a:solidFill>
              </a:rPr>
              <a:t>Concerns</a:t>
            </a:r>
            <a:endParaRPr sz="2800">
              <a:solidFill>
                <a:srgbClr val="ABD6F5"/>
              </a:solidFill>
            </a:endParaRPr>
          </a:p>
          <a:p>
            <a:pPr indent="-406400" lvl="0" marL="457200" rtl="0" algn="l">
              <a:spcBef>
                <a:spcPts val="0"/>
              </a:spcBef>
              <a:spcAft>
                <a:spcPts val="0"/>
              </a:spcAft>
              <a:buSzPts val="2800"/>
              <a:buChar char="●"/>
            </a:pPr>
            <a:r>
              <a:rPr lang="en" sz="2800">
                <a:solidFill>
                  <a:srgbClr val="D8EEFD"/>
                </a:solidFill>
              </a:rPr>
              <a:t>Problems with</a:t>
            </a:r>
            <a:r>
              <a:rPr lang="en" sz="2800">
                <a:solidFill>
                  <a:srgbClr val="ABD6F5"/>
                </a:solidFill>
              </a:rPr>
              <a:t> </a:t>
            </a:r>
            <a:r>
              <a:rPr lang="en" sz="2800">
                <a:highlight>
                  <a:schemeClr val="dk2"/>
                </a:highlight>
              </a:rPr>
              <a:t>O</a:t>
            </a:r>
            <a:r>
              <a:rPr lang="en" sz="2800">
                <a:highlight>
                  <a:schemeClr val="dk2"/>
                </a:highlight>
              </a:rPr>
              <a:t>vertourism</a:t>
            </a:r>
            <a:endParaRPr sz="2800">
              <a:highlight>
                <a:schemeClr val="dk2"/>
              </a:highlight>
            </a:endParaRPr>
          </a:p>
          <a:p>
            <a:pPr indent="-406400" lvl="0" marL="457200" rtl="0" algn="l">
              <a:spcBef>
                <a:spcPts val="0"/>
              </a:spcBef>
              <a:spcAft>
                <a:spcPts val="0"/>
              </a:spcAft>
              <a:buSzPts val="2800"/>
              <a:buChar char="●"/>
            </a:pPr>
            <a:r>
              <a:rPr lang="en" sz="2800">
                <a:solidFill>
                  <a:srgbClr val="D8EEFD"/>
                </a:solidFill>
              </a:rPr>
              <a:t>R</a:t>
            </a:r>
            <a:r>
              <a:rPr lang="en" sz="2800">
                <a:solidFill>
                  <a:srgbClr val="D8EEFD"/>
                </a:solidFill>
              </a:rPr>
              <a:t>esponse</a:t>
            </a:r>
            <a:r>
              <a:rPr lang="en" sz="2800">
                <a:solidFill>
                  <a:srgbClr val="D8EEFD"/>
                </a:solidFill>
              </a:rPr>
              <a:t> to</a:t>
            </a:r>
            <a:r>
              <a:rPr lang="en" sz="2800">
                <a:solidFill>
                  <a:srgbClr val="ABD6F5"/>
                </a:solidFill>
              </a:rPr>
              <a:t> </a:t>
            </a:r>
            <a:r>
              <a:rPr lang="en" sz="2800">
                <a:highlight>
                  <a:schemeClr val="dk2"/>
                </a:highlight>
              </a:rPr>
              <a:t>COVID</a:t>
            </a:r>
            <a:endParaRPr sz="2800">
              <a:highlight>
                <a:schemeClr val="dk2"/>
              </a:highlight>
            </a:endParaRPr>
          </a:p>
          <a:p>
            <a:pPr indent="-406400" lvl="0" marL="457200" rtl="0" algn="l">
              <a:spcBef>
                <a:spcPts val="0"/>
              </a:spcBef>
              <a:spcAft>
                <a:spcPts val="0"/>
              </a:spcAft>
              <a:buSzPts val="2800"/>
              <a:buChar char="●"/>
            </a:pPr>
            <a:r>
              <a:rPr lang="en" sz="2800">
                <a:solidFill>
                  <a:srgbClr val="D8EEFD"/>
                </a:solidFill>
              </a:rPr>
              <a:t>Issues with</a:t>
            </a:r>
            <a:r>
              <a:rPr lang="en" sz="2800">
                <a:solidFill>
                  <a:srgbClr val="ABD6F5"/>
                </a:solidFill>
              </a:rPr>
              <a:t> </a:t>
            </a:r>
            <a:r>
              <a:rPr lang="en" sz="2800">
                <a:highlight>
                  <a:schemeClr val="dk2"/>
                </a:highlight>
              </a:rPr>
              <a:t>E</a:t>
            </a:r>
            <a:r>
              <a:rPr lang="en" sz="2800">
                <a:highlight>
                  <a:schemeClr val="dk2"/>
                </a:highlight>
              </a:rPr>
              <a:t>nforcement</a:t>
            </a:r>
            <a:endParaRPr sz="2800">
              <a:highlight>
                <a:schemeClr val="dk2"/>
              </a:highlight>
            </a:endParaRPr>
          </a:p>
        </p:txBody>
      </p:sp>
      <p:sp>
        <p:nvSpPr>
          <p:cNvPr id="123" name="Google Shape;123;p19"/>
          <p:cNvSpPr/>
          <p:nvPr/>
        </p:nvSpPr>
        <p:spPr>
          <a:xfrm rot="10800000">
            <a:off x="5463434" y="4451416"/>
            <a:ext cx="6046800" cy="12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9"/>
          <p:cNvSpPr/>
          <p:nvPr/>
        </p:nvSpPr>
        <p:spPr>
          <a:xfrm rot="10800000">
            <a:off x="4923566" y="4711816"/>
            <a:ext cx="6046800" cy="120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0"/>
          <p:cNvSpPr/>
          <p:nvPr/>
        </p:nvSpPr>
        <p:spPr>
          <a:xfrm>
            <a:off x="415775" y="0"/>
            <a:ext cx="6691500" cy="4184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0"/>
          <p:cNvSpPr/>
          <p:nvPr/>
        </p:nvSpPr>
        <p:spPr>
          <a:xfrm>
            <a:off x="0" y="2017475"/>
            <a:ext cx="8409600" cy="10887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0"/>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Defining Nantucket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5" name="Shape 135"/>
        <p:cNvGrpSpPr/>
        <p:nvPr/>
      </p:nvGrpSpPr>
      <p:grpSpPr>
        <a:xfrm>
          <a:off x="0" y="0"/>
          <a:ext cx="0" cy="0"/>
          <a:chOff x="0" y="0"/>
          <a:chExt cx="0" cy="0"/>
        </a:xfrm>
      </p:grpSpPr>
      <p:sp>
        <p:nvSpPr>
          <p:cNvPr id="136" name="Google Shape;136;p21"/>
          <p:cNvSpPr txBox="1"/>
          <p:nvPr>
            <p:ph type="title"/>
          </p:nvPr>
        </p:nvSpPr>
        <p:spPr>
          <a:xfrm>
            <a:off x="0" y="-80100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Beautiful Landscape (Place images)</a:t>
            </a:r>
            <a:endParaRPr/>
          </a:p>
        </p:txBody>
      </p:sp>
      <p:sp>
        <p:nvSpPr>
          <p:cNvPr id="137" name="Google Shape;137;p21"/>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457200" rtl="0" algn="l">
              <a:spcBef>
                <a:spcPts val="0"/>
              </a:spcBef>
              <a:spcAft>
                <a:spcPts val="1600"/>
              </a:spcAft>
              <a:buNone/>
            </a:pPr>
            <a:r>
              <a:t/>
            </a:r>
            <a:endParaRPr/>
          </a:p>
        </p:txBody>
      </p:sp>
      <p:pic>
        <p:nvPicPr>
          <p:cNvPr id="138" name="Google Shape;138;p21"/>
          <p:cNvPicPr preferRelativeResize="0"/>
          <p:nvPr/>
        </p:nvPicPr>
        <p:blipFill>
          <a:blip r:embed="rId3">
            <a:alphaModFix/>
          </a:blip>
          <a:stretch>
            <a:fillRect/>
          </a:stretch>
        </p:blipFill>
        <p:spPr>
          <a:xfrm>
            <a:off x="0" y="337849"/>
            <a:ext cx="9143999" cy="4467801"/>
          </a:xfrm>
          <a:prstGeom prst="rect">
            <a:avLst/>
          </a:prstGeom>
          <a:noFill/>
          <a:ln>
            <a:noFill/>
          </a:ln>
        </p:spPr>
      </p:pic>
      <p:sp>
        <p:nvSpPr>
          <p:cNvPr id="139" name="Google Shape;139;p21"/>
          <p:cNvSpPr txBox="1"/>
          <p:nvPr>
            <p:ph type="title"/>
          </p:nvPr>
        </p:nvSpPr>
        <p:spPr>
          <a:xfrm>
            <a:off x="311700" y="213825"/>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EEEEE"/>
                </a:solidFill>
              </a:rPr>
              <a:t>Beautiful Landscape</a:t>
            </a:r>
            <a:endParaRPr>
              <a:solidFill>
                <a:srgbClr val="EEEEEE"/>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