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256" r:id="rId5"/>
    <p:sldId id="291" r:id="rId6"/>
    <p:sldId id="292" r:id="rId7"/>
    <p:sldId id="265" r:id="rId8"/>
    <p:sldId id="260" r:id="rId9"/>
    <p:sldId id="303" r:id="rId10"/>
    <p:sldId id="261" r:id="rId11"/>
    <p:sldId id="262" r:id="rId12"/>
    <p:sldId id="304" r:id="rId13"/>
    <p:sldId id="305" r:id="rId14"/>
    <p:sldId id="268" r:id="rId15"/>
    <p:sldId id="269" r:id="rId16"/>
    <p:sldId id="270" r:id="rId17"/>
    <p:sldId id="275" r:id="rId18"/>
    <p:sldId id="266" r:id="rId19"/>
    <p:sldId id="293" r:id="rId20"/>
    <p:sldId id="294" r:id="rId21"/>
    <p:sldId id="295" r:id="rId22"/>
    <p:sldId id="296" r:id="rId23"/>
    <p:sldId id="302" r:id="rId24"/>
    <p:sldId id="306" r:id="rId25"/>
    <p:sldId id="286" r:id="rId26"/>
    <p:sldId id="289" r:id="rId27"/>
    <p:sldId id="307" r:id="rId28"/>
    <p:sldId id="308" r:id="rId29"/>
    <p:sldId id="288" r:id="rId30"/>
    <p:sldId id="29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F"/>
    <a:srgbClr val="FFF5CE"/>
    <a:srgbClr val="FFC52B"/>
    <a:srgbClr val="F39D29"/>
    <a:srgbClr val="FFE2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E929D3-19DE-A42F-5426-B5C00AA5794C}" v="2" dt="2021-12-07T01:59:28.717"/>
    <p1510:client id="{094F0303-8AF3-B823-C5FE-243FA4CF48C6}" v="1" dt="2021-12-07T00:54:09.524"/>
    <p1510:client id="{0FD21C50-FE26-4A04-185D-A018DEA18D5C}" v="79" dt="2021-12-06T23:08:50.041"/>
    <p1510:client id="{144AF933-46F2-DA33-4EB5-A0D5A3C312C4}" v="228" dt="2021-12-06T16:46:10.841"/>
    <p1510:client id="{21B6D2AB-20FA-1C84-1CA1-3C2D7DE6D7C1}" v="11" dt="2021-12-06T18:12:02.815"/>
    <p1510:client id="{691793E5-211D-85B2-8C25-68AC47586059}" v="20" dt="2021-12-06T18:47:03.197"/>
    <p1510:client id="{89A156A8-6EEE-D9A1-B113-794B1B7B8814}" v="169" dt="2021-12-06T16:46:32.400"/>
    <p1510:client id="{8EDD4A2B-8525-4DB8-A310-6C124E30553C}" v="3164" dt="2021-12-07T02:35:34.621"/>
    <p1510:client id="{B40A83C2-4D9E-F3C9-3A12-0957BCCD9629}" v="289" dt="2021-12-06T16:05:10.435"/>
    <p1510:client id="{B5FCC8FC-7B80-FF5E-1213-05A47FE0C64B}" v="900" dt="2021-12-06T19:58:19.347"/>
    <p1510:client id="{E51B1BED-11C9-B994-9360-2DC6FDF42F25}" v="1" dt="2021-12-06T19:51:19.805"/>
    <p1510:client id="{EF85B2FF-0A18-EFC7-3D17-24702ABD5D2F}" v="17" dt="2021-12-07T02:31:49.965"/>
    <p1510:client id="{FB97DA7D-EC4F-9F5D-02D2-92256A384FE6}" v="211" dt="2021-12-07T03:06:24.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74221" autoAdjust="0"/>
  </p:normalViewPr>
  <p:slideViewPr>
    <p:cSldViewPr snapToGrid="0">
      <p:cViewPr varScale="1">
        <p:scale>
          <a:sx n="79" d="100"/>
          <a:sy n="79" d="100"/>
        </p:scale>
        <p:origin x="175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1AFBC-85BC-4A22-9DA7-DDD1801DEED5}"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1EB4BB-0CB4-442A-9F56-8B5CB0B79CA9}" type="slidenum">
              <a:rPr lang="en-US" smtClean="0"/>
              <a:t>‹#›</a:t>
            </a:fld>
            <a:endParaRPr lang="en-US"/>
          </a:p>
        </p:txBody>
      </p:sp>
    </p:spTree>
    <p:extLst>
      <p:ext uri="{BB962C8B-B14F-4D97-AF65-F5344CB8AC3E}">
        <p14:creationId xmlns:p14="http://schemas.microsoft.com/office/powerpoint/2010/main" val="711972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a:t>
            </a:r>
          </a:p>
        </p:txBody>
      </p:sp>
      <p:sp>
        <p:nvSpPr>
          <p:cNvPr id="4" name="Slide Number Placeholder 3"/>
          <p:cNvSpPr>
            <a:spLocks noGrp="1"/>
          </p:cNvSpPr>
          <p:nvPr>
            <p:ph type="sldNum" sz="quarter" idx="5"/>
          </p:nvPr>
        </p:nvSpPr>
        <p:spPr/>
        <p:txBody>
          <a:bodyPr/>
          <a:lstStyle/>
          <a:p>
            <a:fld id="{DE1EB4BB-0CB4-442A-9F56-8B5CB0B79CA9}" type="slidenum">
              <a:rPr lang="en-US" smtClean="0"/>
              <a:t>1</a:t>
            </a:fld>
            <a:endParaRPr lang="en-US"/>
          </a:p>
        </p:txBody>
      </p:sp>
    </p:spTree>
    <p:extLst>
      <p:ext uri="{BB962C8B-B14F-4D97-AF65-F5344CB8AC3E}">
        <p14:creationId xmlns:p14="http://schemas.microsoft.com/office/powerpoint/2010/main" val="3797413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Luke</a:t>
            </a:r>
          </a:p>
          <a:p>
            <a:endParaRPr lang="en-US" dirty="0">
              <a:cs typeface="Calibri"/>
            </a:endParaRPr>
          </a:p>
          <a:p>
            <a:r>
              <a:rPr lang="en-US" dirty="0">
                <a:cs typeface="Calibri"/>
              </a:rPr>
              <a:t>Another important metric for measuring streetlights is their BUG rating. </a:t>
            </a:r>
          </a:p>
          <a:p>
            <a:endParaRPr lang="en-US" dirty="0">
              <a:cs typeface="Calibri"/>
            </a:endParaRPr>
          </a:p>
          <a:p>
            <a:r>
              <a:rPr lang="en-US" dirty="0">
                <a:cs typeface="Calibri"/>
              </a:rPr>
              <a:t>BUG rating is used by the International Dark Sky Association to determine how much light trespass a light produces </a:t>
            </a:r>
          </a:p>
          <a:p>
            <a:endParaRPr lang="en-US" dirty="0">
              <a:cs typeface="Calibri"/>
            </a:endParaRPr>
          </a:p>
          <a:p>
            <a:r>
              <a:rPr lang="en-US" dirty="0">
                <a:cs typeface="Calibri"/>
              </a:rPr>
              <a:t>…</a:t>
            </a:r>
          </a:p>
          <a:p>
            <a:endParaRPr lang="en-US" dirty="0">
              <a:cs typeface="Calibri"/>
            </a:endParaRPr>
          </a:p>
          <a:p>
            <a:r>
              <a:rPr lang="en-US" dirty="0">
                <a:cs typeface="Calibri"/>
              </a:rPr>
              <a:t>Additional shielding around lights can help to reduce this light trespass. </a:t>
            </a:r>
          </a:p>
          <a:p>
            <a:endParaRPr lang="en-US" dirty="0">
              <a:cs typeface="Calibri"/>
            </a:endParaRPr>
          </a:p>
          <a:p>
            <a:r>
              <a:rPr lang="en-US" dirty="0">
                <a:cs typeface="Calibri"/>
              </a:rPr>
              <a:t>Now that you’ve heard the challenges we’ve faced, lets move on to some solutions. </a:t>
            </a:r>
          </a:p>
        </p:txBody>
      </p:sp>
      <p:sp>
        <p:nvSpPr>
          <p:cNvPr id="4" name="Slide Number Placeholder 3"/>
          <p:cNvSpPr>
            <a:spLocks noGrp="1"/>
          </p:cNvSpPr>
          <p:nvPr>
            <p:ph type="sldNum" sz="quarter" idx="5"/>
          </p:nvPr>
        </p:nvSpPr>
        <p:spPr/>
        <p:txBody>
          <a:bodyPr/>
          <a:lstStyle/>
          <a:p>
            <a:fld id="{DE1EB4BB-0CB4-442A-9F56-8B5CB0B79CA9}" type="slidenum">
              <a:rPr lang="en-US" smtClean="0"/>
              <a:t>10</a:t>
            </a:fld>
            <a:endParaRPr lang="en-US"/>
          </a:p>
        </p:txBody>
      </p:sp>
    </p:spTree>
    <p:extLst>
      <p:ext uri="{BB962C8B-B14F-4D97-AF65-F5344CB8AC3E}">
        <p14:creationId xmlns:p14="http://schemas.microsoft.com/office/powerpoint/2010/main" val="1738314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a:t>
            </a:r>
          </a:p>
          <a:p>
            <a:endParaRPr lang="en-US" dirty="0">
              <a:cs typeface="Calibri"/>
            </a:endParaRPr>
          </a:p>
          <a:p>
            <a:r>
              <a:rPr lang="en-US" dirty="0">
                <a:cs typeface="Calibri"/>
              </a:rPr>
              <a:t>Here we have the perfect solution. Streetlights almost never need maintenance. They automatically dim after 10pm. Produce virtually no light pollution.</a:t>
            </a:r>
          </a:p>
        </p:txBody>
      </p:sp>
      <p:sp>
        <p:nvSpPr>
          <p:cNvPr id="4" name="Slide Number Placeholder 3"/>
          <p:cNvSpPr>
            <a:spLocks noGrp="1"/>
          </p:cNvSpPr>
          <p:nvPr>
            <p:ph type="sldNum" sz="quarter" idx="5"/>
          </p:nvPr>
        </p:nvSpPr>
        <p:spPr/>
        <p:txBody>
          <a:bodyPr/>
          <a:lstStyle/>
          <a:p>
            <a:fld id="{DE1EB4BB-0CB4-442A-9F56-8B5CB0B79CA9}" type="slidenum">
              <a:rPr lang="en-US" smtClean="0"/>
              <a:t>11</a:t>
            </a:fld>
            <a:endParaRPr lang="en-US"/>
          </a:p>
        </p:txBody>
      </p:sp>
    </p:spTree>
    <p:extLst>
      <p:ext uri="{BB962C8B-B14F-4D97-AF65-F5344CB8AC3E}">
        <p14:creationId xmlns:p14="http://schemas.microsoft.com/office/powerpoint/2010/main" val="3558946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a:t>
            </a:r>
          </a:p>
          <a:p>
            <a:endParaRPr lang="en-US">
              <a:cs typeface="Calibri"/>
            </a:endParaRPr>
          </a:p>
          <a:p>
            <a:r>
              <a:rPr lang="en-US">
                <a:cs typeface="Calibri"/>
              </a:rPr>
              <a:t>Well one option would be to consider the scenario where National Grid continues to own Nantucket's cobra-head streetlights. In this case Nantucket would stay with National Grid as the owner of the streetlights.</a:t>
            </a:r>
          </a:p>
          <a:p>
            <a:r>
              <a:rPr lang="en-US">
                <a:cs typeface="Calibri"/>
              </a:rPr>
              <a:t>Nantucket could still perform an LED conversion, but they would have to ask National Grid to do it.</a:t>
            </a:r>
          </a:p>
          <a:p>
            <a:r>
              <a:rPr lang="en-US">
                <a:cs typeface="Calibri"/>
              </a:rPr>
              <a:t>Nantucket can conduct a third LED pilot program by asking National Grid to install 3000K LEDs into a couple streetlights once available. After accumulating feedback, the town can either reject them and ask National Grid to convert back to HPS bulbs, or go ahead with a full conversion.</a:t>
            </a:r>
          </a:p>
          <a:p>
            <a:r>
              <a:rPr lang="en-US">
                <a:cs typeface="Calibri"/>
              </a:rPr>
              <a:t>As a result of the conversion, there will be some cost savings in energy consumption and less need for maintenance because of the LEDs.</a:t>
            </a:r>
          </a:p>
          <a:p>
            <a:r>
              <a:rPr lang="en-US">
                <a:cs typeface="Calibri"/>
              </a:rPr>
              <a:t>Downside: No guarantee National Grid will install the lights perfectly. Light pollution could get worse.</a:t>
            </a:r>
          </a:p>
          <a:p>
            <a:r>
              <a:rPr lang="en-US">
                <a:cs typeface="Calibri"/>
              </a:rPr>
              <a:t>Downside: National Grid continued billing, making the savings much lower.</a:t>
            </a:r>
          </a:p>
        </p:txBody>
      </p:sp>
      <p:sp>
        <p:nvSpPr>
          <p:cNvPr id="4" name="Slide Number Placeholder 3"/>
          <p:cNvSpPr>
            <a:spLocks noGrp="1"/>
          </p:cNvSpPr>
          <p:nvPr>
            <p:ph type="sldNum" sz="quarter" idx="5"/>
          </p:nvPr>
        </p:nvSpPr>
        <p:spPr/>
        <p:txBody>
          <a:bodyPr/>
          <a:lstStyle/>
          <a:p>
            <a:fld id="{DE1EB4BB-0CB4-442A-9F56-8B5CB0B79CA9}" type="slidenum">
              <a:rPr lang="en-US" smtClean="0"/>
              <a:t>12</a:t>
            </a:fld>
            <a:endParaRPr lang="en-US"/>
          </a:p>
        </p:txBody>
      </p:sp>
    </p:spTree>
    <p:extLst>
      <p:ext uri="{BB962C8B-B14F-4D97-AF65-F5344CB8AC3E}">
        <p14:creationId xmlns:p14="http://schemas.microsoft.com/office/powerpoint/2010/main" val="3422076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Forrest</a:t>
            </a:r>
          </a:p>
          <a:p>
            <a:r>
              <a:rPr lang="en-US"/>
              <a:t>•Nantucket buys the HPS streetlights from National Grid to install the right lighting for each location, mitigating light pollution and maximizing visibility</a:t>
            </a:r>
            <a:endParaRPr lang="en-US">
              <a:cs typeface="Calibri"/>
            </a:endParaRPr>
          </a:p>
          <a:p>
            <a:r>
              <a:rPr lang="en-US"/>
              <a:t>•Nantucket now must maintain the streetlights</a:t>
            </a:r>
            <a:endParaRPr lang="en-US">
              <a:cs typeface="Calibri"/>
            </a:endParaRPr>
          </a:p>
          <a:p>
            <a:r>
              <a:rPr lang="en-US"/>
              <a:t>•LEDs last a very long time, so this will be easier than HPS after a LED conversion</a:t>
            </a:r>
            <a:endParaRPr lang="en-US">
              <a:cs typeface="Calibri"/>
            </a:endParaRPr>
          </a:p>
          <a:p>
            <a:r>
              <a:rPr lang="en-US"/>
              <a:t>•Pilot the new LED streetlights  </a:t>
            </a:r>
            <a:endParaRPr lang="en-US">
              <a:cs typeface="Calibri"/>
            </a:endParaRPr>
          </a:p>
          <a:p>
            <a:r>
              <a:rPr lang="en-US"/>
              <a:t>•Lots of long-term cost savings due to less energy consumption and less necessary maintenance  </a:t>
            </a:r>
            <a:endParaRPr lang="en-US">
              <a:cs typeface="Calibri"/>
            </a:endParaRPr>
          </a:p>
          <a:p>
            <a:r>
              <a:rPr lang="en-US"/>
              <a:t>•There is an initial investment for this project, such as ~$260,000 to buy the streetlights from National Grid</a:t>
            </a:r>
            <a:endParaRPr lang="en-US">
              <a:cs typeface="Calibri"/>
            </a:endParaRPr>
          </a:p>
          <a:p>
            <a:r>
              <a:rPr lang="en-US"/>
              <a:t>•We learned these practices from many interviews with towns and experts</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13</a:t>
            </a:fld>
            <a:endParaRPr lang="en-US"/>
          </a:p>
        </p:txBody>
      </p:sp>
    </p:spTree>
    <p:extLst>
      <p:ext uri="{BB962C8B-B14F-4D97-AF65-F5344CB8AC3E}">
        <p14:creationId xmlns:p14="http://schemas.microsoft.com/office/powerpoint/2010/main" val="274577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a:p>
            <a:endParaRPr lang="en-US">
              <a:cs typeface="Calibri"/>
            </a:endParaRPr>
          </a:p>
          <a:p>
            <a:r>
              <a:rPr lang="en-US">
                <a:cs typeface="Calibri"/>
              </a:rPr>
              <a:t>This map indicates the communities and one of the regional planning committees we spoke with. </a:t>
            </a:r>
          </a:p>
          <a:p>
            <a:r>
              <a:rPr lang="en-US">
                <a:cs typeface="Calibri"/>
              </a:rPr>
              <a:t>In addition to these, we spoke with several subject matter experts and professionals within the lighting and dark sky advocacy world.</a:t>
            </a:r>
          </a:p>
          <a:p>
            <a:r>
              <a:rPr lang="en-US">
                <a:cs typeface="Calibri"/>
              </a:rPr>
              <a:t>We reached out to communities that we or our sponsors had identified for having LED conversion programs completed or underway.</a:t>
            </a:r>
          </a:p>
          <a:p>
            <a:r>
              <a:rPr lang="en-US">
                <a:cs typeface="Calibri"/>
              </a:rPr>
              <a:t>We reached out to government officials in each community by email and scheduled phone and zoom interviews to ask them about their experience</a:t>
            </a:r>
          </a:p>
          <a:p>
            <a:r>
              <a:rPr lang="en-US">
                <a:cs typeface="Calibri"/>
              </a:rPr>
              <a:t>Through these interviews we gathered an exhaustive list of best practices to develop our recommendations</a:t>
            </a:r>
          </a:p>
        </p:txBody>
      </p:sp>
      <p:sp>
        <p:nvSpPr>
          <p:cNvPr id="4" name="Slide Number Placeholder 3"/>
          <p:cNvSpPr>
            <a:spLocks noGrp="1"/>
          </p:cNvSpPr>
          <p:nvPr>
            <p:ph type="sldNum" sz="quarter" idx="5"/>
          </p:nvPr>
        </p:nvSpPr>
        <p:spPr/>
        <p:txBody>
          <a:bodyPr/>
          <a:lstStyle/>
          <a:p>
            <a:fld id="{DE1EB4BB-0CB4-442A-9F56-8B5CB0B79CA9}" type="slidenum">
              <a:rPr lang="en-US" smtClean="0"/>
              <a:t>14</a:t>
            </a:fld>
            <a:endParaRPr lang="en-US"/>
          </a:p>
        </p:txBody>
      </p:sp>
    </p:spTree>
    <p:extLst>
      <p:ext uri="{BB962C8B-B14F-4D97-AF65-F5344CB8AC3E}">
        <p14:creationId xmlns:p14="http://schemas.microsoft.com/office/powerpoint/2010/main" val="592791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a:t>
            </a:r>
          </a:p>
          <a:p>
            <a:r>
              <a:rPr lang="en-US" dirty="0">
                <a:cs typeface="Calibri"/>
              </a:rPr>
              <a:t> </a:t>
            </a:r>
          </a:p>
        </p:txBody>
      </p:sp>
      <p:sp>
        <p:nvSpPr>
          <p:cNvPr id="4" name="Slide Number Placeholder 3"/>
          <p:cNvSpPr>
            <a:spLocks noGrp="1"/>
          </p:cNvSpPr>
          <p:nvPr>
            <p:ph type="sldNum" sz="quarter" idx="5"/>
          </p:nvPr>
        </p:nvSpPr>
        <p:spPr/>
        <p:txBody>
          <a:bodyPr/>
          <a:lstStyle/>
          <a:p>
            <a:fld id="{DE1EB4BB-0CB4-442A-9F56-8B5CB0B79CA9}" type="slidenum">
              <a:rPr lang="en-US" smtClean="0"/>
              <a:t>15</a:t>
            </a:fld>
            <a:endParaRPr lang="en-US"/>
          </a:p>
        </p:txBody>
      </p:sp>
    </p:spTree>
    <p:extLst>
      <p:ext uri="{BB962C8B-B14F-4D97-AF65-F5344CB8AC3E}">
        <p14:creationId xmlns:p14="http://schemas.microsoft.com/office/powerpoint/2010/main" val="2478131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Forrest</a:t>
            </a:r>
          </a:p>
          <a:p>
            <a:r>
              <a:rPr lang="en-US">
                <a:cs typeface="Calibri"/>
              </a:rPr>
              <a:t>Municipal working group under town administration</a:t>
            </a:r>
          </a:p>
          <a:p>
            <a:r>
              <a:rPr lang="en-US">
                <a:cs typeface="Calibri"/>
              </a:rPr>
              <a:t>The working group can be responsible for hiring a consultant and working with a streetlight conversion consultant </a:t>
            </a:r>
          </a:p>
          <a:p>
            <a:r>
              <a:rPr lang="en-US">
                <a:cs typeface="Calibri"/>
              </a:rPr>
              <a:t>Some stakeholders include: DPW, select board, Nantucket Energy Office, Dark Sky advocates like Nantucket Lights, Planning and Land use services (PLUS)</a:t>
            </a:r>
          </a:p>
          <a:p>
            <a:r>
              <a:rPr lang="en-US">
                <a:cs typeface="Calibri"/>
              </a:rPr>
              <a:t>Would have to advocate for budget to town meeting </a:t>
            </a:r>
          </a:p>
          <a:p>
            <a:endParaRPr lang="en-US">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16</a:t>
            </a:fld>
            <a:endParaRPr lang="en-US"/>
          </a:p>
        </p:txBody>
      </p:sp>
    </p:spTree>
    <p:extLst>
      <p:ext uri="{BB962C8B-B14F-4D97-AF65-F5344CB8AC3E}">
        <p14:creationId xmlns:p14="http://schemas.microsoft.com/office/powerpoint/2010/main" val="2406548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a:t>
            </a:r>
          </a:p>
          <a:p>
            <a:endParaRPr lang="en-US">
              <a:cs typeface="Calibri"/>
            </a:endParaRPr>
          </a:p>
          <a:p>
            <a:r>
              <a:rPr lang="en-US">
                <a:cs typeface="Calibri"/>
              </a:rPr>
              <a:t>Our second best practice is to hire an LED streetlighting conversion consultant. A consultant will be able to help guide Nantucket through the conversion process. </a:t>
            </a:r>
            <a:r>
              <a:rPr lang="en-US"/>
              <a:t>A budget to hire this consultant would be approved at annual town meeting.</a:t>
            </a:r>
            <a:endParaRPr lang="en-US">
              <a:cs typeface="Calibri"/>
            </a:endParaRPr>
          </a:p>
          <a:p>
            <a:r>
              <a:rPr lang="en-US">
                <a:cs typeface="Calibri"/>
              </a:rPr>
              <a:t>They will help with the process of contracting outside organizations and perform a GIS audit (survey the island to update inventory of all current streetlights).</a:t>
            </a:r>
          </a:p>
          <a:p>
            <a:r>
              <a:rPr lang="en-US">
                <a:cs typeface="Calibri"/>
              </a:rPr>
              <a:t>Using the newly updated inventory and other factors we've discussed, they can perform an accurate economic analysis of the savings the conversion will give Nantucket and the return on investment.</a:t>
            </a:r>
          </a:p>
          <a:p>
            <a:r>
              <a:rPr lang="en-US">
                <a:cs typeface="Calibri"/>
              </a:rPr>
              <a:t>They can help the town plan the budget they will need to perform the conversion, which would occur before a town meeting, and lastly before anything further can be done they will recommend to purchase the streetlights from National Grid.</a:t>
            </a:r>
          </a:p>
        </p:txBody>
      </p:sp>
      <p:sp>
        <p:nvSpPr>
          <p:cNvPr id="4" name="Slide Number Placeholder 3"/>
          <p:cNvSpPr>
            <a:spLocks noGrp="1"/>
          </p:cNvSpPr>
          <p:nvPr>
            <p:ph type="sldNum" sz="quarter" idx="5"/>
          </p:nvPr>
        </p:nvSpPr>
        <p:spPr/>
        <p:txBody>
          <a:bodyPr/>
          <a:lstStyle/>
          <a:p>
            <a:fld id="{DE1EB4BB-0CB4-442A-9F56-8B5CB0B79CA9}" type="slidenum">
              <a:rPr lang="en-US" smtClean="0"/>
              <a:t>17</a:t>
            </a:fld>
            <a:endParaRPr lang="en-US"/>
          </a:p>
        </p:txBody>
      </p:sp>
    </p:spTree>
    <p:extLst>
      <p:ext uri="{BB962C8B-B14F-4D97-AF65-F5344CB8AC3E}">
        <p14:creationId xmlns:p14="http://schemas.microsoft.com/office/powerpoint/2010/main" val="53146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a:p>
            <a:endParaRPr lang="en-US">
              <a:cs typeface="Calibri"/>
            </a:endParaRPr>
          </a:p>
          <a:p>
            <a:r>
              <a:rPr lang="en-US">
                <a:cs typeface="Calibri"/>
              </a:rPr>
              <a:t>We've compiled a set of 3 recommendations regarding the installation of the actual LED lights.</a:t>
            </a:r>
          </a:p>
          <a:p>
            <a:pPr marL="171450" indent="-171450">
              <a:buFont typeface="Arial"/>
              <a:buChar char="•"/>
            </a:pPr>
            <a:r>
              <a:rPr lang="en-US">
                <a:cs typeface="Calibri"/>
              </a:rPr>
              <a:t>Each community took special care to run a pilot demonstration with lights, and we are recommending that Nantucket setup a </a:t>
            </a:r>
            <a:r>
              <a:rPr lang="en-US" err="1">
                <a:cs typeface="Calibri"/>
              </a:rPr>
              <a:t>a</a:t>
            </a:r>
            <a:r>
              <a:rPr lang="en-US">
                <a:cs typeface="Calibri"/>
              </a:rPr>
              <a:t> demonstration with a variety of color temperature and fixture styles while engaging with the community to best gauge which lights are most popular with the community.</a:t>
            </a:r>
          </a:p>
          <a:p>
            <a:pPr marL="171450" indent="-171450">
              <a:buFont typeface="Arial"/>
              <a:buChar char="•"/>
            </a:pPr>
            <a:r>
              <a:rPr lang="en-US">
                <a:cs typeface="Calibri"/>
              </a:rPr>
              <a:t>Using feedback from the pilot demonstration, the town can work with the consultant to install the new lights. Depending on the contractor hired, this will either be a service they provide directly or contracted out to another company. This phase of the project will include the installation where deemed necessary based on the GIS audit as well as the utilization of shielding to direct the light correctly.</a:t>
            </a:r>
          </a:p>
          <a:p>
            <a:pPr marL="171450" indent="-171450">
              <a:buFont typeface="Arial"/>
              <a:buChar char="•"/>
            </a:pPr>
            <a:r>
              <a:rPr lang="en-US">
                <a:cs typeface="Calibri"/>
              </a:rPr>
              <a:t>Nantucket will need to obtain a maintenance contractor for both the interim period of the conversion as well as post-conversion. During the pilot demonstration as well as while the new LEDs are being phased in, the existing HPS streetlights will still need to be maintained either by the DPW or somehow factored into the future maintenance contract. Following the LED conversion, a maintenance provider for the LEDs will need to be found though with the caveat that LED's long lifespan means that maintenance is only necessary about once a year, bar extenuating circumstances.</a:t>
            </a:r>
          </a:p>
          <a:p>
            <a:endParaRPr lang="en-US">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18</a:t>
            </a:fld>
            <a:endParaRPr lang="en-US"/>
          </a:p>
        </p:txBody>
      </p:sp>
    </p:spTree>
    <p:extLst>
      <p:ext uri="{BB962C8B-B14F-4D97-AF65-F5344CB8AC3E}">
        <p14:creationId xmlns:p14="http://schemas.microsoft.com/office/powerpoint/2010/main" val="1287387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Luke</a:t>
            </a:r>
          </a:p>
          <a:p>
            <a:endParaRPr lang="en-US" dirty="0">
              <a:cs typeface="Calibri"/>
            </a:endParaRPr>
          </a:p>
          <a:p>
            <a:r>
              <a:rPr lang="en-US" dirty="0">
                <a:cs typeface="Calibri"/>
              </a:rPr>
              <a:t>Once the lights have been installed, and a maintenance contractor is hired, the next step is to mitigate light pollution and to install an appropriate color temperature.</a:t>
            </a:r>
          </a:p>
          <a:p>
            <a:endParaRPr lang="en-US" dirty="0">
              <a:cs typeface="Calibri"/>
            </a:endParaRPr>
          </a:p>
          <a:p>
            <a:r>
              <a:rPr lang="en-US" dirty="0">
                <a:cs typeface="Calibri"/>
              </a:rPr>
              <a:t>While higher color temperatures offer better visual clarity, warmer temperatures are much easier on the eyes at night. </a:t>
            </a:r>
          </a:p>
          <a:p>
            <a:endParaRPr lang="en-US" dirty="0">
              <a:cs typeface="Calibri"/>
            </a:endParaRPr>
          </a:p>
          <a:p>
            <a:r>
              <a:rPr lang="en-US" dirty="0">
                <a:cs typeface="Calibri"/>
              </a:rPr>
              <a:t>Next is to choose which type of control system is best: daylight sensors, built in timers, or wireless dimming modules. </a:t>
            </a:r>
          </a:p>
          <a:p>
            <a:endParaRPr lang="en-US" dirty="0">
              <a:cs typeface="Calibri"/>
            </a:endParaRPr>
          </a:p>
          <a:p>
            <a:r>
              <a:rPr lang="en-US" dirty="0">
                <a:cs typeface="Calibri"/>
              </a:rPr>
              <a:t>Lastly, the chosen sensors should then be installed into each of the streetlights.</a:t>
            </a:r>
          </a:p>
        </p:txBody>
      </p:sp>
      <p:sp>
        <p:nvSpPr>
          <p:cNvPr id="4" name="Slide Number Placeholder 3"/>
          <p:cNvSpPr>
            <a:spLocks noGrp="1"/>
          </p:cNvSpPr>
          <p:nvPr>
            <p:ph type="sldNum" sz="quarter" idx="5"/>
          </p:nvPr>
        </p:nvSpPr>
        <p:spPr/>
        <p:txBody>
          <a:bodyPr/>
          <a:lstStyle/>
          <a:p>
            <a:fld id="{DE1EB4BB-0CB4-442A-9F56-8B5CB0B79CA9}" type="slidenum">
              <a:rPr lang="en-US" smtClean="0"/>
              <a:t>19</a:t>
            </a:fld>
            <a:endParaRPr lang="en-US"/>
          </a:p>
        </p:txBody>
      </p:sp>
    </p:spTree>
    <p:extLst>
      <p:ext uri="{BB962C8B-B14F-4D97-AF65-F5344CB8AC3E}">
        <p14:creationId xmlns:p14="http://schemas.microsoft.com/office/powerpoint/2010/main" val="1431637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a:t>
            </a:r>
          </a:p>
          <a:p>
            <a:endParaRPr lang="en-US">
              <a:cs typeface="Calibri"/>
            </a:endParaRPr>
          </a:p>
          <a:p>
            <a:r>
              <a:rPr lang="en-US">
                <a:cs typeface="Calibri"/>
              </a:rPr>
              <a:t>Now for a quick summary of our presentation. We will discuss...</a:t>
            </a:r>
          </a:p>
          <a:p>
            <a:r>
              <a:rPr lang="en-US"/>
              <a:t>The goal of our project, a</a:t>
            </a:r>
            <a:r>
              <a:rPr lang="en-US">
                <a:cs typeface="Calibri"/>
              </a:rPr>
              <a:t> summary of the problems related to our project, the proposed solutions, a review of best practices, and our final conclusion and recommendations.</a:t>
            </a:r>
            <a:endParaRPr lang="en-US"/>
          </a:p>
        </p:txBody>
      </p:sp>
      <p:sp>
        <p:nvSpPr>
          <p:cNvPr id="4" name="Slide Number Placeholder 3"/>
          <p:cNvSpPr>
            <a:spLocks noGrp="1"/>
          </p:cNvSpPr>
          <p:nvPr>
            <p:ph type="sldNum" sz="quarter" idx="5"/>
          </p:nvPr>
        </p:nvSpPr>
        <p:spPr/>
        <p:txBody>
          <a:bodyPr/>
          <a:lstStyle/>
          <a:p>
            <a:fld id="{DE1EB4BB-0CB4-442A-9F56-8B5CB0B79CA9}" type="slidenum">
              <a:rPr lang="en-US" smtClean="0"/>
              <a:t>2</a:t>
            </a:fld>
            <a:endParaRPr lang="en-US"/>
          </a:p>
        </p:txBody>
      </p:sp>
    </p:spTree>
    <p:extLst>
      <p:ext uri="{BB962C8B-B14F-4D97-AF65-F5344CB8AC3E}">
        <p14:creationId xmlns:p14="http://schemas.microsoft.com/office/powerpoint/2010/main" val="1941189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Forrest </a:t>
            </a:r>
          </a:p>
          <a:p>
            <a:r>
              <a:rPr lang="en-US"/>
              <a:t>•A relationship with a larger regional planning community like the Cape Light Compact will give the town the ability to:</a:t>
            </a:r>
          </a:p>
          <a:p>
            <a:r>
              <a:rPr lang="en-US"/>
              <a:t>•more easily call upon other experiences and network throughout the process</a:t>
            </a:r>
          </a:p>
          <a:p>
            <a:r>
              <a:rPr lang="en-US"/>
              <a:t>•Can get better deals when putting contracts out to bid for large conversion projects </a:t>
            </a:r>
          </a:p>
          <a:p>
            <a:r>
              <a:rPr lang="en-US"/>
              <a:t>•A system for resident feedback: currently, people must contact national grid for outages. Being able to submit a form on Nantucket's website would be much easier. And since maintenance is low, this allows the town to maintain a record for yearly LED streetlight maintenance trips </a:t>
            </a:r>
          </a:p>
          <a:p>
            <a:endParaRPr lang="en-US">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20</a:t>
            </a:fld>
            <a:endParaRPr lang="en-US"/>
          </a:p>
        </p:txBody>
      </p:sp>
    </p:spTree>
    <p:extLst>
      <p:ext uri="{BB962C8B-B14F-4D97-AF65-F5344CB8AC3E}">
        <p14:creationId xmlns:p14="http://schemas.microsoft.com/office/powerpoint/2010/main" val="2959567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Forrest</a:t>
            </a:r>
          </a:p>
          <a:p>
            <a:r>
              <a:rPr lang="en-US"/>
              <a:t>•We estimate that this conversion project will save the town approximately 40% in energy costs if they stay with national grid, where as 53% if they buy the streetlights</a:t>
            </a:r>
            <a:endParaRPr lang="en-US">
              <a:cs typeface="Calibri"/>
            </a:endParaRPr>
          </a:p>
          <a:p>
            <a:r>
              <a:rPr lang="en-US"/>
              <a:t>•Additionally allows for more effective lighting design that will better reduce glare, skyglow, and light trespass, the main components of light pollution</a:t>
            </a:r>
            <a:endParaRPr lang="en-US">
              <a:cs typeface="Calibri"/>
            </a:endParaRPr>
          </a:p>
          <a:p>
            <a:r>
              <a:rPr lang="en-US"/>
              <a:t>•Buying the streetlights comes with a return-on-investment period, which we estimate would be between 4 to 8 years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21</a:t>
            </a:fld>
            <a:endParaRPr lang="en-US"/>
          </a:p>
        </p:txBody>
      </p:sp>
    </p:spTree>
    <p:extLst>
      <p:ext uri="{BB962C8B-B14F-4D97-AF65-F5344CB8AC3E}">
        <p14:creationId xmlns:p14="http://schemas.microsoft.com/office/powerpoint/2010/main" val="486475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Forrest</a:t>
            </a:r>
          </a:p>
          <a:p>
            <a:r>
              <a:rPr lang="en-US"/>
              <a:t>•In summary, the best practices are to:</a:t>
            </a:r>
            <a:endParaRPr lang="en-US">
              <a:cs typeface="Calibri"/>
            </a:endParaRPr>
          </a:p>
          <a:p>
            <a:r>
              <a:rPr lang="en-US"/>
              <a:t>•create a working group for the conversion project</a:t>
            </a:r>
            <a:endParaRPr lang="en-US">
              <a:cs typeface="Calibri"/>
            </a:endParaRPr>
          </a:p>
          <a:p>
            <a:r>
              <a:rPr lang="en-US"/>
              <a:t>•buying the lights from National Grid,</a:t>
            </a:r>
            <a:endParaRPr lang="en-US">
              <a:cs typeface="Calibri"/>
            </a:endParaRPr>
          </a:p>
          <a:p>
            <a:r>
              <a:rPr lang="en-US"/>
              <a:t>•and hiring a streetlighting consultant </a:t>
            </a:r>
            <a:endParaRPr lang="en-US">
              <a:cs typeface="Calibri"/>
            </a:endParaRPr>
          </a:p>
          <a:p>
            <a:r>
              <a:rPr lang="en-US"/>
              <a:t>•Alternatively, Nantucket can work with National Grid and perform a conversion at 3000K, at risk of poor lighting design for  residents</a:t>
            </a:r>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22</a:t>
            </a:fld>
            <a:endParaRPr lang="en-US"/>
          </a:p>
        </p:txBody>
      </p:sp>
    </p:spTree>
    <p:extLst>
      <p:ext uri="{BB962C8B-B14F-4D97-AF65-F5344CB8AC3E}">
        <p14:creationId xmlns:p14="http://schemas.microsoft.com/office/powerpoint/2010/main" val="809289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Brendan</a:t>
            </a:r>
          </a:p>
          <a:p>
            <a:endParaRPr lang="en-US">
              <a:cs typeface="Calibri"/>
            </a:endParaRPr>
          </a:p>
          <a:p>
            <a:r>
              <a:rPr lang="en-US">
                <a:cs typeface="Calibri"/>
              </a:rPr>
              <a:t>To end this off, we would like to thank our sponsors... (Lauren and Gail), our advisors Dominic and Fred, Youngs Bicycles for letting us rent bikes for our stay, and the NYC for housing during our stay.</a:t>
            </a:r>
          </a:p>
          <a:p>
            <a:endParaRPr lang="en-US">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23</a:t>
            </a:fld>
            <a:endParaRPr lang="en-US"/>
          </a:p>
        </p:txBody>
      </p:sp>
    </p:spTree>
    <p:extLst>
      <p:ext uri="{BB962C8B-B14F-4D97-AF65-F5344CB8AC3E}">
        <p14:creationId xmlns:p14="http://schemas.microsoft.com/office/powerpoint/2010/main" val="617901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a:t>
            </a:r>
          </a:p>
          <a:p>
            <a:endParaRPr lang="en-US">
              <a:cs typeface="Calibri"/>
            </a:endParaRPr>
          </a:p>
          <a:p>
            <a:r>
              <a:rPr lang="en-US">
                <a:cs typeface="Calibri"/>
              </a:rPr>
              <a:t>Thank you for listening today, any questions?</a:t>
            </a:r>
          </a:p>
        </p:txBody>
      </p:sp>
      <p:sp>
        <p:nvSpPr>
          <p:cNvPr id="4" name="Slide Number Placeholder 3"/>
          <p:cNvSpPr>
            <a:spLocks noGrp="1"/>
          </p:cNvSpPr>
          <p:nvPr>
            <p:ph type="sldNum" sz="quarter" idx="5"/>
          </p:nvPr>
        </p:nvSpPr>
        <p:spPr/>
        <p:txBody>
          <a:bodyPr/>
          <a:lstStyle/>
          <a:p>
            <a:fld id="{DE1EB4BB-0CB4-442A-9F56-8B5CB0B79CA9}" type="slidenum">
              <a:rPr lang="en-US" smtClean="0"/>
              <a:t>24</a:t>
            </a:fld>
            <a:endParaRPr lang="en-US"/>
          </a:p>
        </p:txBody>
      </p:sp>
    </p:spTree>
    <p:extLst>
      <p:ext uri="{BB962C8B-B14F-4D97-AF65-F5344CB8AC3E}">
        <p14:creationId xmlns:p14="http://schemas.microsoft.com/office/powerpoint/2010/main" val="27024917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Brendan</a:t>
            </a:r>
          </a:p>
          <a:p>
            <a:endParaRPr lang="en-US">
              <a:cs typeface="Calibri"/>
            </a:endParaRPr>
          </a:p>
          <a:p>
            <a:r>
              <a:rPr lang="en-US">
                <a:cs typeface="Calibri"/>
              </a:rPr>
              <a:t>Thank you for listening today, any questions?</a:t>
            </a:r>
          </a:p>
        </p:txBody>
      </p:sp>
      <p:sp>
        <p:nvSpPr>
          <p:cNvPr id="4" name="Slide Number Placeholder 3"/>
          <p:cNvSpPr>
            <a:spLocks noGrp="1"/>
          </p:cNvSpPr>
          <p:nvPr>
            <p:ph type="sldNum" sz="quarter" idx="5"/>
          </p:nvPr>
        </p:nvSpPr>
        <p:spPr/>
        <p:txBody>
          <a:bodyPr/>
          <a:lstStyle/>
          <a:p>
            <a:fld id="{DE1EB4BB-0CB4-442A-9F56-8B5CB0B79CA9}" type="slidenum">
              <a:rPr lang="en-US" smtClean="0"/>
              <a:t>27</a:t>
            </a:fld>
            <a:endParaRPr lang="en-US"/>
          </a:p>
        </p:txBody>
      </p:sp>
    </p:spTree>
    <p:extLst>
      <p:ext uri="{BB962C8B-B14F-4D97-AF65-F5344CB8AC3E}">
        <p14:creationId xmlns:p14="http://schemas.microsoft.com/office/powerpoint/2010/main" val="220932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cs typeface="Calibri" panose="020F0502020204030204"/>
              </a:rPr>
              <a:t>Sam</a:t>
            </a:r>
          </a:p>
          <a:p>
            <a:pPr marL="285750" indent="-285750">
              <a:lnSpc>
                <a:spcPct val="90000"/>
              </a:lnSpc>
              <a:spcBef>
                <a:spcPts val="1000"/>
              </a:spcBef>
              <a:buFont typeface="Arial"/>
              <a:buChar char="•"/>
            </a:pPr>
            <a:r>
              <a:rPr lang="en-US">
                <a:cs typeface="Calibri" panose="020F0502020204030204"/>
              </a:rPr>
              <a:t>The town has conducted 2 LED pilot programs in the past with varying styles and specifications, such as color temperature, of LEDs on milestone road (2019) as well as in the historic downtown with some of the decorative streetlights (2014)</a:t>
            </a:r>
          </a:p>
          <a:p>
            <a:pPr marL="285750" indent="-285750">
              <a:lnSpc>
                <a:spcPct val="90000"/>
              </a:lnSpc>
              <a:spcBef>
                <a:spcPts val="1000"/>
              </a:spcBef>
              <a:buFont typeface="Arial"/>
              <a:buChar char="•"/>
            </a:pPr>
            <a:r>
              <a:rPr lang="en-US">
                <a:cs typeface="Calibri" panose="020F0502020204030204"/>
              </a:rPr>
              <a:t>The reception of these two pilot programs helped lead the NEO towards approaching this project more holistically with our IQP team, researching other </a:t>
            </a:r>
            <a:r>
              <a:rPr lang="en-US" err="1">
                <a:cs typeface="Calibri"/>
              </a:rPr>
              <a:t>succesful</a:t>
            </a:r>
            <a:r>
              <a:rPr lang="en-US">
                <a:cs typeface="Calibri"/>
              </a:rPr>
              <a:t> projects in other communities.</a:t>
            </a:r>
            <a:endParaRPr lang="en-US"/>
          </a:p>
          <a:p>
            <a:pPr marL="285750" indent="-285750">
              <a:lnSpc>
                <a:spcPct val="90000"/>
              </a:lnSpc>
              <a:spcBef>
                <a:spcPts val="1000"/>
              </a:spcBef>
              <a:buFont typeface="Arial"/>
              <a:buChar char="•"/>
            </a:pPr>
            <a:endParaRPr lang="en-US">
              <a:cs typeface="Calibri"/>
            </a:endParaRPr>
          </a:p>
          <a:p>
            <a:pPr marL="285750" indent="-285750">
              <a:lnSpc>
                <a:spcPct val="90000"/>
              </a:lnSpc>
              <a:spcBef>
                <a:spcPts val="1000"/>
              </a:spcBef>
              <a:buFont typeface="Arial"/>
              <a:buChar char="•"/>
            </a:pPr>
            <a:endParaRPr lang="en-US">
              <a:cs typeface="Calibri"/>
            </a:endParaRPr>
          </a:p>
          <a:p>
            <a:pPr marL="285750" indent="-285750">
              <a:lnSpc>
                <a:spcPct val="90000"/>
              </a:lnSpc>
              <a:spcBef>
                <a:spcPts val="1000"/>
              </a:spcBef>
              <a:buFont typeface="Arial"/>
              <a:buChar char="•"/>
            </a:pPr>
            <a:endParaRPr lang="en-US">
              <a:cs typeface="Calibri"/>
            </a:endParaRPr>
          </a:p>
          <a:p>
            <a:pPr marL="285750" indent="-285750">
              <a:lnSpc>
                <a:spcPct val="90000"/>
              </a:lnSpc>
              <a:spcBef>
                <a:spcPts val="1000"/>
              </a:spcBef>
              <a:buFont typeface="Arial"/>
              <a:buChar char="•"/>
            </a:pPr>
            <a:r>
              <a:rPr lang="en-US">
                <a:cs typeface="Calibri"/>
              </a:rPr>
              <a:t>For the decorative streetlights</a:t>
            </a:r>
          </a:p>
          <a:p>
            <a:pPr marL="1085850" lvl="1" indent="-285750">
              <a:lnSpc>
                <a:spcPct val="90000"/>
              </a:lnSpc>
              <a:spcBef>
                <a:spcPts val="1000"/>
              </a:spcBef>
              <a:buFont typeface="Arial"/>
              <a:buChar char="•"/>
            </a:pPr>
            <a:r>
              <a:rPr lang="en-US">
                <a:cs typeface="Calibri"/>
              </a:rPr>
              <a:t>The popular color was that closest to the existing orange color</a:t>
            </a:r>
          </a:p>
          <a:p>
            <a:pPr marL="1085850" lvl="1" indent="-285750">
              <a:lnSpc>
                <a:spcPct val="90000"/>
              </a:lnSpc>
              <a:spcBef>
                <a:spcPts val="1000"/>
              </a:spcBef>
              <a:buFont typeface="Arial"/>
              <a:buChar char="•"/>
            </a:pPr>
            <a:r>
              <a:rPr lang="en-US">
                <a:cs typeface="Calibri"/>
              </a:rPr>
              <a:t>They are scattered throughout the downtown</a:t>
            </a:r>
          </a:p>
          <a:p>
            <a:pPr marL="1085850" lvl="1" indent="-285750">
              <a:lnSpc>
                <a:spcPct val="90000"/>
              </a:lnSpc>
              <a:spcBef>
                <a:spcPts val="1000"/>
              </a:spcBef>
              <a:buFont typeface="Arial"/>
              <a:buChar char="•"/>
            </a:pPr>
            <a:r>
              <a:rPr lang="en-US">
                <a:cs typeface="Calibri"/>
              </a:rPr>
              <a:t>Some are burned out, others have been replaced with </a:t>
            </a:r>
            <a:r>
              <a:rPr lang="en-US" err="1">
                <a:cs typeface="Calibri"/>
              </a:rPr>
              <a:t>hps</a:t>
            </a:r>
            <a:endParaRPr lang="en-US">
              <a:cs typeface="Calibri"/>
            </a:endParaRPr>
          </a:p>
          <a:p>
            <a:pPr marL="1085850" lvl="1" indent="-285750">
              <a:lnSpc>
                <a:spcPct val="90000"/>
              </a:lnSpc>
              <a:spcBef>
                <a:spcPts val="1000"/>
              </a:spcBef>
              <a:buFont typeface="Arial"/>
              <a:buChar char="•"/>
            </a:pPr>
            <a:r>
              <a:rPr lang="en-US">
                <a:cs typeface="Calibri"/>
              </a:rPr>
              <a:t>2700K</a:t>
            </a:r>
          </a:p>
          <a:p>
            <a:pPr marL="1085850" lvl="1" indent="-285750">
              <a:lnSpc>
                <a:spcPct val="90000"/>
              </a:lnSpc>
              <a:spcBef>
                <a:spcPts val="1000"/>
              </a:spcBef>
              <a:buFont typeface="Arial"/>
              <a:buChar char="•"/>
            </a:pPr>
            <a:endParaRPr lang="en-US">
              <a:cs typeface="Calibri"/>
            </a:endParaRPr>
          </a:p>
          <a:p>
            <a:pPr marL="285750" indent="-285750">
              <a:lnSpc>
                <a:spcPct val="90000"/>
              </a:lnSpc>
              <a:spcBef>
                <a:spcPts val="1000"/>
              </a:spcBef>
              <a:buFont typeface="Arial"/>
              <a:buChar char="•"/>
            </a:pPr>
            <a:r>
              <a:rPr lang="en-US">
                <a:cs typeface="Calibri"/>
              </a:rPr>
              <a:t>For milestone road</a:t>
            </a:r>
          </a:p>
          <a:p>
            <a:pPr marL="1085850" lvl="1" indent="-285750">
              <a:lnSpc>
                <a:spcPct val="90000"/>
              </a:lnSpc>
              <a:spcBef>
                <a:spcPts val="1000"/>
              </a:spcBef>
              <a:buFont typeface="Arial"/>
              <a:buChar char="•"/>
            </a:pPr>
            <a:r>
              <a:rPr lang="en-US">
                <a:cs typeface="Calibri"/>
              </a:rPr>
              <a:t>4000K</a:t>
            </a:r>
          </a:p>
          <a:p>
            <a:pPr marL="1085850" lvl="1" indent="-285750">
              <a:lnSpc>
                <a:spcPct val="90000"/>
              </a:lnSpc>
              <a:spcBef>
                <a:spcPts val="1000"/>
              </a:spcBef>
              <a:buFont typeface="Arial"/>
              <a:buChar char="•"/>
            </a:pPr>
            <a:r>
              <a:rPr lang="en-US">
                <a:cs typeface="Calibri"/>
              </a:rPr>
              <a:t>Near the rotary and in other locations further down milestone road</a:t>
            </a:r>
          </a:p>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7B3E4F1-5245-4A5A-85B0-5632E8CAFE3D}" type="slidenum">
              <a:rPr lang="en-US"/>
              <a:t>3</a:t>
            </a:fld>
            <a:endParaRPr lang="en-US"/>
          </a:p>
        </p:txBody>
      </p:sp>
    </p:spTree>
    <p:extLst>
      <p:ext uri="{BB962C8B-B14F-4D97-AF65-F5344CB8AC3E}">
        <p14:creationId xmlns:p14="http://schemas.microsoft.com/office/powerpoint/2010/main" val="381473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a:p>
            <a:pPr marL="171450" indent="-171450">
              <a:lnSpc>
                <a:spcPct val="90000"/>
              </a:lnSpc>
              <a:spcBef>
                <a:spcPts val="1000"/>
              </a:spcBef>
              <a:buFont typeface="Arial"/>
              <a:buChar char="•"/>
            </a:pPr>
            <a:r>
              <a:rPr lang="en-US"/>
              <a:t>Research best practices for converting current streetlighting to LED, including an evaluation of Massachusetts towns that have already converted to LED streetlighting.  </a:t>
            </a:r>
            <a:endParaRPr lang="en-US">
              <a:cs typeface="Calibri"/>
            </a:endParaRPr>
          </a:p>
          <a:p>
            <a:pPr marL="171450" indent="-171450">
              <a:lnSpc>
                <a:spcPct val="90000"/>
              </a:lnSpc>
              <a:spcBef>
                <a:spcPts val="1000"/>
              </a:spcBef>
              <a:buFont typeface="Arial"/>
              <a:buChar char="•"/>
            </a:pPr>
            <a:r>
              <a:rPr lang="en-US"/>
              <a:t>Solicit input from stakeholders on Nantucket regarding possible conversion of the existing cobra-style HPS streetlights to LEDs. </a:t>
            </a:r>
            <a:endParaRPr lang="en-US">
              <a:cs typeface="Calibri"/>
            </a:endParaRPr>
          </a:p>
          <a:p>
            <a:pPr marL="171450" indent="-171450">
              <a:lnSpc>
                <a:spcPct val="90000"/>
              </a:lnSpc>
              <a:spcBef>
                <a:spcPts val="1000"/>
              </a:spcBef>
              <a:buFont typeface="Arial"/>
              <a:buChar char="•"/>
            </a:pPr>
            <a:r>
              <a:rPr lang="en-US"/>
              <a:t>Develop a recommended set of processes and policies for the implementation of a LED conversion based on the findings from objective 1 and 2. </a:t>
            </a:r>
          </a:p>
        </p:txBody>
      </p:sp>
      <p:sp>
        <p:nvSpPr>
          <p:cNvPr id="4" name="Slide Number Placeholder 3"/>
          <p:cNvSpPr>
            <a:spLocks noGrp="1"/>
          </p:cNvSpPr>
          <p:nvPr>
            <p:ph type="sldNum" sz="quarter" idx="5"/>
          </p:nvPr>
        </p:nvSpPr>
        <p:spPr/>
        <p:txBody>
          <a:bodyPr/>
          <a:lstStyle/>
          <a:p>
            <a:fld id="{DE1EB4BB-0CB4-442A-9F56-8B5CB0B79CA9}" type="slidenum">
              <a:rPr lang="en-US" smtClean="0"/>
              <a:t>4</a:t>
            </a:fld>
            <a:endParaRPr lang="en-US"/>
          </a:p>
        </p:txBody>
      </p:sp>
    </p:spTree>
    <p:extLst>
      <p:ext uri="{BB962C8B-B14F-4D97-AF65-F5344CB8AC3E}">
        <p14:creationId xmlns:p14="http://schemas.microsoft.com/office/powerpoint/2010/main" val="365770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a:t>
            </a:r>
          </a:p>
          <a:p>
            <a:endParaRPr lang="en-US">
              <a:cs typeface="Calibri"/>
            </a:endParaRPr>
          </a:p>
          <a:p>
            <a:pPr marL="171450" indent="-171450">
              <a:buFont typeface="Arial"/>
              <a:buChar char="•"/>
            </a:pPr>
            <a:r>
              <a:rPr lang="en-US">
                <a:cs typeface="Calibri"/>
              </a:rPr>
              <a:t>Light pollution is scattered artificial light, predominantly from streetlights and interior/exterior building lighting.</a:t>
            </a:r>
          </a:p>
          <a:p>
            <a:pPr marL="171450" indent="-171450">
              <a:buFont typeface="Arial"/>
              <a:buChar char="•"/>
            </a:pPr>
            <a:r>
              <a:rPr lang="en-US">
                <a:cs typeface="Calibri"/>
              </a:rPr>
              <a:t>There are 4 main types of light pollution</a:t>
            </a:r>
          </a:p>
          <a:p>
            <a:pPr marL="628650" lvl="1" indent="-171450">
              <a:buFont typeface="Arial"/>
              <a:buChar char="•"/>
            </a:pPr>
            <a:r>
              <a:rPr lang="en-US">
                <a:cs typeface="Calibri"/>
              </a:rPr>
              <a:t>Trespass: unwanted light being cast, especially into private residences</a:t>
            </a:r>
          </a:p>
          <a:p>
            <a:pPr marL="628650" lvl="1" indent="-171450">
              <a:buFont typeface="Arial"/>
              <a:buChar char="•"/>
            </a:pPr>
            <a:r>
              <a:rPr lang="en-US">
                <a:cs typeface="Calibri"/>
              </a:rPr>
              <a:t>Glare: </a:t>
            </a:r>
            <a:r>
              <a:rPr lang="en-US"/>
              <a:t>light visually impairing motorists and pedestrians</a:t>
            </a:r>
            <a:endParaRPr lang="en-US">
              <a:cs typeface="Calibri"/>
            </a:endParaRPr>
          </a:p>
          <a:p>
            <a:pPr marL="628650" lvl="1" indent="-171450">
              <a:buFont typeface="Arial"/>
              <a:buChar char="•"/>
            </a:pPr>
            <a:r>
              <a:rPr lang="en-US">
                <a:cs typeface="Calibri"/>
              </a:rPr>
              <a:t>Sky glow: </a:t>
            </a:r>
            <a:r>
              <a:rPr lang="en-US"/>
              <a:t>the entire night sky being brightened due to light pollution</a:t>
            </a:r>
            <a:endParaRPr lang="en-US">
              <a:cs typeface="Calibri"/>
            </a:endParaRPr>
          </a:p>
          <a:p>
            <a:pPr marL="628650" lvl="1" indent="-171450">
              <a:buFont typeface="Arial"/>
              <a:buChar char="•"/>
            </a:pPr>
            <a:r>
              <a:rPr lang="en-US">
                <a:cs typeface="Calibri"/>
              </a:rPr>
              <a:t>Clutter: </a:t>
            </a:r>
            <a:r>
              <a:rPr lang="en-US"/>
              <a:t>large grouping of many lights, big contributor to sky glow and an additional distraction</a:t>
            </a:r>
          </a:p>
          <a:p>
            <a:pPr marL="171450" indent="-171450">
              <a:buFont typeface="Arial,Sans-Serif"/>
              <a:buChar char="•"/>
            </a:pPr>
            <a:r>
              <a:rPr lang="en-US"/>
              <a:t>Based on the metrics that experts use to measure light pollution, they've seen about a 20% increase in surface brightness from 2012 to 2021.</a:t>
            </a:r>
            <a:endParaRPr lang="en-US">
              <a:cs typeface="Calibri"/>
            </a:endParaRPr>
          </a:p>
          <a:p>
            <a:pPr marL="171450" indent="-171450">
              <a:buFont typeface="Arial,Sans-Serif"/>
              <a:buChar char="•"/>
            </a:pPr>
            <a:r>
              <a:rPr lang="en-US"/>
              <a:t>Light pollution, specifically trespass interrupts sleep patterns and the natural circadian rhythm.</a:t>
            </a:r>
            <a:endParaRPr lang="en-US">
              <a:cs typeface="Calibri"/>
            </a:endParaRPr>
          </a:p>
          <a:p>
            <a:pPr marL="171450" indent="-171450">
              <a:buFont typeface="Arial,Sans-Serif"/>
              <a:buChar char="•"/>
            </a:pPr>
            <a:r>
              <a:rPr lang="en-US"/>
              <a:t>Light pollution also has a negative impact on wildlife</a:t>
            </a:r>
            <a:endParaRPr lang="en-US">
              <a:cs typeface="Calibri"/>
            </a:endParaRPr>
          </a:p>
          <a:p>
            <a:pPr marL="1085850" lvl="1" indent="-171450">
              <a:buFont typeface="Arial,Sans-Serif"/>
              <a:buChar char="•"/>
            </a:pPr>
            <a:r>
              <a:rPr lang="en-US"/>
              <a:t>It can affect migratory patterns of animals whose natural indicators are interrupted by the presence of additional artificial light</a:t>
            </a:r>
            <a:endParaRPr lang="en-US">
              <a:cs typeface="Calibri"/>
            </a:endParaRPr>
          </a:p>
          <a:p>
            <a:pPr marL="1085850" lvl="1" indent="-171450">
              <a:buFont typeface="Arial,Sans-Serif"/>
              <a:buChar char="•"/>
            </a:pPr>
            <a:r>
              <a:rPr lang="en-US"/>
              <a:t>One example for many coastal communities is how sea turtles rely on moonlight to navigate during their hatching and light pollution can disorient them and make them unable to return to the ocean.</a:t>
            </a:r>
            <a:endParaRPr lang="en-US">
              <a:cs typeface="Calibri"/>
            </a:endParaRPr>
          </a:p>
          <a:p>
            <a:pPr marL="1085850" lvl="1" indent="-171450">
              <a:buFont typeface="Arial,Sans-Serif"/>
              <a:buChar char="•"/>
            </a:pPr>
            <a:r>
              <a:rPr lang="en-US"/>
              <a:t>For insects, light pollution leads to population decline.</a:t>
            </a:r>
            <a:endParaRPr lang="en-US">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5</a:t>
            </a:fld>
            <a:endParaRPr lang="en-US"/>
          </a:p>
        </p:txBody>
      </p:sp>
    </p:spTree>
    <p:extLst>
      <p:ext uri="{BB962C8B-B14F-4D97-AF65-F5344CB8AC3E}">
        <p14:creationId xmlns:p14="http://schemas.microsoft.com/office/powerpoint/2010/main" val="2411871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Sam</a:t>
            </a:r>
          </a:p>
          <a:p>
            <a:pPr marL="171450" indent="-171450">
              <a:buFont typeface="Arial,Sans-Serif"/>
              <a:buChar char="•"/>
            </a:pPr>
            <a:r>
              <a:rPr lang="en-US">
                <a:cs typeface="Calibri"/>
              </a:rPr>
              <a:t>To give a better visual of that 20% figure, here is the light pollution on Nantucket in 2012 versus in 2021</a:t>
            </a:r>
          </a:p>
          <a:p>
            <a:pPr marL="171450" indent="-171450">
              <a:buFont typeface="Arial,Sans-Serif"/>
              <a:buChar char="•"/>
            </a:pPr>
            <a:r>
              <a:rPr lang="en-US">
                <a:cs typeface="Calibri"/>
              </a:rPr>
              <a:t>Note that it is concentrated around the most populated areas, downtown, the airport/school and '</a:t>
            </a:r>
            <a:r>
              <a:rPr lang="en-US" err="1">
                <a:cs typeface="Calibri"/>
              </a:rPr>
              <a:t>sconset</a:t>
            </a:r>
            <a:r>
              <a:rPr lang="en-US">
                <a:cs typeface="Calibri"/>
              </a:rPr>
              <a:t>.</a:t>
            </a:r>
          </a:p>
        </p:txBody>
      </p:sp>
      <p:sp>
        <p:nvSpPr>
          <p:cNvPr id="4" name="Slide Number Placeholder 3"/>
          <p:cNvSpPr>
            <a:spLocks noGrp="1"/>
          </p:cNvSpPr>
          <p:nvPr>
            <p:ph type="sldNum" sz="quarter" idx="5"/>
          </p:nvPr>
        </p:nvSpPr>
        <p:spPr/>
        <p:txBody>
          <a:bodyPr/>
          <a:lstStyle/>
          <a:p>
            <a:fld id="{DE1EB4BB-0CB4-442A-9F56-8B5CB0B79CA9}" type="slidenum">
              <a:rPr lang="en-US" smtClean="0"/>
              <a:t>6</a:t>
            </a:fld>
            <a:endParaRPr lang="en-US"/>
          </a:p>
        </p:txBody>
      </p:sp>
    </p:spTree>
    <p:extLst>
      <p:ext uri="{BB962C8B-B14F-4D97-AF65-F5344CB8AC3E}">
        <p14:creationId xmlns:p14="http://schemas.microsoft.com/office/powerpoint/2010/main" val="3427473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rtl="0">
              <a:spcBef>
                <a:spcPts val="0"/>
              </a:spcBef>
              <a:spcAft>
                <a:spcPts val="0"/>
              </a:spcAft>
            </a:pPr>
            <a:r>
              <a:rPr lang="en-US" sz="1800" b="0" i="0" u="none" strike="noStrike">
                <a:solidFill>
                  <a:srgbClr val="000000"/>
                </a:solidFill>
                <a:effectLst/>
                <a:latin typeface="Times New Roman"/>
                <a:cs typeface="Times New Roman"/>
              </a:rPr>
              <a:t>Brendan</a:t>
            </a:r>
          </a:p>
          <a:p>
            <a:pPr indent="457200" rtl="0">
              <a:spcBef>
                <a:spcPts val="0"/>
              </a:spcBef>
              <a:spcAft>
                <a:spcPts val="0"/>
              </a:spcAft>
            </a:pPr>
            <a:endParaRPr lang="en-US" sz="1800" b="0" i="0" u="none" strike="noStrike">
              <a:solidFill>
                <a:srgbClr val="000000"/>
              </a:solidFill>
              <a:effectLst/>
              <a:latin typeface="Times New Roman" panose="02020603050405020304" pitchFamily="18" charset="0"/>
            </a:endParaRPr>
          </a:p>
          <a:p>
            <a:pPr indent="457200"/>
            <a:r>
              <a:rPr lang="en-US"/>
              <a:t>It is estimated that light pollution now costs the United States about $3.5 billion each year in terms of wasted energy alone as a result of improper, overly dense and basically poorly planned outdoor lighting (Van Der Put, n.d.).</a:t>
            </a:r>
            <a:endParaRPr lang="en-US">
              <a:cs typeface="Calibri"/>
            </a:endParaRPr>
          </a:p>
          <a:p>
            <a:pPr indent="457200"/>
            <a:r>
              <a:rPr lang="en-US">
                <a:solidFill>
                  <a:srgbClr val="000000"/>
                </a:solidFill>
                <a:latin typeface="Calibri"/>
                <a:cs typeface="Calibri"/>
              </a:rPr>
              <a:t>We can reduce energy waste and boost savings using LEDs.</a:t>
            </a:r>
          </a:p>
          <a:p>
            <a:pPr indent="457200"/>
            <a:r>
              <a:rPr lang="en-US" sz="1800">
                <a:solidFill>
                  <a:srgbClr val="000000"/>
                </a:solidFill>
                <a:latin typeface="Times New Roman"/>
                <a:cs typeface="Times New Roman"/>
              </a:rPr>
              <a:t>Compared to high pressure sodium (or HPS) bulbs which we are used to, these LEDs (or light emitting diodes) have high energy efficiency and will last much longer.</a:t>
            </a:r>
          </a:p>
          <a:p>
            <a:pPr indent="457200"/>
            <a:r>
              <a:rPr lang="en-US" sz="1800">
                <a:solidFill>
                  <a:srgbClr val="000000"/>
                </a:solidFill>
                <a:latin typeface="Times New Roman"/>
                <a:cs typeface="Times New Roman"/>
              </a:rPr>
              <a:t>LEDs also have the ability to be dimmed, which can be used to reduce energy usage.</a:t>
            </a:r>
          </a:p>
          <a:p>
            <a:pPr indent="457200"/>
            <a:r>
              <a:rPr lang="en-US" sz="1800">
                <a:solidFill>
                  <a:srgbClr val="000000"/>
                </a:solidFill>
                <a:latin typeface="Times New Roman"/>
                <a:cs typeface="Times New Roman"/>
              </a:rPr>
              <a:t>Any bit of mis-directed is energy which has gone to waste, as the light would no longer be fulfilling its purpose. LEDs can be more easily directed to a target area unlike HPS.</a:t>
            </a:r>
          </a:p>
          <a:p>
            <a:br>
              <a:rPr lang="en-US">
                <a:cs typeface="+mn-lt"/>
              </a:rPr>
            </a:br>
            <a:endParaRPr lang="en-US"/>
          </a:p>
        </p:txBody>
      </p:sp>
      <p:sp>
        <p:nvSpPr>
          <p:cNvPr id="4" name="Slide Number Placeholder 3"/>
          <p:cNvSpPr>
            <a:spLocks noGrp="1"/>
          </p:cNvSpPr>
          <p:nvPr>
            <p:ph type="sldNum" sz="quarter" idx="5"/>
          </p:nvPr>
        </p:nvSpPr>
        <p:spPr/>
        <p:txBody>
          <a:bodyPr/>
          <a:lstStyle/>
          <a:p>
            <a:fld id="{DE1EB4BB-0CB4-442A-9F56-8B5CB0B79CA9}" type="slidenum">
              <a:rPr lang="en-US" smtClean="0"/>
              <a:t>7</a:t>
            </a:fld>
            <a:endParaRPr lang="en-US"/>
          </a:p>
        </p:txBody>
      </p:sp>
    </p:spTree>
    <p:extLst>
      <p:ext uri="{BB962C8B-B14F-4D97-AF65-F5344CB8AC3E}">
        <p14:creationId xmlns:p14="http://schemas.microsoft.com/office/powerpoint/2010/main" val="32725619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Forrest</a:t>
            </a:r>
          </a:p>
          <a:p>
            <a:r>
              <a:rPr lang="en-US"/>
              <a:t>•National Grid owns &amp; maintains the streetlights on Nantucket</a:t>
            </a:r>
            <a:endParaRPr lang="en-US">
              <a:cs typeface="Calibri"/>
            </a:endParaRPr>
          </a:p>
          <a:p>
            <a:r>
              <a:rPr lang="en-US"/>
              <a:t>•when there are streetlight issues, they must be reported directly to National Grid for them to resolve</a:t>
            </a:r>
            <a:endParaRPr lang="en-US">
              <a:cs typeface="Calibri"/>
            </a:endParaRPr>
          </a:p>
          <a:p>
            <a:r>
              <a:rPr lang="en-US"/>
              <a:t>•Currently, Nantucket pays ~$7700 monthly to maintain 594 </a:t>
            </a:r>
            <a:r>
              <a:rPr lang="en-US" err="1"/>
              <a:t>cobrahead</a:t>
            </a:r>
            <a:r>
              <a:rPr lang="en-US"/>
              <a:t> streetlights based on National Grid’s latest inventory</a:t>
            </a:r>
            <a:endParaRPr lang="en-US">
              <a:cs typeface="Calibri"/>
            </a:endParaRPr>
          </a:p>
          <a:p>
            <a:r>
              <a:rPr lang="en-US"/>
              <a:t>•Maintenance is one factor, others are supply &amp; delivery that make up the full bill</a:t>
            </a:r>
            <a:endParaRPr lang="en-US">
              <a:cs typeface="Calibri"/>
            </a:endParaRPr>
          </a:p>
          <a:p>
            <a:r>
              <a:rPr lang="en-US"/>
              <a:t>•Of the 594 cobra head lights, 586 are HPS, and 8 are LED of various specifications and features</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8</a:t>
            </a:fld>
            <a:endParaRPr lang="en-US"/>
          </a:p>
        </p:txBody>
      </p:sp>
    </p:spTree>
    <p:extLst>
      <p:ext uri="{BB962C8B-B14F-4D97-AF65-F5344CB8AC3E}">
        <p14:creationId xmlns:p14="http://schemas.microsoft.com/office/powerpoint/2010/main" val="772178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Luke</a:t>
            </a:r>
          </a:p>
          <a:p>
            <a:endParaRPr lang="en-US" dirty="0">
              <a:cs typeface="Calibri"/>
            </a:endParaRPr>
          </a:p>
          <a:p>
            <a:r>
              <a:rPr lang="en-US" dirty="0">
                <a:cs typeface="Calibri"/>
              </a:rPr>
              <a:t>Color temperature is a metric used to measure the quality of light that lights give off and is measured in Kelvin. </a:t>
            </a:r>
          </a:p>
          <a:p>
            <a:endParaRPr lang="en-US" dirty="0">
              <a:cs typeface="Calibri"/>
            </a:endParaRPr>
          </a:p>
          <a:p>
            <a:r>
              <a:rPr lang="en-US" dirty="0">
                <a:cs typeface="Calibri"/>
              </a:rPr>
              <a:t>For streetlights, we will only be concerned with 4000K lights and below. </a:t>
            </a:r>
          </a:p>
          <a:p>
            <a:endParaRPr lang="en-US" dirty="0">
              <a:cs typeface="Calibri"/>
            </a:endParaRPr>
          </a:p>
          <a:p>
            <a:r>
              <a:rPr lang="en-US" dirty="0">
                <a:cs typeface="Calibri"/>
              </a:rPr>
              <a:t>…</a:t>
            </a:r>
          </a:p>
          <a:p>
            <a:endParaRPr lang="en-US" dirty="0">
              <a:cs typeface="Calibri"/>
            </a:endParaRPr>
          </a:p>
          <a:p>
            <a:r>
              <a:rPr lang="en-US" dirty="0">
                <a:cs typeface="Calibri"/>
              </a:rPr>
              <a:t>When choosing streetlight color temperatures, its important to choose the correct temperature for the situation. Additionally, it is important to consider light pollution.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E1EB4BB-0CB4-442A-9F56-8B5CB0B79CA9}" type="slidenum">
              <a:rPr lang="en-US" smtClean="0"/>
              <a:t>9</a:t>
            </a:fld>
            <a:endParaRPr lang="en-US"/>
          </a:p>
        </p:txBody>
      </p:sp>
    </p:spTree>
    <p:extLst>
      <p:ext uri="{BB962C8B-B14F-4D97-AF65-F5344CB8AC3E}">
        <p14:creationId xmlns:p14="http://schemas.microsoft.com/office/powerpoint/2010/main" val="3756252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46274-75F5-41EA-8B7E-01DA94AA9F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DA8790-65DE-4BF1-B95F-383316C926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DFC8D-5E6D-4955-92C3-576F41A15D2F}"/>
              </a:ext>
            </a:extLst>
          </p:cNvPr>
          <p:cNvSpPr>
            <a:spLocks noGrp="1"/>
          </p:cNvSpPr>
          <p:nvPr>
            <p:ph type="dt" sz="half" idx="10"/>
          </p:nvPr>
        </p:nvSpPr>
        <p:spPr/>
        <p:txBody>
          <a:bodyPr/>
          <a:lstStyle/>
          <a:p>
            <a:fld id="{893D46E0-51B3-4936-BD2A-57A644A9FC61}" type="datetime1">
              <a:rPr lang="en-US" smtClean="0"/>
              <a:t>12/8/2021</a:t>
            </a:fld>
            <a:endParaRPr lang="en-US"/>
          </a:p>
        </p:txBody>
      </p:sp>
      <p:sp>
        <p:nvSpPr>
          <p:cNvPr id="5" name="Footer Placeholder 4">
            <a:extLst>
              <a:ext uri="{FF2B5EF4-FFF2-40B4-BE49-F238E27FC236}">
                <a16:creationId xmlns:a16="http://schemas.microsoft.com/office/drawing/2014/main" id="{FAEF3CCF-2DED-40F2-B328-CEA59D1F1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CDD95-8C26-4F2B-AA84-57DB98172288}"/>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3834911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2FF7-6631-430D-881B-554F9E4FB6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61A838-2DED-413B-987A-7C4A83172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E6E80-1F6F-427D-B1D1-010198A823B7}"/>
              </a:ext>
            </a:extLst>
          </p:cNvPr>
          <p:cNvSpPr>
            <a:spLocks noGrp="1"/>
          </p:cNvSpPr>
          <p:nvPr>
            <p:ph type="dt" sz="half" idx="10"/>
          </p:nvPr>
        </p:nvSpPr>
        <p:spPr/>
        <p:txBody>
          <a:bodyPr/>
          <a:lstStyle/>
          <a:p>
            <a:fld id="{A6D0979F-1595-4577-ABFD-8FD5CC9020A9}" type="datetime1">
              <a:rPr lang="en-US" smtClean="0"/>
              <a:t>12/8/2021</a:t>
            </a:fld>
            <a:endParaRPr lang="en-US"/>
          </a:p>
        </p:txBody>
      </p:sp>
      <p:sp>
        <p:nvSpPr>
          <p:cNvPr id="5" name="Footer Placeholder 4">
            <a:extLst>
              <a:ext uri="{FF2B5EF4-FFF2-40B4-BE49-F238E27FC236}">
                <a16:creationId xmlns:a16="http://schemas.microsoft.com/office/drawing/2014/main" id="{50FA3FCA-55D7-4AC5-A84C-A3B9AC0B1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6F1124-F338-45BD-83AB-75CB455A4076}"/>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63190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D416571-D00A-44A7-9296-0666245778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A2E110-CD07-4B65-A788-6AE55F26B0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22F0F4-5F55-448A-A652-FF18EB83FC00}"/>
              </a:ext>
            </a:extLst>
          </p:cNvPr>
          <p:cNvSpPr>
            <a:spLocks noGrp="1"/>
          </p:cNvSpPr>
          <p:nvPr>
            <p:ph type="dt" sz="half" idx="10"/>
          </p:nvPr>
        </p:nvSpPr>
        <p:spPr/>
        <p:txBody>
          <a:bodyPr/>
          <a:lstStyle/>
          <a:p>
            <a:fld id="{FDFDC6A5-04E9-46A4-9983-C31B20A3CB0C}" type="datetime1">
              <a:rPr lang="en-US" smtClean="0"/>
              <a:t>12/8/2021</a:t>
            </a:fld>
            <a:endParaRPr lang="en-US"/>
          </a:p>
        </p:txBody>
      </p:sp>
      <p:sp>
        <p:nvSpPr>
          <p:cNvPr id="5" name="Footer Placeholder 4">
            <a:extLst>
              <a:ext uri="{FF2B5EF4-FFF2-40B4-BE49-F238E27FC236}">
                <a16:creationId xmlns:a16="http://schemas.microsoft.com/office/drawing/2014/main" id="{D5235DF6-8ED6-4402-B04B-36D918CAF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50029-2D98-4C04-B307-19DDB28CB5DE}"/>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1597170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970FD-DFEA-4A9F-973D-D32630821E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41464A-45C1-44D0-85C8-4ECE2AE4FC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CAE8F-F454-43D0-A713-17C86E91974E}"/>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Footer Placeholder 4">
            <a:extLst>
              <a:ext uri="{FF2B5EF4-FFF2-40B4-BE49-F238E27FC236}">
                <a16:creationId xmlns:a16="http://schemas.microsoft.com/office/drawing/2014/main" id="{0B815064-1A9C-4732-893A-12671BE5F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D56759-D4E2-48BE-93E1-F5C20732348D}"/>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292884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AFDF7-F4A0-4FCC-B361-3B11EA63E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90CD6-7D85-4B58-8B73-50DF47A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D3C955-79E5-4354-B270-0BE08FF87D7F}"/>
              </a:ext>
            </a:extLst>
          </p:cNvPr>
          <p:cNvSpPr>
            <a:spLocks noGrp="1"/>
          </p:cNvSpPr>
          <p:nvPr>
            <p:ph type="dt" sz="half" idx="10"/>
          </p:nvPr>
        </p:nvSpPr>
        <p:spPr/>
        <p:txBody>
          <a:bodyPr/>
          <a:lstStyle/>
          <a:p>
            <a:fld id="{944715E2-C7FB-4AB0-A90B-DD9D6616B352}" type="datetime1">
              <a:rPr lang="en-US" smtClean="0"/>
              <a:t>12/8/2021</a:t>
            </a:fld>
            <a:endParaRPr lang="en-US"/>
          </a:p>
        </p:txBody>
      </p:sp>
      <p:sp>
        <p:nvSpPr>
          <p:cNvPr id="5" name="Footer Placeholder 4">
            <a:extLst>
              <a:ext uri="{FF2B5EF4-FFF2-40B4-BE49-F238E27FC236}">
                <a16:creationId xmlns:a16="http://schemas.microsoft.com/office/drawing/2014/main" id="{55677BE3-97A9-4CB8-89D0-20B7CD080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D5837-D5A0-463A-B5A2-247548796601}"/>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408880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37C70-0215-4923-A206-3E136FEA61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453D3-606C-446D-95E1-502B16D2B4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273FF3-52E7-4E7D-9B9C-5F2EEB8275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D738CA-36FE-4C70-B230-138341187A3C}"/>
              </a:ext>
            </a:extLst>
          </p:cNvPr>
          <p:cNvSpPr>
            <a:spLocks noGrp="1"/>
          </p:cNvSpPr>
          <p:nvPr>
            <p:ph type="dt" sz="half" idx="10"/>
          </p:nvPr>
        </p:nvSpPr>
        <p:spPr/>
        <p:txBody>
          <a:bodyPr/>
          <a:lstStyle/>
          <a:p>
            <a:fld id="{2A024056-5B0B-4E2E-B144-2DF9C80C9894}" type="datetime1">
              <a:rPr lang="en-US" smtClean="0"/>
              <a:t>12/8/2021</a:t>
            </a:fld>
            <a:endParaRPr lang="en-US"/>
          </a:p>
        </p:txBody>
      </p:sp>
      <p:sp>
        <p:nvSpPr>
          <p:cNvPr id="6" name="Footer Placeholder 5">
            <a:extLst>
              <a:ext uri="{FF2B5EF4-FFF2-40B4-BE49-F238E27FC236}">
                <a16:creationId xmlns:a16="http://schemas.microsoft.com/office/drawing/2014/main" id="{7A3FB7A9-3498-4987-ABEB-44627B2B97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5FC802-A498-48B5-8AB7-972EDA79C7B0}"/>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699600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7734-AC13-40CB-8F12-FB282E9719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19553A-4452-40CC-A304-4A5DC1DBCD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14CCA6-E033-41D9-B5A9-0B1E34C8C2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F61E4-AA8F-4D5C-81D7-F7C12AD5CD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59358D-01A4-486A-A7E5-CFC9CCCAEC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9B7D2-DAC3-4E41-ACEA-7718D7ABBF04}"/>
              </a:ext>
            </a:extLst>
          </p:cNvPr>
          <p:cNvSpPr>
            <a:spLocks noGrp="1"/>
          </p:cNvSpPr>
          <p:nvPr>
            <p:ph type="dt" sz="half" idx="10"/>
          </p:nvPr>
        </p:nvSpPr>
        <p:spPr/>
        <p:txBody>
          <a:bodyPr/>
          <a:lstStyle/>
          <a:p>
            <a:fld id="{43882739-64B9-4476-9D58-319378D7EC62}" type="datetime1">
              <a:rPr lang="en-US" smtClean="0"/>
              <a:t>12/8/2021</a:t>
            </a:fld>
            <a:endParaRPr lang="en-US"/>
          </a:p>
        </p:txBody>
      </p:sp>
      <p:sp>
        <p:nvSpPr>
          <p:cNvPr id="8" name="Footer Placeholder 7">
            <a:extLst>
              <a:ext uri="{FF2B5EF4-FFF2-40B4-BE49-F238E27FC236}">
                <a16:creationId xmlns:a16="http://schemas.microsoft.com/office/drawing/2014/main" id="{ABCDF3B9-8608-439E-91B6-5A0C7571FB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8F661D-0940-4789-9B73-6E885F8A9430}"/>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2550709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ADD3-0EAB-4444-AA96-5F01EF3B61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DFAEA-041D-4E4E-8A43-B52B418CFC4D}"/>
              </a:ext>
            </a:extLst>
          </p:cNvPr>
          <p:cNvSpPr>
            <a:spLocks noGrp="1"/>
          </p:cNvSpPr>
          <p:nvPr>
            <p:ph type="dt" sz="half" idx="10"/>
          </p:nvPr>
        </p:nvSpPr>
        <p:spPr/>
        <p:txBody>
          <a:bodyPr/>
          <a:lstStyle/>
          <a:p>
            <a:fld id="{608DA47B-C430-42CE-977D-76182B64DB97}" type="datetime1">
              <a:rPr lang="en-US" smtClean="0"/>
              <a:t>12/8/2021</a:t>
            </a:fld>
            <a:endParaRPr lang="en-US"/>
          </a:p>
        </p:txBody>
      </p:sp>
      <p:sp>
        <p:nvSpPr>
          <p:cNvPr id="4" name="Footer Placeholder 3">
            <a:extLst>
              <a:ext uri="{FF2B5EF4-FFF2-40B4-BE49-F238E27FC236}">
                <a16:creationId xmlns:a16="http://schemas.microsoft.com/office/drawing/2014/main" id="{66E05757-3912-4C4D-9FBD-20E4A64F5D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DCD1E0-1A0F-480C-9D58-09C5B2120994}"/>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1304523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39E483-2482-4187-9704-DA3935D66DAC}"/>
              </a:ext>
            </a:extLst>
          </p:cNvPr>
          <p:cNvSpPr>
            <a:spLocks noGrp="1"/>
          </p:cNvSpPr>
          <p:nvPr>
            <p:ph type="dt" sz="half" idx="10"/>
          </p:nvPr>
        </p:nvSpPr>
        <p:spPr/>
        <p:txBody>
          <a:bodyPr/>
          <a:lstStyle/>
          <a:p>
            <a:fld id="{C04456CA-7B6A-4FD2-9DB8-F08833EBB428}" type="datetime1">
              <a:rPr lang="en-US" smtClean="0"/>
              <a:t>12/8/2021</a:t>
            </a:fld>
            <a:endParaRPr lang="en-US"/>
          </a:p>
        </p:txBody>
      </p:sp>
      <p:sp>
        <p:nvSpPr>
          <p:cNvPr id="3" name="Footer Placeholder 2">
            <a:extLst>
              <a:ext uri="{FF2B5EF4-FFF2-40B4-BE49-F238E27FC236}">
                <a16:creationId xmlns:a16="http://schemas.microsoft.com/office/drawing/2014/main" id="{43BD7851-446E-4A2E-8CC6-ACB003D149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7D3D0F-EC36-48CE-ACB1-705A875EC56C}"/>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478456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76BC-AA59-42AC-B9CA-5AF8249063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759E90-2AE9-4525-90DE-B74448BB9F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C85D43-91AA-431F-8A48-02A65CD18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89071-BAF5-4D9C-91FB-EE2842C5C97C}"/>
              </a:ext>
            </a:extLst>
          </p:cNvPr>
          <p:cNvSpPr>
            <a:spLocks noGrp="1"/>
          </p:cNvSpPr>
          <p:nvPr>
            <p:ph type="dt" sz="half" idx="10"/>
          </p:nvPr>
        </p:nvSpPr>
        <p:spPr/>
        <p:txBody>
          <a:bodyPr/>
          <a:lstStyle/>
          <a:p>
            <a:fld id="{470CD82B-8C57-4B8C-BC4B-5F621FDA6516}" type="datetime1">
              <a:rPr lang="en-US" smtClean="0"/>
              <a:t>12/8/2021</a:t>
            </a:fld>
            <a:endParaRPr lang="en-US"/>
          </a:p>
        </p:txBody>
      </p:sp>
      <p:sp>
        <p:nvSpPr>
          <p:cNvPr id="6" name="Footer Placeholder 5">
            <a:extLst>
              <a:ext uri="{FF2B5EF4-FFF2-40B4-BE49-F238E27FC236}">
                <a16:creationId xmlns:a16="http://schemas.microsoft.com/office/drawing/2014/main" id="{D07EE318-CD68-4427-84C7-AE8C63D316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F20604-5078-4615-AB36-428B83BAA065}"/>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3061724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395F5-CC65-42AF-A53D-174A90C47D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16861E-0D51-488E-A618-95099DA77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C78395-C10F-4512-858A-747311F542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D911FA-4B7A-49C2-A37A-55EB96A5023B}"/>
              </a:ext>
            </a:extLst>
          </p:cNvPr>
          <p:cNvSpPr>
            <a:spLocks noGrp="1"/>
          </p:cNvSpPr>
          <p:nvPr>
            <p:ph type="dt" sz="half" idx="10"/>
          </p:nvPr>
        </p:nvSpPr>
        <p:spPr/>
        <p:txBody>
          <a:bodyPr/>
          <a:lstStyle/>
          <a:p>
            <a:fld id="{B74988C1-B656-4C23-B098-4DDDC25F8285}" type="datetime1">
              <a:rPr lang="en-US" smtClean="0"/>
              <a:t>12/8/2021</a:t>
            </a:fld>
            <a:endParaRPr lang="en-US"/>
          </a:p>
        </p:txBody>
      </p:sp>
      <p:sp>
        <p:nvSpPr>
          <p:cNvPr id="6" name="Footer Placeholder 5">
            <a:extLst>
              <a:ext uri="{FF2B5EF4-FFF2-40B4-BE49-F238E27FC236}">
                <a16:creationId xmlns:a16="http://schemas.microsoft.com/office/drawing/2014/main" id="{0FA6BE96-854D-4351-B67B-951275D99F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ADA7B-B385-4A02-A731-706D503840FD}"/>
              </a:ext>
            </a:extLst>
          </p:cNvPr>
          <p:cNvSpPr>
            <a:spLocks noGrp="1"/>
          </p:cNvSpPr>
          <p:nvPr>
            <p:ph type="sldNum" sz="quarter" idx="12"/>
          </p:nvPr>
        </p:nvSpPr>
        <p:spPr/>
        <p:txBody>
          <a:bodyPr/>
          <a:lstStyle/>
          <a:p>
            <a:fld id="{ABB683B3-C330-43B7-A62A-458A02513B15}" type="slidenum">
              <a:rPr lang="en-US" smtClean="0"/>
              <a:t>‹#›</a:t>
            </a:fld>
            <a:endParaRPr lang="en-US"/>
          </a:p>
        </p:txBody>
      </p:sp>
    </p:spTree>
    <p:extLst>
      <p:ext uri="{BB962C8B-B14F-4D97-AF65-F5344CB8AC3E}">
        <p14:creationId xmlns:p14="http://schemas.microsoft.com/office/powerpoint/2010/main" val="3175386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CC4653-21BF-4F3F-83E2-4F722B0C3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0653F4F-7203-4539-9016-0E7BFFAE5C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E6901C-4867-40CA-B8BC-B55854ADC5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D03FD9-0816-424A-9303-AFA325A55577}" type="datetime1">
              <a:rPr lang="en-US" smtClean="0"/>
              <a:t>12/8/2021</a:t>
            </a:fld>
            <a:endParaRPr lang="en-US"/>
          </a:p>
        </p:txBody>
      </p:sp>
      <p:sp>
        <p:nvSpPr>
          <p:cNvPr id="5" name="Footer Placeholder 4">
            <a:extLst>
              <a:ext uri="{FF2B5EF4-FFF2-40B4-BE49-F238E27FC236}">
                <a16:creationId xmlns:a16="http://schemas.microsoft.com/office/drawing/2014/main" id="{94C9CF67-FCD8-4126-9CB0-E6345BBBFE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B19823-CC1D-42F3-A18D-0CA6CC6E30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B683B3-C330-43B7-A62A-458A02513B15}" type="slidenum">
              <a:rPr lang="en-US" smtClean="0"/>
              <a:t>‹#›</a:t>
            </a:fld>
            <a:endParaRPr lang="en-US"/>
          </a:p>
        </p:txBody>
      </p:sp>
    </p:spTree>
    <p:extLst>
      <p:ext uri="{BB962C8B-B14F-4D97-AF65-F5344CB8AC3E}">
        <p14:creationId xmlns:p14="http://schemas.microsoft.com/office/powerpoint/2010/main" val="7601589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nam11.safelinks.protection.outlook.com/?url=https%3A%2F%2Fnantucketlights.org%2F&amp;data=04%7C01%7Cbking2%40wpi.edu%7C2a30f2849dfd436d6bcc08d9b74493c4%7C589c76f5ca1541f9884b55ec15a0672a%7C0%7C0%7C637742327899906211%7CUnknown%7CTWFpbGZsb3d8eyJWIjoiMC4wLjAwMDAiLCJQIjoiV2luMzIiLCJBTiI6Ik1haWwiLCJXVCI6Mn0%3D%7C3000&amp;sdata=SeS0zsQK0dgs8kN4BJGE9%2FxWKgqZ7Qo3pAttuFCpKaw%3D&amp;reserved=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hyperlink" Target="https://nantucketlights.org/" TargetMode="External"/><Relationship Id="rId13" Type="http://schemas.openxmlformats.org/officeDocument/2006/relationships/hyperlink" Target="https://www.startribune.com/xcel-energy-wants-to-replace-100-000-minnesota-streetlights-with-leds/333137581/" TargetMode="External"/><Relationship Id="rId3" Type="http://schemas.openxmlformats.org/officeDocument/2006/relationships/hyperlink" Target="https://www.wemeanbusinesscoalition.org/blog/company-profile-national-grid/" TargetMode="External"/><Relationship Id="rId7" Type="http://schemas.openxmlformats.org/officeDocument/2006/relationships/hyperlink" Target="https://www.darksky.org/light-pollution/energy-waste/" TargetMode="External"/><Relationship Id="rId12" Type="http://schemas.openxmlformats.org/officeDocument/2006/relationships/hyperlink" Target="https://www.interregeurope.eu/innotrans/news/news-article/7338/policy-recommendations-and-action-plans/" TargetMode="External"/><Relationship Id="rId2" Type="http://schemas.openxmlformats.org/officeDocument/2006/relationships/hyperlink" Target="https://www.econlib.org/library/Enc/BenefitCostAnalysis.html" TargetMode="External"/><Relationship Id="rId1" Type="http://schemas.openxmlformats.org/officeDocument/2006/relationships/slideLayout" Target="../slideLayouts/slideLayout2.xml"/><Relationship Id="rId6" Type="http://schemas.openxmlformats.org/officeDocument/2006/relationships/hyperlink" Target="https://www.liteharborfactory.com/" TargetMode="External"/><Relationship Id="rId11" Type="http://schemas.openxmlformats.org/officeDocument/2006/relationships/hyperlink" Target="https://n-magazine.com/nantucket-dpw-crippled-by-staffing-exodus/" TargetMode="External"/><Relationship Id="rId5" Type="http://schemas.openxmlformats.org/officeDocument/2006/relationships/hyperlink" Target="https://www.capeandislands.org/science-environment/2014-11-24/keeping-nantucket-powered-is-a-challenge-as-electricity-demand-rises" TargetMode="External"/><Relationship Id="rId10" Type="http://schemas.openxmlformats.org/officeDocument/2006/relationships/hyperlink" Target="https://nantucketcommunitytelevision.org/tag/nantucket-businesses/" TargetMode="External"/><Relationship Id="rId4" Type="http://schemas.openxmlformats.org/officeDocument/2006/relationships/hyperlink" Target="https://www.wallstreetmojo.com/cost-benefit-analysis-examples/" TargetMode="External"/><Relationship Id="rId9" Type="http://schemas.openxmlformats.org/officeDocument/2006/relationships/hyperlink" Target="https://www.mariamitchell.org/" TargetMode="External"/><Relationship Id="rId14" Type="http://schemas.openxmlformats.org/officeDocument/2006/relationships/hyperlink" Target="http://www.ccas.ws/lightpollution.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mailto:gr-ACK21-NEO@wpi.edu"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mailto:fjlooft@wpi.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47BFCC8-6F15-4C51-B634-2FB9D8AB8738}"/>
              </a:ext>
            </a:extLst>
          </p:cNvPr>
          <p:cNvSpPr/>
          <p:nvPr/>
        </p:nvSpPr>
        <p:spPr>
          <a:xfrm>
            <a:off x="1932495" y="1809946"/>
            <a:ext cx="8352148" cy="2394409"/>
          </a:xfrm>
          <a:prstGeom prst="rect">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CC91673-97A7-465B-AFA2-FDC0E97C5469}"/>
              </a:ext>
            </a:extLst>
          </p:cNvPr>
          <p:cNvSpPr/>
          <p:nvPr/>
        </p:nvSpPr>
        <p:spPr>
          <a:xfrm>
            <a:off x="0" y="0"/>
            <a:ext cx="12188862" cy="685799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DCC89C40-4AEA-4ACF-8F3D-559F2240FA93}"/>
              </a:ext>
            </a:extLst>
          </p:cNvPr>
          <p:cNvSpPr/>
          <p:nvPr/>
        </p:nvSpPr>
        <p:spPr>
          <a:xfrm flipV="1">
            <a:off x="0" y="-3"/>
            <a:ext cx="4674550" cy="4657461"/>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D6D81844-252B-4B99-B7EE-27A6A2388C69}"/>
              </a:ext>
            </a:extLst>
          </p:cNvPr>
          <p:cNvSpPr/>
          <p:nvPr/>
        </p:nvSpPr>
        <p:spPr>
          <a:xfrm flipH="1" flipV="1">
            <a:off x="7187014" y="-2"/>
            <a:ext cx="5001848" cy="4657460"/>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252062E-C1B0-4DBB-A9F5-4889C43B0061}"/>
              </a:ext>
            </a:extLst>
          </p:cNvPr>
          <p:cNvSpPr txBox="1"/>
          <p:nvPr/>
        </p:nvSpPr>
        <p:spPr>
          <a:xfrm>
            <a:off x="1227697" y="4657458"/>
            <a:ext cx="9745434" cy="738664"/>
          </a:xfrm>
          <a:prstGeom prst="rect">
            <a:avLst/>
          </a:prstGeom>
          <a:noFill/>
        </p:spPr>
        <p:txBody>
          <a:bodyPr wrap="square" lIns="91440" tIns="45720" rIns="91440" bIns="45720" rtlCol="0" anchor="t">
            <a:spAutoFit/>
          </a:bodyPr>
          <a:lstStyle/>
          <a:p>
            <a:pPr algn="l">
              <a:lnSpc>
                <a:spcPct val="100000"/>
              </a:lnSpc>
            </a:pPr>
            <a:r>
              <a:rPr lang="en-US" sz="2400">
                <a:latin typeface="Baskerville Old Face"/>
              </a:rPr>
              <a:t>Brendan King, Luke Marcoux, Frederick “Forrest” Miller, &amp; Samuel Sands</a:t>
            </a:r>
          </a:p>
          <a:p>
            <a:endParaRPr lang="en-US"/>
          </a:p>
        </p:txBody>
      </p:sp>
      <p:sp>
        <p:nvSpPr>
          <p:cNvPr id="2" name="Title 1">
            <a:extLst>
              <a:ext uri="{FF2B5EF4-FFF2-40B4-BE49-F238E27FC236}">
                <a16:creationId xmlns:a16="http://schemas.microsoft.com/office/drawing/2014/main" id="{21FA638B-341E-4F40-8C44-2B6EA5B8F151}"/>
              </a:ext>
            </a:extLst>
          </p:cNvPr>
          <p:cNvSpPr>
            <a:spLocks noGrp="1"/>
          </p:cNvSpPr>
          <p:nvPr>
            <p:ph type="ctrTitle"/>
          </p:nvPr>
        </p:nvSpPr>
        <p:spPr>
          <a:xfrm>
            <a:off x="1925652" y="1828211"/>
            <a:ext cx="8340696" cy="2387600"/>
          </a:xfrm>
          <a:ln>
            <a:noFill/>
          </a:ln>
          <a:effectLst>
            <a:outerShdw blurRad="152400" dist="317500" dir="5400000" sx="90000" sy="-19000" rotWithShape="0">
              <a:prstClr val="black">
                <a:alpha val="15000"/>
              </a:prstClr>
            </a:outerShdw>
          </a:effectLst>
        </p:spPr>
        <p:txBody>
          <a:bodyPr>
            <a:normAutofit fontScale="90000"/>
          </a:bodyPr>
          <a:lstStyle/>
          <a:p>
            <a:r>
              <a:rPr lang="en-US"/>
              <a:t>LED STREETLIGHTING ON NANTUCKET</a:t>
            </a:r>
          </a:p>
        </p:txBody>
      </p:sp>
      <p:sp>
        <p:nvSpPr>
          <p:cNvPr id="11" name="Slide Number Placeholder 10">
            <a:extLst>
              <a:ext uri="{FF2B5EF4-FFF2-40B4-BE49-F238E27FC236}">
                <a16:creationId xmlns:a16="http://schemas.microsoft.com/office/drawing/2014/main" id="{060984D1-E0B8-40E3-8CC2-7A8B242A44B6}"/>
              </a:ext>
            </a:extLst>
          </p:cNvPr>
          <p:cNvSpPr>
            <a:spLocks noGrp="1"/>
          </p:cNvSpPr>
          <p:nvPr>
            <p:ph type="sldNum" sz="quarter" idx="12"/>
          </p:nvPr>
        </p:nvSpPr>
        <p:spPr/>
        <p:txBody>
          <a:bodyPr/>
          <a:lstStyle/>
          <a:p>
            <a:fld id="{ABB683B3-C330-43B7-A62A-458A02513B15}" type="slidenum">
              <a:rPr lang="en-US" sz="2400" b="1" dirty="0" smtClean="0"/>
              <a:t>1</a:t>
            </a:fld>
            <a:endParaRPr lang="en-US" sz="2400" b="1"/>
          </a:p>
        </p:txBody>
      </p:sp>
      <p:sp>
        <p:nvSpPr>
          <p:cNvPr id="12" name="Date Placeholder 11">
            <a:extLst>
              <a:ext uri="{FF2B5EF4-FFF2-40B4-BE49-F238E27FC236}">
                <a16:creationId xmlns:a16="http://schemas.microsoft.com/office/drawing/2014/main" id="{6BAC878C-8218-46E4-9902-0CB367E1BBA3}"/>
              </a:ext>
            </a:extLst>
          </p:cNvPr>
          <p:cNvSpPr>
            <a:spLocks noGrp="1"/>
          </p:cNvSpPr>
          <p:nvPr>
            <p:ph type="dt" sz="half" idx="10"/>
          </p:nvPr>
        </p:nvSpPr>
        <p:spPr/>
        <p:txBody>
          <a:bodyPr/>
          <a:lstStyle/>
          <a:p>
            <a:fld id="{5B51D440-B903-439F-9F8E-6DC121CB33AD}" type="datetime1">
              <a:rPr lang="en-US" smtClean="0"/>
              <a:t>12/8/2021</a:t>
            </a:fld>
            <a:endParaRPr lang="en-US"/>
          </a:p>
        </p:txBody>
      </p:sp>
      <p:pic>
        <p:nvPicPr>
          <p:cNvPr id="4" name="Graphic 3" descr="Convertible with solid fill">
            <a:extLst>
              <a:ext uri="{FF2B5EF4-FFF2-40B4-BE49-F238E27FC236}">
                <a16:creationId xmlns:a16="http://schemas.microsoft.com/office/drawing/2014/main" id="{790A2CD1-4A4C-4995-BB9B-FB52D15EE3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8400" y="5807075"/>
            <a:ext cx="914400" cy="914400"/>
          </a:xfrm>
          <a:prstGeom prst="rect">
            <a:avLst/>
          </a:prstGeom>
        </p:spPr>
      </p:pic>
    </p:spTree>
    <p:extLst>
      <p:ext uri="{BB962C8B-B14F-4D97-AF65-F5344CB8AC3E}">
        <p14:creationId xmlns:p14="http://schemas.microsoft.com/office/powerpoint/2010/main" val="2088358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0"/>
                                        <p:tgtEl>
                                          <p:spTgt spid="8"/>
                                        </p:tgtEl>
                                      </p:cBhvr>
                                    </p:animEffect>
                                  </p:childTnLst>
                                </p:cTn>
                              </p:par>
                            </p:childTnLst>
                          </p:cTn>
                        </p:par>
                        <p:par>
                          <p:cTn id="8" fill="hold">
                            <p:stCondLst>
                              <p:cond delay="10000"/>
                            </p:stCondLst>
                            <p:childTnLst>
                              <p:par>
                                <p:cTn id="9" presetID="10" presetClass="exit" presetSubtype="0" fill="hold" grpId="1" nodeType="afterEffect">
                                  <p:stCondLst>
                                    <p:cond delay="0"/>
                                  </p:stCondLst>
                                  <p:childTnLst>
                                    <p:animEffect transition="out" filter="fade">
                                      <p:cBhvr>
                                        <p:cTn id="10" dur="10000"/>
                                        <p:tgtEl>
                                          <p:spTgt spid="8"/>
                                        </p:tgtEl>
                                      </p:cBhvr>
                                    </p:animEffect>
                                    <p:set>
                                      <p:cBhvr>
                                        <p:cTn id="11" dur="1" fill="hold">
                                          <p:stCondLst>
                                            <p:cond delay="9999"/>
                                          </p:stCondLst>
                                        </p:cTn>
                                        <p:tgtEl>
                                          <p:spTgt spid="8"/>
                                        </p:tgtEl>
                                        <p:attrNameLst>
                                          <p:attrName>style.visibility</p:attrName>
                                        </p:attrNameLst>
                                      </p:cBhvr>
                                      <p:to>
                                        <p:strVal val="hidden"/>
                                      </p:to>
                                    </p:set>
                                  </p:childTnLst>
                                </p:cTn>
                              </p:par>
                              <p:par>
                                <p:cTn id="12" presetID="63" presetClass="path" presetSubtype="0" fill="hold" nodeType="withEffect">
                                  <p:stCondLst>
                                    <p:cond delay="0"/>
                                  </p:stCondLst>
                                  <p:childTnLst>
                                    <p:animMotion origin="layout" path="M 3.33333E-6 4.07407E-6 L 1.10755 -0.00649 " pathEditMode="relative" rAng="0" ptsTypes="AA">
                                      <p:cBhvr>
                                        <p:cTn id="13" dur="6000" fill="hold"/>
                                        <p:tgtEl>
                                          <p:spTgt spid="4"/>
                                        </p:tgtEl>
                                        <p:attrNameLst>
                                          <p:attrName>ppt_x</p:attrName>
                                          <p:attrName>ppt_y</p:attrName>
                                        </p:attrNameLst>
                                      </p:cBhvr>
                                      <p:rCtr x="55378" y="-324"/>
                                    </p:animMotion>
                                  </p:childTnLst>
                                </p:cTn>
                              </p:par>
                            </p:childTnLst>
                          </p:cTn>
                        </p:par>
                        <p:par>
                          <p:cTn id="14" fill="hold">
                            <p:stCondLst>
                              <p:cond delay="20000"/>
                            </p:stCondLst>
                            <p:childTnLst>
                              <p:par>
                                <p:cTn id="15" presetID="10" presetClass="entr" presetSubtype="0" fill="hold" grpId="2"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Content Placeholder 10" descr="A picture containing outdoor, sky, road, night&#10;&#10;Description automatically generated">
            <a:extLst>
              <a:ext uri="{FF2B5EF4-FFF2-40B4-BE49-F238E27FC236}">
                <a16:creationId xmlns:a16="http://schemas.microsoft.com/office/drawing/2014/main" id="{37F6B1B7-6268-4FEF-8621-FE2CB1044E19}"/>
              </a:ext>
            </a:extLst>
          </p:cNvPr>
          <p:cNvPicPr>
            <a:picLocks noChangeAspect="1"/>
          </p:cNvPicPr>
          <p:nvPr/>
        </p:nvPicPr>
        <p:blipFill rotWithShape="1">
          <a:blip r:embed="rId3">
            <a:extLst>
              <a:ext uri="{28A0092B-C50C-407E-A947-70E740481C1C}">
                <a14:useLocalDpi xmlns:a14="http://schemas.microsoft.com/office/drawing/2010/main" val="0"/>
              </a:ext>
            </a:extLst>
          </a:blip>
          <a:srcRect l="-47" r="270"/>
          <a:stretch/>
        </p:blipFill>
        <p:spPr>
          <a:xfrm>
            <a:off x="3273287" y="10"/>
            <a:ext cx="9037983" cy="6857990"/>
          </a:xfrm>
          <a:prstGeom prst="rect">
            <a:avLst/>
          </a:prstGeom>
        </p:spPr>
      </p:pic>
      <p:sp>
        <p:nvSpPr>
          <p:cNvPr id="18" name="Freeform: Shape 17">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BC747D5-DF70-4599-AB39-3A37F44739A5}"/>
              </a:ext>
            </a:extLst>
          </p:cNvPr>
          <p:cNvSpPr>
            <a:spLocks noGrp="1"/>
          </p:cNvSpPr>
          <p:nvPr>
            <p:ph type="title"/>
          </p:nvPr>
        </p:nvSpPr>
        <p:spPr>
          <a:xfrm>
            <a:off x="804672" y="365125"/>
            <a:ext cx="5266155" cy="1325563"/>
          </a:xfrm>
        </p:spPr>
        <p:txBody>
          <a:bodyPr>
            <a:normAutofit/>
          </a:bodyPr>
          <a:lstStyle/>
          <a:p>
            <a:r>
              <a:rPr lang="en-US" dirty="0"/>
              <a:t>Managing Light Pollution</a:t>
            </a:r>
          </a:p>
        </p:txBody>
      </p:sp>
      <p:sp>
        <p:nvSpPr>
          <p:cNvPr id="15" name="Content Placeholder 14">
            <a:extLst>
              <a:ext uri="{FF2B5EF4-FFF2-40B4-BE49-F238E27FC236}">
                <a16:creationId xmlns:a16="http://schemas.microsoft.com/office/drawing/2014/main" id="{6F908921-3043-48AF-8DB9-D33D206116C0}"/>
              </a:ext>
            </a:extLst>
          </p:cNvPr>
          <p:cNvSpPr>
            <a:spLocks noGrp="1"/>
          </p:cNvSpPr>
          <p:nvPr>
            <p:ph idx="1"/>
          </p:nvPr>
        </p:nvSpPr>
        <p:spPr>
          <a:xfrm>
            <a:off x="804672" y="2022601"/>
            <a:ext cx="3941499" cy="4154361"/>
          </a:xfrm>
        </p:spPr>
        <p:txBody>
          <a:bodyPr>
            <a:normAutofit/>
          </a:bodyPr>
          <a:lstStyle/>
          <a:p>
            <a:r>
              <a:rPr lang="en-US" sz="2400" dirty="0"/>
              <a:t>B.U.G. Rating</a:t>
            </a:r>
          </a:p>
          <a:p>
            <a:pPr lvl="1"/>
            <a:r>
              <a:rPr lang="en-US" dirty="0"/>
              <a:t>Backlight</a:t>
            </a:r>
          </a:p>
          <a:p>
            <a:pPr lvl="1"/>
            <a:r>
              <a:rPr lang="en-US" dirty="0" err="1"/>
              <a:t>Uplight</a:t>
            </a:r>
            <a:endParaRPr lang="en-US" dirty="0"/>
          </a:p>
          <a:p>
            <a:pPr lvl="1"/>
            <a:r>
              <a:rPr lang="en-US" dirty="0"/>
              <a:t>Glare</a:t>
            </a:r>
          </a:p>
          <a:p>
            <a:r>
              <a:rPr lang="en-US" sz="2400" dirty="0"/>
              <a:t>Shielding helps reduce light pollution</a:t>
            </a:r>
          </a:p>
          <a:p>
            <a:pPr lvl="1"/>
            <a:r>
              <a:rPr lang="en-US" sz="2000" dirty="0"/>
              <a:t>Shields no longer available for HPS lights</a:t>
            </a:r>
          </a:p>
          <a:p>
            <a:r>
              <a:rPr lang="en-US" sz="2400" dirty="0"/>
              <a:t>Dark-Sky compliance</a:t>
            </a:r>
          </a:p>
        </p:txBody>
      </p:sp>
      <p:sp>
        <p:nvSpPr>
          <p:cNvPr id="5" name="Slide Number Placeholder 4">
            <a:extLst>
              <a:ext uri="{FF2B5EF4-FFF2-40B4-BE49-F238E27FC236}">
                <a16:creationId xmlns:a16="http://schemas.microsoft.com/office/drawing/2014/main" id="{ED570560-B01F-457D-9A88-C6E25C8B06A6}"/>
              </a:ext>
            </a:extLst>
          </p:cNvPr>
          <p:cNvSpPr>
            <a:spLocks noGrp="1"/>
          </p:cNvSpPr>
          <p:nvPr>
            <p:ph type="sldNum" sz="quarter" idx="12"/>
          </p:nvPr>
        </p:nvSpPr>
        <p:spPr>
          <a:xfrm>
            <a:off x="11133087" y="6259581"/>
            <a:ext cx="758952" cy="365125"/>
          </a:xfrm>
        </p:spPr>
        <p:txBody>
          <a:bodyPr anchor="ctr">
            <a:noAutofit/>
          </a:bodyPr>
          <a:lstStyle/>
          <a:p>
            <a:pPr>
              <a:spcAft>
                <a:spcPts val="600"/>
              </a:spcAft>
            </a:pPr>
            <a:fld id="{ABB683B3-C330-43B7-A62A-458A02513B15}" type="slidenum">
              <a:rPr lang="en-US" sz="2800">
                <a:solidFill>
                  <a:srgbClr val="FFFFFF">
                    <a:alpha val="80000"/>
                  </a:srgbClr>
                </a:solidFill>
              </a:rPr>
              <a:pPr>
                <a:spcAft>
                  <a:spcPts val="600"/>
                </a:spcAft>
              </a:pPr>
              <a:t>10</a:t>
            </a:fld>
            <a:endParaRPr lang="en-US" sz="2800">
              <a:solidFill>
                <a:srgbClr val="FFFFFF">
                  <a:alpha val="80000"/>
                </a:srgbClr>
              </a:solidFill>
            </a:endParaRPr>
          </a:p>
        </p:txBody>
      </p:sp>
      <p:sp>
        <p:nvSpPr>
          <p:cNvPr id="4" name="Date Placeholder 3">
            <a:extLst>
              <a:ext uri="{FF2B5EF4-FFF2-40B4-BE49-F238E27FC236}">
                <a16:creationId xmlns:a16="http://schemas.microsoft.com/office/drawing/2014/main" id="{E609FD3B-BC6B-461B-A187-276CA945C7C8}"/>
              </a:ext>
            </a:extLst>
          </p:cNvPr>
          <p:cNvSpPr>
            <a:spLocks noGrp="1"/>
          </p:cNvSpPr>
          <p:nvPr>
            <p:ph type="dt" sz="half" idx="10"/>
          </p:nvPr>
        </p:nvSpPr>
        <p:spPr>
          <a:xfrm>
            <a:off x="804672" y="6310312"/>
            <a:ext cx="1540626" cy="365125"/>
          </a:xfrm>
        </p:spPr>
        <p:txBody>
          <a:bodyPr>
            <a:normAutofit/>
          </a:bodyPr>
          <a:lstStyle/>
          <a:p>
            <a:pPr algn="r">
              <a:spcAft>
                <a:spcPts val="600"/>
              </a:spcAft>
            </a:pPr>
            <a:fld id="{7F19C8A9-B2C7-45F0-AB80-0943FE62DF9A}" type="datetime1">
              <a:rPr lang="en-US">
                <a:solidFill>
                  <a:schemeClr val="tx1">
                    <a:alpha val="80000"/>
                  </a:schemeClr>
                </a:solidFill>
              </a:rPr>
              <a:pPr algn="r">
                <a:spcAft>
                  <a:spcPts val="600"/>
                </a:spcAft>
              </a:pPr>
              <a:t>12/8/2021</a:t>
            </a:fld>
            <a:endParaRPr lang="en-US">
              <a:solidFill>
                <a:schemeClr val="tx1">
                  <a:alpha val="80000"/>
                </a:schemeClr>
              </a:solidFill>
            </a:endParaRPr>
          </a:p>
        </p:txBody>
      </p:sp>
      <p:sp>
        <p:nvSpPr>
          <p:cNvPr id="3" name="TextBox 2">
            <a:extLst>
              <a:ext uri="{FF2B5EF4-FFF2-40B4-BE49-F238E27FC236}">
                <a16:creationId xmlns:a16="http://schemas.microsoft.com/office/drawing/2014/main" id="{0E7B15B8-77FC-4032-889B-D3EA77B3550D}"/>
              </a:ext>
            </a:extLst>
          </p:cNvPr>
          <p:cNvSpPr txBox="1"/>
          <p:nvPr/>
        </p:nvSpPr>
        <p:spPr>
          <a:xfrm>
            <a:off x="8359163" y="5557053"/>
            <a:ext cx="1971304" cy="369332"/>
          </a:xfrm>
          <a:prstGeom prst="rect">
            <a:avLst/>
          </a:prstGeom>
          <a:noFill/>
        </p:spPr>
        <p:txBody>
          <a:bodyPr wrap="square" rtlCol="0">
            <a:spAutoFit/>
          </a:bodyPr>
          <a:lstStyle/>
          <a:p>
            <a:r>
              <a:rPr lang="en-US" dirty="0"/>
              <a:t>2200K LEDs</a:t>
            </a:r>
          </a:p>
        </p:txBody>
      </p:sp>
      <p:pic>
        <p:nvPicPr>
          <p:cNvPr id="10" name="Picture 9" descr="Chart, radar chart&#10;&#10;Description automatically generated">
            <a:extLst>
              <a:ext uri="{FF2B5EF4-FFF2-40B4-BE49-F238E27FC236}">
                <a16:creationId xmlns:a16="http://schemas.microsoft.com/office/drawing/2014/main" id="{2F83E2C0-41CD-4BC0-BF47-09F639A1A95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2892" y="483609"/>
            <a:ext cx="5764530" cy="5764530"/>
          </a:xfrm>
          <a:prstGeom prst="rect">
            <a:avLst/>
          </a:prstGeom>
          <a:noFill/>
          <a:ln>
            <a:noFill/>
          </a:ln>
        </p:spPr>
      </p:pic>
    </p:spTree>
    <p:extLst>
      <p:ext uri="{BB962C8B-B14F-4D97-AF65-F5344CB8AC3E}">
        <p14:creationId xmlns:p14="http://schemas.microsoft.com/office/powerpoint/2010/main" val="10689761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13500000" scaled="1"/>
          <a:tileRect/>
        </a:gradFill>
        <a:effectLst/>
      </p:bgPr>
    </p:bg>
    <p:spTree>
      <p:nvGrpSpPr>
        <p:cNvPr id="1" name=""/>
        <p:cNvGrpSpPr/>
        <p:nvPr/>
      </p:nvGrpSpPr>
      <p:grpSpPr>
        <a:xfrm>
          <a:off x="0" y="0"/>
          <a:ext cx="0" cy="0"/>
          <a:chOff x="0" y="0"/>
          <a:chExt cx="0" cy="0"/>
        </a:xfrm>
      </p:grpSpPr>
      <p:pic>
        <p:nvPicPr>
          <p:cNvPr id="7" name="Picture 6" descr="Lamppost at night">
            <a:extLst>
              <a:ext uri="{FF2B5EF4-FFF2-40B4-BE49-F238E27FC236}">
                <a16:creationId xmlns:a16="http://schemas.microsoft.com/office/drawing/2014/main" id="{5B1F34BC-F87B-4DB1-9D7F-1DF1018AA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91"/>
            <a:ext cx="12192001" cy="6858000"/>
          </a:xfrm>
          <a:prstGeom prst="rect">
            <a:avLst/>
          </a:prstGeom>
        </p:spPr>
      </p:pic>
      <p:sp>
        <p:nvSpPr>
          <p:cNvPr id="11" name="Rectangle 10">
            <a:extLst>
              <a:ext uri="{FF2B5EF4-FFF2-40B4-BE49-F238E27FC236}">
                <a16:creationId xmlns:a16="http://schemas.microsoft.com/office/drawing/2014/main" id="{1AEC29B0-C928-4484-8795-C80E1565ED84}"/>
              </a:ext>
            </a:extLst>
          </p:cNvPr>
          <p:cNvSpPr/>
          <p:nvPr/>
        </p:nvSpPr>
        <p:spPr>
          <a:xfrm>
            <a:off x="118754" y="0"/>
            <a:ext cx="4857008" cy="68554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997B7D63-DCD6-4137-850D-F870F558050D}"/>
              </a:ext>
            </a:extLst>
          </p:cNvPr>
          <p:cNvSpPr/>
          <p:nvPr/>
        </p:nvSpPr>
        <p:spPr>
          <a:xfrm flipV="1">
            <a:off x="1" y="-2"/>
            <a:ext cx="874712" cy="6858001"/>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577663-B1A5-4631-B52A-11F87D87FE69}"/>
              </a:ext>
            </a:extLst>
          </p:cNvPr>
          <p:cNvSpPr>
            <a:spLocks noGrp="1"/>
          </p:cNvSpPr>
          <p:nvPr>
            <p:ph type="title"/>
          </p:nvPr>
        </p:nvSpPr>
        <p:spPr>
          <a:xfrm>
            <a:off x="839788" y="457200"/>
            <a:ext cx="3932237" cy="1600200"/>
          </a:xfrm>
        </p:spPr>
        <p:txBody>
          <a:bodyPr>
            <a:normAutofit/>
          </a:bodyPr>
          <a:lstStyle/>
          <a:p>
            <a:r>
              <a:rPr lang="en-US" sz="3600" dirty="0">
                <a:solidFill>
                  <a:schemeClr val="bg1"/>
                </a:solidFill>
              </a:rPr>
              <a:t>Ideal Streetlight Scenario</a:t>
            </a:r>
          </a:p>
        </p:txBody>
      </p:sp>
      <p:sp>
        <p:nvSpPr>
          <p:cNvPr id="4" name="Text Placeholder 3">
            <a:extLst>
              <a:ext uri="{FF2B5EF4-FFF2-40B4-BE49-F238E27FC236}">
                <a16:creationId xmlns:a16="http://schemas.microsoft.com/office/drawing/2014/main" id="{F433C4EB-ADFE-4E49-A88E-EBFD812A952B}"/>
              </a:ext>
            </a:extLst>
          </p:cNvPr>
          <p:cNvSpPr>
            <a:spLocks noGrp="1"/>
          </p:cNvSpPr>
          <p:nvPr>
            <p:ph type="body" sz="half" idx="2"/>
          </p:nvPr>
        </p:nvSpPr>
        <p:spPr>
          <a:xfrm>
            <a:off x="839788" y="2057400"/>
            <a:ext cx="3932237" cy="3025239"/>
          </a:xfrm>
        </p:spPr>
        <p:txBody>
          <a:bodyPr vert="horz" lIns="91440" tIns="45720" rIns="91440" bIns="45720" rtlCol="0" anchor="t">
            <a:normAutofit lnSpcReduction="10000"/>
          </a:bodyPr>
          <a:lstStyle/>
          <a:p>
            <a:pPr marL="285750" indent="-285750">
              <a:buChar char="•"/>
            </a:pPr>
            <a:r>
              <a:rPr lang="en-US" sz="2400" dirty="0">
                <a:solidFill>
                  <a:schemeClr val="bg1"/>
                </a:solidFill>
              </a:rPr>
              <a:t>Reduced energy consumption</a:t>
            </a:r>
          </a:p>
          <a:p>
            <a:pPr marL="285750" indent="-285750">
              <a:buChar char="•"/>
            </a:pPr>
            <a:r>
              <a:rPr lang="en-US" sz="2400" dirty="0">
                <a:solidFill>
                  <a:schemeClr val="bg1"/>
                </a:solidFill>
              </a:rPr>
              <a:t>Minimal maintenance </a:t>
            </a:r>
          </a:p>
          <a:p>
            <a:pPr marL="285750" indent="-285750">
              <a:buFont typeface="Arial" panose="020B0604020202020204" pitchFamily="34" charset="0"/>
              <a:buChar char="•"/>
            </a:pPr>
            <a:r>
              <a:rPr lang="en-US" sz="2400" dirty="0">
                <a:solidFill>
                  <a:schemeClr val="bg1"/>
                </a:solidFill>
              </a:rPr>
              <a:t>Automatic dimming</a:t>
            </a:r>
          </a:p>
          <a:p>
            <a:pPr marL="285750" indent="-285750">
              <a:buFont typeface="Arial" panose="020B0604020202020204" pitchFamily="34" charset="0"/>
              <a:buChar char="•"/>
            </a:pPr>
            <a:r>
              <a:rPr lang="en-US" sz="2400" dirty="0">
                <a:solidFill>
                  <a:schemeClr val="bg1"/>
                </a:solidFill>
              </a:rPr>
              <a:t>Dark sky compliant fixtures</a:t>
            </a:r>
          </a:p>
          <a:p>
            <a:pPr marL="742950" lvl="1" indent="-285750">
              <a:buFont typeface="Arial" panose="020B0604020202020204" pitchFamily="34" charset="0"/>
              <a:buChar char="•"/>
            </a:pPr>
            <a:r>
              <a:rPr lang="en-US" sz="2400" dirty="0">
                <a:solidFill>
                  <a:schemeClr val="bg1"/>
                </a:solidFill>
              </a:rPr>
              <a:t>Significantly reduced light pollution</a:t>
            </a:r>
          </a:p>
          <a:p>
            <a:pPr marL="285750" indent="-285750">
              <a:buFont typeface="Arial" panose="020B0604020202020204" pitchFamily="34" charset="0"/>
              <a:buChar char="•"/>
            </a:pPr>
            <a:endParaRPr lang="en-US" sz="2600" dirty="0">
              <a:solidFill>
                <a:schemeClr val="bg1"/>
              </a:solidFill>
            </a:endParaRPr>
          </a:p>
          <a:p>
            <a:endParaRPr lang="en-US" sz="2000" dirty="0"/>
          </a:p>
          <a:p>
            <a:pPr marL="285750" indent="-285750">
              <a:buChar char="•"/>
            </a:pPr>
            <a:endParaRPr lang="en-US" dirty="0"/>
          </a:p>
        </p:txBody>
      </p:sp>
      <p:sp>
        <p:nvSpPr>
          <p:cNvPr id="5" name="Slide Number Placeholder 4">
            <a:extLst>
              <a:ext uri="{FF2B5EF4-FFF2-40B4-BE49-F238E27FC236}">
                <a16:creationId xmlns:a16="http://schemas.microsoft.com/office/drawing/2014/main" id="{FE4607F3-FFFF-4FC4-8756-9DD5290CE5C9}"/>
              </a:ext>
            </a:extLst>
          </p:cNvPr>
          <p:cNvSpPr>
            <a:spLocks noGrp="1"/>
          </p:cNvSpPr>
          <p:nvPr>
            <p:ph type="sldNum" sz="quarter" idx="12"/>
          </p:nvPr>
        </p:nvSpPr>
        <p:spPr/>
        <p:txBody>
          <a:bodyPr/>
          <a:lstStyle/>
          <a:p>
            <a:r>
              <a:rPr lang="en-US" sz="2400" b="1" dirty="0">
                <a:solidFill>
                  <a:schemeClr val="bg1"/>
                </a:solidFill>
              </a:rPr>
              <a:t>11</a:t>
            </a:r>
          </a:p>
        </p:txBody>
      </p:sp>
      <p:sp>
        <p:nvSpPr>
          <p:cNvPr id="6" name="Date Placeholder 5">
            <a:extLst>
              <a:ext uri="{FF2B5EF4-FFF2-40B4-BE49-F238E27FC236}">
                <a16:creationId xmlns:a16="http://schemas.microsoft.com/office/drawing/2014/main" id="{E402BD8D-128C-4BCA-862F-48CF89DE9B9F}"/>
              </a:ext>
            </a:extLst>
          </p:cNvPr>
          <p:cNvSpPr>
            <a:spLocks noGrp="1"/>
          </p:cNvSpPr>
          <p:nvPr>
            <p:ph type="dt" sz="half" idx="10"/>
          </p:nvPr>
        </p:nvSpPr>
        <p:spPr/>
        <p:txBody>
          <a:bodyPr/>
          <a:lstStyle/>
          <a:p>
            <a:fld id="{8C595F31-3CE9-415F-9D8F-476E17924FCC}" type="datetime1">
              <a:rPr lang="en-US" smtClean="0"/>
              <a:t>12/8/2021</a:t>
            </a:fld>
            <a:endParaRPr lang="en-US"/>
          </a:p>
        </p:txBody>
      </p:sp>
      <p:sp>
        <p:nvSpPr>
          <p:cNvPr id="13" name="Right Triangle 12">
            <a:extLst>
              <a:ext uri="{FF2B5EF4-FFF2-40B4-BE49-F238E27FC236}">
                <a16:creationId xmlns:a16="http://schemas.microsoft.com/office/drawing/2014/main" id="{CEB92476-625E-41C2-9DF1-49626E4BFEC2}"/>
              </a:ext>
            </a:extLst>
          </p:cNvPr>
          <p:cNvSpPr/>
          <p:nvPr/>
        </p:nvSpPr>
        <p:spPr>
          <a:xfrm>
            <a:off x="4975762" y="2591"/>
            <a:ext cx="1232445" cy="6855409"/>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F719198-9D9C-4B6A-886B-A32DA32F18C9}"/>
              </a:ext>
            </a:extLst>
          </p:cNvPr>
          <p:cNvSpPr txBox="1"/>
          <p:nvPr/>
        </p:nvSpPr>
        <p:spPr>
          <a:xfrm>
            <a:off x="473719" y="5106390"/>
            <a:ext cx="5118265" cy="646331"/>
          </a:xfrm>
          <a:prstGeom prst="rect">
            <a:avLst/>
          </a:prstGeom>
          <a:noFill/>
        </p:spPr>
        <p:txBody>
          <a:bodyPr wrap="square" rtlCol="0">
            <a:spAutoFit/>
          </a:bodyPr>
          <a:lstStyle/>
          <a:p>
            <a:pPr algn="ctr"/>
            <a:r>
              <a:rPr lang="en-US" sz="3600" u="sng" dirty="0">
                <a:solidFill>
                  <a:schemeClr val="bg1"/>
                </a:solidFill>
              </a:rPr>
              <a:t>How do we get here?</a:t>
            </a:r>
          </a:p>
        </p:txBody>
      </p:sp>
    </p:spTree>
    <p:extLst>
      <p:ext uri="{BB962C8B-B14F-4D97-AF65-F5344CB8AC3E}">
        <p14:creationId xmlns:p14="http://schemas.microsoft.com/office/powerpoint/2010/main" val="67671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8100000" scaled="1"/>
          <a:tileRect/>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BD75A8-2D32-406E-81F2-C76B2DBC728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8556"/>
            <a:ext cx="12219427" cy="6895111"/>
          </a:xfrm>
          <a:prstGeom prst="rect">
            <a:avLst/>
          </a:prstGeom>
        </p:spPr>
      </p:pic>
      <p:sp>
        <p:nvSpPr>
          <p:cNvPr id="10" name="Right Triangle 9">
            <a:extLst>
              <a:ext uri="{FF2B5EF4-FFF2-40B4-BE49-F238E27FC236}">
                <a16:creationId xmlns:a16="http://schemas.microsoft.com/office/drawing/2014/main" id="{3AC1FDC4-F954-4AE9-A1B4-A67B9EADAAB1}"/>
              </a:ext>
            </a:extLst>
          </p:cNvPr>
          <p:cNvSpPr/>
          <p:nvPr/>
        </p:nvSpPr>
        <p:spPr>
          <a:xfrm rot="16200000">
            <a:off x="10218311" y="4921422"/>
            <a:ext cx="1688098" cy="2259280"/>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E7E0443-3A4C-4BBF-9D0A-ED252779337C}"/>
              </a:ext>
            </a:extLst>
          </p:cNvPr>
          <p:cNvSpPr/>
          <p:nvPr/>
        </p:nvSpPr>
        <p:spPr>
          <a:xfrm rot="10800000" flipV="1">
            <a:off x="10978333" y="0"/>
            <a:ext cx="1213667" cy="6858000"/>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203FC0-8C6E-45B4-87AB-04D1047DEE2F}"/>
              </a:ext>
            </a:extLst>
          </p:cNvPr>
          <p:cNvSpPr>
            <a:spLocks noGrp="1"/>
          </p:cNvSpPr>
          <p:nvPr>
            <p:ph type="title"/>
          </p:nvPr>
        </p:nvSpPr>
        <p:spPr>
          <a:xfrm>
            <a:off x="838200" y="765225"/>
            <a:ext cx="5407382" cy="1321603"/>
          </a:xfrm>
        </p:spPr>
        <p:txBody>
          <a:bodyPr>
            <a:normAutofit/>
          </a:bodyPr>
          <a:lstStyle/>
          <a:p>
            <a:r>
              <a:rPr lang="en-US" sz="3600" dirty="0"/>
              <a:t>Option 1:</a:t>
            </a:r>
            <a:br>
              <a:rPr lang="en-US" sz="3600" dirty="0"/>
            </a:br>
            <a:r>
              <a:rPr lang="en-US" sz="3600" dirty="0"/>
              <a:t>Stay with National Grid</a:t>
            </a:r>
          </a:p>
        </p:txBody>
      </p:sp>
      <p:sp>
        <p:nvSpPr>
          <p:cNvPr id="4" name="Text Placeholder 3">
            <a:extLst>
              <a:ext uri="{FF2B5EF4-FFF2-40B4-BE49-F238E27FC236}">
                <a16:creationId xmlns:a16="http://schemas.microsoft.com/office/drawing/2014/main" id="{B942B20E-8B04-44BF-9B38-A65E0B832AB8}"/>
              </a:ext>
            </a:extLst>
          </p:cNvPr>
          <p:cNvSpPr>
            <a:spLocks noGrp="1"/>
          </p:cNvSpPr>
          <p:nvPr>
            <p:ph type="body" sz="half" idx="2"/>
          </p:nvPr>
        </p:nvSpPr>
        <p:spPr>
          <a:xfrm>
            <a:off x="1039372" y="2239473"/>
            <a:ext cx="5084055" cy="3811588"/>
          </a:xfrm>
        </p:spPr>
        <p:txBody>
          <a:bodyPr vert="horz" lIns="91440" tIns="45720" rIns="91440" bIns="45720" rtlCol="0" anchor="t">
            <a:normAutofit/>
          </a:bodyPr>
          <a:lstStyle/>
          <a:p>
            <a:pPr marL="285750" indent="-285750">
              <a:buFont typeface="Arial" panose="020B0604020202020204" pitchFamily="34" charset="0"/>
              <a:buChar char="•"/>
            </a:pPr>
            <a:r>
              <a:rPr lang="en-US" sz="2400" dirty="0"/>
              <a:t>Allow </a:t>
            </a:r>
            <a:r>
              <a:rPr lang="en-US" sz="2400" dirty="0" err="1"/>
              <a:t>NGrid</a:t>
            </a:r>
            <a:r>
              <a:rPr lang="en-US" sz="2400" dirty="0"/>
              <a:t> to perform the conversion</a:t>
            </a:r>
          </a:p>
          <a:p>
            <a:pPr marL="285750" indent="-285750">
              <a:buFont typeface="Arial" panose="020B0604020202020204" pitchFamily="34" charset="0"/>
              <a:buChar char="•"/>
            </a:pPr>
            <a:r>
              <a:rPr lang="en-US" sz="2400" dirty="0"/>
              <a:t>3000K lights pilot program</a:t>
            </a:r>
            <a:endParaRPr lang="en-US" dirty="0"/>
          </a:p>
          <a:p>
            <a:pPr marL="285750" indent="-285750">
              <a:buFont typeface="Arial" panose="020B0604020202020204" pitchFamily="34" charset="0"/>
              <a:buChar char="•"/>
            </a:pPr>
            <a:r>
              <a:rPr lang="en-US" sz="2400"/>
              <a:t>Cost savings</a:t>
            </a:r>
            <a:endParaRPr lang="en-US" sz="2400" dirty="0"/>
          </a:p>
          <a:p>
            <a:pPr marL="285750" indent="-285750">
              <a:buFont typeface="Arial" panose="020B0604020202020204" pitchFamily="34" charset="0"/>
              <a:buChar char="•"/>
            </a:pPr>
            <a:r>
              <a:rPr lang="en-US" sz="2400"/>
              <a:t>Lower energy consumption</a:t>
            </a:r>
          </a:p>
          <a:p>
            <a:pPr marL="285750" indent="-285750">
              <a:buFont typeface="Arial" panose="020B0604020202020204" pitchFamily="34" charset="0"/>
              <a:buChar char="•"/>
            </a:pPr>
            <a:r>
              <a:rPr lang="en-US" sz="2400"/>
              <a:t>Lower</a:t>
            </a:r>
            <a:r>
              <a:rPr lang="en-US" sz="2400" dirty="0"/>
              <a:t> maintenance </a:t>
            </a: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17692C7B-8949-4F67-9F4F-6B35A20886EE}"/>
              </a:ext>
            </a:extLst>
          </p:cNvPr>
          <p:cNvSpPr>
            <a:spLocks noGrp="1"/>
          </p:cNvSpPr>
          <p:nvPr>
            <p:ph type="sldNum" sz="quarter" idx="12"/>
          </p:nvPr>
        </p:nvSpPr>
        <p:spPr/>
        <p:txBody>
          <a:bodyPr/>
          <a:lstStyle/>
          <a:p>
            <a:r>
              <a:rPr lang="en-US" sz="2400" b="1" dirty="0">
                <a:solidFill>
                  <a:schemeClr val="bg1"/>
                </a:solidFill>
              </a:rPr>
              <a:t>12</a:t>
            </a:r>
          </a:p>
        </p:txBody>
      </p:sp>
      <p:sp>
        <p:nvSpPr>
          <p:cNvPr id="6" name="Date Placeholder 5">
            <a:extLst>
              <a:ext uri="{FF2B5EF4-FFF2-40B4-BE49-F238E27FC236}">
                <a16:creationId xmlns:a16="http://schemas.microsoft.com/office/drawing/2014/main" id="{31724414-D47B-418D-81BE-1CE3B2690D35}"/>
              </a:ext>
            </a:extLst>
          </p:cNvPr>
          <p:cNvSpPr>
            <a:spLocks noGrp="1"/>
          </p:cNvSpPr>
          <p:nvPr>
            <p:ph type="dt" sz="half" idx="10"/>
          </p:nvPr>
        </p:nvSpPr>
        <p:spPr/>
        <p:txBody>
          <a:bodyPr/>
          <a:lstStyle/>
          <a:p>
            <a:fld id="{7A6A2FE2-EA27-43C9-A9ED-122D36300453}" type="datetime1">
              <a:rPr lang="en-US" smtClean="0"/>
              <a:t>12/8/2021</a:t>
            </a:fld>
            <a:endParaRPr lang="en-US"/>
          </a:p>
        </p:txBody>
      </p:sp>
    </p:spTree>
    <p:extLst>
      <p:ext uri="{BB962C8B-B14F-4D97-AF65-F5344CB8AC3E}">
        <p14:creationId xmlns:p14="http://schemas.microsoft.com/office/powerpoint/2010/main" val="2495824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3F46AAD-B16A-4613-8C64-75EE2DA841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48500" y="0"/>
            <a:ext cx="5143500" cy="6872620"/>
          </a:xfrm>
          <a:prstGeom prst="rect">
            <a:avLst/>
          </a:prstGeom>
        </p:spPr>
      </p:pic>
      <p:sp>
        <p:nvSpPr>
          <p:cNvPr id="14" name="Rectangle 13">
            <a:extLst>
              <a:ext uri="{FF2B5EF4-FFF2-40B4-BE49-F238E27FC236}">
                <a16:creationId xmlns:a16="http://schemas.microsoft.com/office/drawing/2014/main" id="{17F4A58C-C91B-44E3-BC59-39523DEB4465}"/>
              </a:ext>
            </a:extLst>
          </p:cNvPr>
          <p:cNvSpPr/>
          <p:nvPr/>
        </p:nvSpPr>
        <p:spPr>
          <a:xfrm>
            <a:off x="0" y="0"/>
            <a:ext cx="7242048"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5AE067CC-1808-4898-93F7-9971B9860F90}"/>
              </a:ext>
            </a:extLst>
          </p:cNvPr>
          <p:cNvSpPr/>
          <p:nvPr/>
        </p:nvSpPr>
        <p:spPr>
          <a:xfrm>
            <a:off x="7048500" y="19805"/>
            <a:ext cx="1111481" cy="6823575"/>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6A8174D0-341D-4B47-9692-AC33ADEC639F}"/>
              </a:ext>
            </a:extLst>
          </p:cNvPr>
          <p:cNvSpPr/>
          <p:nvPr/>
        </p:nvSpPr>
        <p:spPr>
          <a:xfrm flipH="1" flipV="1">
            <a:off x="10345535" y="0"/>
            <a:ext cx="1846465" cy="1204590"/>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A8278-069D-4D2F-B971-3AB55F475E14}"/>
              </a:ext>
            </a:extLst>
          </p:cNvPr>
          <p:cNvSpPr>
            <a:spLocks noGrp="1"/>
          </p:cNvSpPr>
          <p:nvPr>
            <p:ph type="title"/>
          </p:nvPr>
        </p:nvSpPr>
        <p:spPr>
          <a:xfrm>
            <a:off x="838200" y="982563"/>
            <a:ext cx="5693229" cy="1069975"/>
          </a:xfrm>
        </p:spPr>
        <p:txBody>
          <a:bodyPr>
            <a:noAutofit/>
          </a:bodyPr>
          <a:lstStyle/>
          <a:p>
            <a:r>
              <a:rPr lang="en-US" sz="3600" dirty="0">
                <a:solidFill>
                  <a:schemeClr val="bg1"/>
                </a:solidFill>
              </a:rPr>
              <a:t>Option 2: </a:t>
            </a:r>
            <a:br>
              <a:rPr lang="en-US" sz="3600" dirty="0">
                <a:solidFill>
                  <a:schemeClr val="bg1"/>
                </a:solidFill>
              </a:rPr>
            </a:br>
            <a:r>
              <a:rPr lang="en-US" sz="3600" dirty="0">
                <a:solidFill>
                  <a:schemeClr val="bg1"/>
                </a:solidFill>
              </a:rPr>
              <a:t>Purchase the Streetlights</a:t>
            </a:r>
          </a:p>
        </p:txBody>
      </p:sp>
      <p:sp>
        <p:nvSpPr>
          <p:cNvPr id="4" name="Text Placeholder 3">
            <a:extLst>
              <a:ext uri="{FF2B5EF4-FFF2-40B4-BE49-F238E27FC236}">
                <a16:creationId xmlns:a16="http://schemas.microsoft.com/office/drawing/2014/main" id="{CFD9E490-09BC-4392-8D98-4A1F4C1E77A8}"/>
              </a:ext>
            </a:extLst>
          </p:cNvPr>
          <p:cNvSpPr>
            <a:spLocks noGrp="1"/>
          </p:cNvSpPr>
          <p:nvPr>
            <p:ph type="body" sz="half" idx="2"/>
          </p:nvPr>
        </p:nvSpPr>
        <p:spPr>
          <a:xfrm>
            <a:off x="1019793" y="2189020"/>
            <a:ext cx="5123213" cy="3811588"/>
          </a:xfrm>
        </p:spPr>
        <p:txBody>
          <a:bodyPr vert="horz" lIns="91440" tIns="45720" rIns="91440" bIns="45720" rtlCol="0" anchor="t">
            <a:normAutofit/>
          </a:bodyPr>
          <a:lstStyle/>
          <a:p>
            <a:pPr marL="342900" indent="-342900">
              <a:buChar char="•"/>
            </a:pPr>
            <a:r>
              <a:rPr lang="en-US" sz="2400" dirty="0">
                <a:solidFill>
                  <a:schemeClr val="bg1"/>
                </a:solidFill>
              </a:rPr>
              <a:t>The Town of Nantucket assumes responsibility of the streetlights</a:t>
            </a:r>
            <a:endParaRPr lang="en-US" dirty="0"/>
          </a:p>
          <a:p>
            <a:pPr marL="285750" indent="-285750">
              <a:buFont typeface="Arial" panose="020B0604020202020204" pitchFamily="34" charset="0"/>
              <a:buChar char="•"/>
            </a:pPr>
            <a:r>
              <a:rPr lang="en-US" sz="2400" dirty="0">
                <a:solidFill>
                  <a:schemeClr val="bg1"/>
                </a:solidFill>
              </a:rPr>
              <a:t>Increased responsibility</a:t>
            </a:r>
          </a:p>
          <a:p>
            <a:pPr marL="285750" indent="-285750">
              <a:buFont typeface="Arial" panose="020B0604020202020204" pitchFamily="34" charset="0"/>
              <a:buChar char="•"/>
            </a:pPr>
            <a:r>
              <a:rPr lang="en-US" sz="2400" dirty="0">
                <a:solidFill>
                  <a:schemeClr val="bg1"/>
                </a:solidFill>
              </a:rPr>
              <a:t>Initial cost to buy the lights of $260,000</a:t>
            </a:r>
          </a:p>
          <a:p>
            <a:pPr marL="742950" lvl="1" indent="-285750">
              <a:buFont typeface="Arial,Sans-Serif" panose="020B0604020202020204" pitchFamily="34" charset="0"/>
              <a:buChar char="•"/>
            </a:pPr>
            <a:r>
              <a:rPr lang="en-US" sz="2000" dirty="0">
                <a:solidFill>
                  <a:schemeClr val="bg1"/>
                </a:solidFill>
                <a:ea typeface="+mn-lt"/>
                <a:cs typeface="+mn-lt"/>
              </a:rPr>
              <a:t>Greater long-term savings</a:t>
            </a:r>
          </a:p>
          <a:p>
            <a:pPr marL="742950" lvl="1" indent="-285750">
              <a:buChar char="•"/>
            </a:pPr>
            <a:endParaRPr lang="en-US" sz="2200" dirty="0">
              <a:solidFill>
                <a:schemeClr val="bg1"/>
              </a:solidFill>
            </a:endParaRPr>
          </a:p>
          <a:p>
            <a:endParaRPr lang="en-US" sz="2400" dirty="0">
              <a:solidFill>
                <a:srgbClr val="FFFFFF"/>
              </a:solidFill>
            </a:endParaRPr>
          </a:p>
          <a:p>
            <a:pPr marL="285750" indent="-285750">
              <a:buFont typeface="Arial" panose="020B0604020202020204" pitchFamily="34" charset="0"/>
              <a:buChar char="•"/>
            </a:pPr>
            <a:endParaRPr lang="en-US" dirty="0"/>
          </a:p>
        </p:txBody>
      </p:sp>
      <p:sp>
        <p:nvSpPr>
          <p:cNvPr id="5" name="Slide Number Placeholder 4">
            <a:extLst>
              <a:ext uri="{FF2B5EF4-FFF2-40B4-BE49-F238E27FC236}">
                <a16:creationId xmlns:a16="http://schemas.microsoft.com/office/drawing/2014/main" id="{6DB08F3F-9C9E-41A7-811E-62B60B949545}"/>
              </a:ext>
            </a:extLst>
          </p:cNvPr>
          <p:cNvSpPr>
            <a:spLocks noGrp="1"/>
          </p:cNvSpPr>
          <p:nvPr>
            <p:ph type="sldNum" sz="quarter" idx="12"/>
          </p:nvPr>
        </p:nvSpPr>
        <p:spPr/>
        <p:txBody>
          <a:bodyPr/>
          <a:lstStyle/>
          <a:p>
            <a:r>
              <a:rPr lang="en-US" sz="2400" b="1" dirty="0">
                <a:solidFill>
                  <a:schemeClr val="bg1"/>
                </a:solidFill>
              </a:rPr>
              <a:t>13</a:t>
            </a:r>
          </a:p>
        </p:txBody>
      </p:sp>
      <p:sp>
        <p:nvSpPr>
          <p:cNvPr id="6" name="Date Placeholder 5">
            <a:extLst>
              <a:ext uri="{FF2B5EF4-FFF2-40B4-BE49-F238E27FC236}">
                <a16:creationId xmlns:a16="http://schemas.microsoft.com/office/drawing/2014/main" id="{0866762B-0BCA-499B-9D41-35E30E9B4A2C}"/>
              </a:ext>
            </a:extLst>
          </p:cNvPr>
          <p:cNvSpPr>
            <a:spLocks noGrp="1"/>
          </p:cNvSpPr>
          <p:nvPr>
            <p:ph type="dt" sz="half" idx="10"/>
          </p:nvPr>
        </p:nvSpPr>
        <p:spPr/>
        <p:txBody>
          <a:bodyPr/>
          <a:lstStyle/>
          <a:p>
            <a:fld id="{7DE36B3D-3BEE-40A6-BE5A-7B0959C1FB5B}" type="datetime1">
              <a:rPr lang="en-US" smtClean="0">
                <a:solidFill>
                  <a:schemeClr val="bg1"/>
                </a:solidFill>
              </a:rPr>
              <a:t>12/8/2021</a:t>
            </a:fld>
            <a:endParaRPr lang="en-US" dirty="0">
              <a:solidFill>
                <a:schemeClr val="bg1"/>
              </a:solidFill>
            </a:endParaRPr>
          </a:p>
        </p:txBody>
      </p:sp>
    </p:spTree>
    <p:extLst>
      <p:ext uri="{BB962C8B-B14F-4D97-AF65-F5344CB8AC3E}">
        <p14:creationId xmlns:p14="http://schemas.microsoft.com/office/powerpoint/2010/main" val="1253319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7DB2793-C422-47F4-ABA1-69157BEF79A9}"/>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fld id="{C6B7FB2A-31F3-4967-BF71-FAF35A62F1C0}" type="datetime1">
              <a:rPr lang="en-US">
                <a:solidFill>
                  <a:schemeClr val="tx1">
                    <a:alpha val="80000"/>
                  </a:schemeClr>
                </a:solidFill>
              </a:rPr>
              <a:pPr algn="r">
                <a:spcAft>
                  <a:spcPts val="600"/>
                </a:spcAft>
              </a:pPr>
              <a:t>12/8/2021</a:t>
            </a:fld>
            <a:endParaRPr lang="en-US" dirty="0">
              <a:solidFill>
                <a:schemeClr val="tx1">
                  <a:alpha val="80000"/>
                </a:schemeClr>
              </a:solidFill>
            </a:endParaRPr>
          </a:p>
        </p:txBody>
      </p:sp>
      <p:sp>
        <p:nvSpPr>
          <p:cNvPr id="4" name="Slide Number Placeholder 3">
            <a:extLst>
              <a:ext uri="{FF2B5EF4-FFF2-40B4-BE49-F238E27FC236}">
                <a16:creationId xmlns:a16="http://schemas.microsoft.com/office/drawing/2014/main" id="{5832C610-F6DC-463A-8C87-F06DB0E0BC6D}"/>
              </a:ext>
            </a:extLst>
          </p:cNvPr>
          <p:cNvSpPr>
            <a:spLocks noGrp="1"/>
          </p:cNvSpPr>
          <p:nvPr>
            <p:ph type="sldNum" sz="quarter" idx="12"/>
          </p:nvPr>
        </p:nvSpPr>
        <p:spPr>
          <a:xfrm>
            <a:off x="10430934" y="6356350"/>
            <a:ext cx="1117599" cy="354542"/>
          </a:xfrm>
        </p:spPr>
        <p:txBody>
          <a:bodyPr vert="horz" lIns="91440" tIns="45720" rIns="91440" bIns="45720" rtlCol="0" anchor="ctr">
            <a:noAutofit/>
          </a:bodyPr>
          <a:lstStyle/>
          <a:p>
            <a:pPr>
              <a:spcAft>
                <a:spcPts val="600"/>
              </a:spcAft>
            </a:pPr>
            <a:fld id="{ABB683B3-C330-43B7-A62A-458A02513B15}" type="slidenum">
              <a:rPr lang="en-US" sz="2400" b="1" dirty="0">
                <a:solidFill>
                  <a:schemeClr val="tx1">
                    <a:alpha val="80000"/>
                  </a:schemeClr>
                </a:solidFill>
              </a:rPr>
              <a:pPr>
                <a:spcAft>
                  <a:spcPts val="600"/>
                </a:spcAft>
              </a:pPr>
              <a:t>14</a:t>
            </a:fld>
            <a:endParaRPr lang="en-US" sz="2400" b="1">
              <a:solidFill>
                <a:schemeClr val="tx1">
                  <a:alpha val="80000"/>
                </a:schemeClr>
              </a:solidFill>
            </a:endParaRPr>
          </a:p>
        </p:txBody>
      </p:sp>
      <p:sp>
        <p:nvSpPr>
          <p:cNvPr id="3" name="Rectangle 2">
            <a:extLst>
              <a:ext uri="{FF2B5EF4-FFF2-40B4-BE49-F238E27FC236}">
                <a16:creationId xmlns:a16="http://schemas.microsoft.com/office/drawing/2014/main" id="{0B53EB62-3B72-446C-908D-6B22A166C52D}"/>
              </a:ext>
            </a:extLst>
          </p:cNvPr>
          <p:cNvSpPr/>
          <p:nvPr/>
        </p:nvSpPr>
        <p:spPr>
          <a:xfrm>
            <a:off x="501654" y="1433814"/>
            <a:ext cx="3895106" cy="42817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8444674A-F5D3-42F7-B50C-68EED5204A75}"/>
              </a:ext>
            </a:extLst>
          </p:cNvPr>
          <p:cNvPicPr>
            <a:picLocks noChangeAspect="1"/>
          </p:cNvPicPr>
          <p:nvPr/>
        </p:nvPicPr>
        <p:blipFill>
          <a:blip r:embed="rId3"/>
          <a:stretch>
            <a:fillRect/>
          </a:stretch>
        </p:blipFill>
        <p:spPr>
          <a:xfrm>
            <a:off x="3055380" y="245325"/>
            <a:ext cx="9136620" cy="5818909"/>
          </a:xfrm>
          <a:prstGeom prst="rect">
            <a:avLst/>
          </a:prstGeom>
        </p:spPr>
      </p:pic>
      <p:sp>
        <p:nvSpPr>
          <p:cNvPr id="11" name="Right Triangle 10">
            <a:extLst>
              <a:ext uri="{FF2B5EF4-FFF2-40B4-BE49-F238E27FC236}">
                <a16:creationId xmlns:a16="http://schemas.microsoft.com/office/drawing/2014/main" id="{E5CDCE3F-B7A8-4FE0-AD75-2995A21351F0}"/>
              </a:ext>
            </a:extLst>
          </p:cNvPr>
          <p:cNvSpPr/>
          <p:nvPr/>
        </p:nvSpPr>
        <p:spPr>
          <a:xfrm rot="5400000">
            <a:off x="1281932" y="-1330641"/>
            <a:ext cx="2720657" cy="5284522"/>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318C1B-347E-410C-AD59-08B23DF3FEAC}"/>
              </a:ext>
            </a:extLst>
          </p:cNvPr>
          <p:cNvSpPr>
            <a:spLocks noGrp="1"/>
          </p:cNvSpPr>
          <p:nvPr>
            <p:ph type="title"/>
          </p:nvPr>
        </p:nvSpPr>
        <p:spPr>
          <a:xfrm>
            <a:off x="9893" y="-18879"/>
            <a:ext cx="3499104" cy="1452693"/>
          </a:xfrm>
          <a:noFill/>
        </p:spPr>
        <p:txBody>
          <a:bodyPr vert="horz" lIns="91440" tIns="45720" rIns="91440" bIns="45720" rtlCol="0" anchor="ctr">
            <a:normAutofit/>
          </a:bodyPr>
          <a:lstStyle/>
          <a:p>
            <a:pPr algn="ctr"/>
            <a:r>
              <a:rPr lang="en-US" dirty="0">
                <a:solidFill>
                  <a:srgbClr val="FFFFFF"/>
                </a:solidFill>
              </a:rPr>
              <a:t>Interviews</a:t>
            </a:r>
            <a:endParaRPr lang="en-US" kern="1200" dirty="0">
              <a:solidFill>
                <a:srgbClr val="FFFFFF"/>
              </a:solidFill>
              <a:latin typeface="+mj-lt"/>
            </a:endParaRPr>
          </a:p>
        </p:txBody>
      </p:sp>
      <p:sp>
        <p:nvSpPr>
          <p:cNvPr id="7" name="TextBox 6">
            <a:extLst>
              <a:ext uri="{FF2B5EF4-FFF2-40B4-BE49-F238E27FC236}">
                <a16:creationId xmlns:a16="http://schemas.microsoft.com/office/drawing/2014/main" id="{DB3C1A3F-B66C-43EB-AE30-06E721D1AB99}"/>
              </a:ext>
            </a:extLst>
          </p:cNvPr>
          <p:cNvSpPr txBox="1"/>
          <p:nvPr/>
        </p:nvSpPr>
        <p:spPr>
          <a:xfrm>
            <a:off x="216762" y="5598362"/>
            <a:ext cx="1083111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Other Interviews:</a:t>
            </a:r>
          </a:p>
          <a:p>
            <a:pPr marL="342900" indent="-342900">
              <a:buFont typeface="Arial"/>
              <a:buChar char="•"/>
            </a:pPr>
            <a:r>
              <a:rPr lang="en-US" sz="2400" dirty="0" err="1"/>
              <a:t>Tanko</a:t>
            </a:r>
            <a:r>
              <a:rPr lang="en-US" sz="2400" dirty="0"/>
              <a:t> Lighting, </a:t>
            </a:r>
            <a:r>
              <a:rPr lang="en-US" sz="2400" dirty="0" err="1"/>
              <a:t>LightSmart</a:t>
            </a:r>
            <a:r>
              <a:rPr lang="en-US" sz="2400" dirty="0"/>
              <a:t> Energy Consulting, </a:t>
            </a:r>
            <a:r>
              <a:rPr lang="en-US" sz="2400" dirty="0" err="1"/>
              <a:t>Speclines</a:t>
            </a:r>
            <a:r>
              <a:rPr lang="en-US" sz="2400" dirty="0"/>
              <a:t>, &amp; IDA-MA</a:t>
            </a:r>
            <a:endParaRPr lang="en-US" dirty="0"/>
          </a:p>
        </p:txBody>
      </p:sp>
    </p:spTree>
    <p:extLst>
      <p:ext uri="{BB962C8B-B14F-4D97-AF65-F5344CB8AC3E}">
        <p14:creationId xmlns:p14="http://schemas.microsoft.com/office/powerpoint/2010/main" val="849077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9D3EB7-0470-42DF-A139-2BFF74C37C7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15598" y="1707278"/>
            <a:ext cx="4176402" cy="3303634"/>
          </a:xfrm>
          <a:prstGeom prst="rect">
            <a:avLst/>
          </a:prstGeom>
        </p:spPr>
      </p:pic>
      <p:sp>
        <p:nvSpPr>
          <p:cNvPr id="2" name="Title 1">
            <a:extLst>
              <a:ext uri="{FF2B5EF4-FFF2-40B4-BE49-F238E27FC236}">
                <a16:creationId xmlns:a16="http://schemas.microsoft.com/office/drawing/2014/main" id="{D81CCFFA-A9C5-404E-9494-7D8D584268B8}"/>
              </a:ext>
            </a:extLst>
          </p:cNvPr>
          <p:cNvSpPr>
            <a:spLocks noGrp="1"/>
          </p:cNvSpPr>
          <p:nvPr>
            <p:ph type="title"/>
          </p:nvPr>
        </p:nvSpPr>
        <p:spPr/>
        <p:txBody>
          <a:bodyPr/>
          <a:lstStyle/>
          <a:p>
            <a:r>
              <a:rPr lang="en-US" dirty="0">
                <a:solidFill>
                  <a:schemeClr val="bg1"/>
                </a:solidFill>
              </a:rPr>
              <a:t>Best Practices Summary</a:t>
            </a:r>
          </a:p>
        </p:txBody>
      </p:sp>
      <p:sp>
        <p:nvSpPr>
          <p:cNvPr id="3" name="Content Placeholder 2">
            <a:extLst>
              <a:ext uri="{FF2B5EF4-FFF2-40B4-BE49-F238E27FC236}">
                <a16:creationId xmlns:a16="http://schemas.microsoft.com/office/drawing/2014/main" id="{133A4484-FE26-4217-8594-F665828371CB}"/>
              </a:ext>
            </a:extLst>
          </p:cNvPr>
          <p:cNvSpPr>
            <a:spLocks noGrp="1"/>
          </p:cNvSpPr>
          <p:nvPr>
            <p:ph idx="1"/>
          </p:nvPr>
        </p:nvSpPr>
        <p:spPr>
          <a:xfrm>
            <a:off x="696685" y="1707278"/>
            <a:ext cx="6935507" cy="4351338"/>
          </a:xfrm>
        </p:spPr>
        <p:txBody>
          <a:bodyPr vert="horz" lIns="91440" tIns="45720" rIns="91440" bIns="45720" rtlCol="0" anchor="t">
            <a:normAutofit/>
          </a:bodyPr>
          <a:lstStyle/>
          <a:p>
            <a:pPr marL="514350" indent="-514350">
              <a:buFont typeface="+mj-lt"/>
              <a:buAutoNum type="arabicPeriod"/>
            </a:pPr>
            <a:r>
              <a:rPr lang="en-US" dirty="0">
                <a:solidFill>
                  <a:schemeClr val="bg1"/>
                </a:solidFill>
              </a:rPr>
              <a:t>Form a working group or committee</a:t>
            </a:r>
          </a:p>
          <a:p>
            <a:pPr marL="514350" indent="-514350">
              <a:buFont typeface="+mj-lt"/>
              <a:buAutoNum type="arabicPeriod"/>
            </a:pPr>
            <a:r>
              <a:rPr lang="en-US" dirty="0">
                <a:solidFill>
                  <a:schemeClr val="bg1"/>
                </a:solidFill>
              </a:rPr>
              <a:t>Hire a consultant and purchase streetlights</a:t>
            </a:r>
          </a:p>
          <a:p>
            <a:pPr marL="514350" indent="-514350">
              <a:buFont typeface="+mj-lt"/>
              <a:buAutoNum type="arabicPeriod"/>
            </a:pPr>
            <a:r>
              <a:rPr lang="en-US" dirty="0">
                <a:solidFill>
                  <a:schemeClr val="bg1"/>
                </a:solidFill>
              </a:rPr>
              <a:t>Pilot demo, install streetlights, &amp; find a maintenance contractor</a:t>
            </a:r>
          </a:p>
          <a:p>
            <a:pPr marL="514350" indent="-514350">
              <a:buFont typeface="+mj-lt"/>
              <a:buAutoNum type="arabicPeriod"/>
            </a:pPr>
            <a:r>
              <a:rPr lang="en-US" dirty="0">
                <a:solidFill>
                  <a:schemeClr val="bg1"/>
                </a:solidFill>
              </a:rPr>
              <a:t>Regulate light pollution</a:t>
            </a:r>
          </a:p>
          <a:p>
            <a:pPr marL="514350" indent="-514350">
              <a:buFont typeface="+mj-lt"/>
              <a:buAutoNum type="arabicPeriod"/>
            </a:pPr>
            <a:r>
              <a:rPr lang="en-US" dirty="0">
                <a:solidFill>
                  <a:schemeClr val="bg1"/>
                </a:solidFill>
              </a:rPr>
              <a:t>Develop a relationship with a regional planning organization</a:t>
            </a:r>
            <a:endParaRPr lang="en-US">
              <a:solidFill>
                <a:schemeClr val="bg1"/>
              </a:solidFill>
            </a:endParaRPr>
          </a:p>
        </p:txBody>
      </p:sp>
      <p:sp>
        <p:nvSpPr>
          <p:cNvPr id="4" name="Slide Number Placeholder 3">
            <a:extLst>
              <a:ext uri="{FF2B5EF4-FFF2-40B4-BE49-F238E27FC236}">
                <a16:creationId xmlns:a16="http://schemas.microsoft.com/office/drawing/2014/main" id="{C2160590-8AEA-4836-AAA0-CE431596D187}"/>
              </a:ext>
            </a:extLst>
          </p:cNvPr>
          <p:cNvSpPr>
            <a:spLocks noGrp="1"/>
          </p:cNvSpPr>
          <p:nvPr>
            <p:ph type="sldNum" sz="quarter" idx="12"/>
          </p:nvPr>
        </p:nvSpPr>
        <p:spPr/>
        <p:txBody>
          <a:bodyPr/>
          <a:lstStyle/>
          <a:p>
            <a:fld id="{ABB683B3-C330-43B7-A62A-458A02513B15}" type="slidenum">
              <a:rPr lang="en-US" sz="2400" b="1" dirty="0" smtClean="0">
                <a:solidFill>
                  <a:schemeClr val="bg1"/>
                </a:solidFill>
              </a:rPr>
              <a:t>15</a:t>
            </a:fld>
            <a:endParaRPr lang="en-US" sz="2400" b="1">
              <a:solidFill>
                <a:schemeClr val="bg1"/>
              </a:solidFill>
            </a:endParaRPr>
          </a:p>
        </p:txBody>
      </p:sp>
      <p:sp>
        <p:nvSpPr>
          <p:cNvPr id="5" name="Date Placeholder 4">
            <a:extLst>
              <a:ext uri="{FF2B5EF4-FFF2-40B4-BE49-F238E27FC236}">
                <a16:creationId xmlns:a16="http://schemas.microsoft.com/office/drawing/2014/main" id="{9945389B-47D4-4C99-B833-A4C5E4A6CC60}"/>
              </a:ext>
            </a:extLst>
          </p:cNvPr>
          <p:cNvSpPr>
            <a:spLocks noGrp="1"/>
          </p:cNvSpPr>
          <p:nvPr>
            <p:ph type="dt" sz="half" idx="10"/>
          </p:nvPr>
        </p:nvSpPr>
        <p:spPr/>
        <p:txBody>
          <a:bodyPr/>
          <a:lstStyle/>
          <a:p>
            <a:fld id="{2BEBC12E-67B8-4ADC-B6A4-CAE614D1C9AD}" type="datetime1">
              <a:rPr lang="en-US" smtClean="0"/>
              <a:t>12/8/2021</a:t>
            </a:fld>
            <a:endParaRPr lang="en-US"/>
          </a:p>
        </p:txBody>
      </p:sp>
    </p:spTree>
    <p:extLst>
      <p:ext uri="{BB962C8B-B14F-4D97-AF65-F5344CB8AC3E}">
        <p14:creationId xmlns:p14="http://schemas.microsoft.com/office/powerpoint/2010/main" val="126958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8FDE6E4-3C0B-46B3-9B7C-2738CCD95912}"/>
              </a:ext>
            </a:extLst>
          </p:cNvPr>
          <p:cNvSpPr/>
          <p:nvPr/>
        </p:nvSpPr>
        <p:spPr>
          <a:xfrm>
            <a:off x="6574972" y="0"/>
            <a:ext cx="561703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F799B3-B167-480B-82C6-58F1C5E59A26}"/>
              </a:ext>
            </a:extLst>
          </p:cNvPr>
          <p:cNvSpPr>
            <a:spLocks noGrp="1"/>
          </p:cNvSpPr>
          <p:nvPr>
            <p:ph type="title"/>
          </p:nvPr>
        </p:nvSpPr>
        <p:spPr>
          <a:xfrm>
            <a:off x="370115" y="634905"/>
            <a:ext cx="6162921" cy="1325563"/>
          </a:xfrm>
        </p:spPr>
        <p:txBody>
          <a:bodyPr>
            <a:normAutofit fontScale="90000"/>
          </a:bodyPr>
          <a:lstStyle/>
          <a:p>
            <a:r>
              <a:rPr lang="en-US" dirty="0">
                <a:solidFill>
                  <a:schemeClr val="bg1"/>
                </a:solidFill>
              </a:rPr>
              <a:t>1. Create a LED Streetlighting Working Group</a:t>
            </a:r>
          </a:p>
        </p:txBody>
      </p:sp>
      <p:sp>
        <p:nvSpPr>
          <p:cNvPr id="3" name="Content Placeholder 2">
            <a:extLst>
              <a:ext uri="{FF2B5EF4-FFF2-40B4-BE49-F238E27FC236}">
                <a16:creationId xmlns:a16="http://schemas.microsoft.com/office/drawing/2014/main" id="{2B5FFCB2-1175-4E33-ACC2-CADB6F70F61D}"/>
              </a:ext>
            </a:extLst>
          </p:cNvPr>
          <p:cNvSpPr>
            <a:spLocks noGrp="1"/>
          </p:cNvSpPr>
          <p:nvPr>
            <p:ph idx="1"/>
          </p:nvPr>
        </p:nvSpPr>
        <p:spPr>
          <a:xfrm>
            <a:off x="838200" y="2504684"/>
            <a:ext cx="5138057" cy="4351338"/>
          </a:xfrm>
        </p:spPr>
        <p:txBody>
          <a:bodyPr vert="horz" lIns="91440" tIns="45720" rIns="91440" bIns="45720" rtlCol="0" anchor="t">
            <a:normAutofit/>
          </a:bodyPr>
          <a:lstStyle/>
          <a:p>
            <a:r>
              <a:rPr lang="en-US" dirty="0">
                <a:solidFill>
                  <a:schemeClr val="bg1"/>
                </a:solidFill>
              </a:rPr>
              <a:t>Gather the input of community stakeholders</a:t>
            </a:r>
          </a:p>
          <a:p>
            <a:pPr lvl="1"/>
            <a:r>
              <a:rPr lang="en-US">
                <a:solidFill>
                  <a:schemeClr val="bg1"/>
                </a:solidFill>
              </a:rPr>
              <a:t>DPW</a:t>
            </a:r>
          </a:p>
          <a:p>
            <a:pPr lvl="1"/>
            <a:r>
              <a:rPr lang="en-US">
                <a:solidFill>
                  <a:schemeClr val="bg1"/>
                </a:solidFill>
              </a:rPr>
              <a:t>Select Board</a:t>
            </a:r>
          </a:p>
          <a:p>
            <a:pPr lvl="1"/>
            <a:r>
              <a:rPr lang="en-US">
                <a:solidFill>
                  <a:schemeClr val="bg1"/>
                </a:solidFill>
              </a:rPr>
              <a:t>Town of Nantucket Energy Office</a:t>
            </a:r>
          </a:p>
          <a:p>
            <a:pPr lvl="1"/>
            <a:r>
              <a:rPr lang="en-US">
                <a:solidFill>
                  <a:schemeClr val="bg1"/>
                </a:solidFill>
              </a:rPr>
              <a:t>Dark-sky advocates </a:t>
            </a:r>
          </a:p>
          <a:p>
            <a:pPr marL="0" indent="0">
              <a:buNone/>
            </a:pPr>
            <a:endParaRPr lang="en-US"/>
          </a:p>
        </p:txBody>
      </p:sp>
      <p:sp>
        <p:nvSpPr>
          <p:cNvPr id="4" name="Date Placeholder 3">
            <a:extLst>
              <a:ext uri="{FF2B5EF4-FFF2-40B4-BE49-F238E27FC236}">
                <a16:creationId xmlns:a16="http://schemas.microsoft.com/office/drawing/2014/main" id="{5DF583D2-C097-482E-9C41-263CDC0702D3}"/>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020D4449-F5FA-498E-82FD-91A6DFD970F3}"/>
              </a:ext>
            </a:extLst>
          </p:cNvPr>
          <p:cNvSpPr>
            <a:spLocks noGrp="1"/>
          </p:cNvSpPr>
          <p:nvPr>
            <p:ph type="sldNum" sz="quarter" idx="12"/>
          </p:nvPr>
        </p:nvSpPr>
        <p:spPr/>
        <p:txBody>
          <a:bodyPr/>
          <a:lstStyle/>
          <a:p>
            <a:fld id="{ABB683B3-C330-43B7-A62A-458A02513B15}" type="slidenum">
              <a:rPr lang="en-US" sz="2400" b="1" dirty="0" smtClean="0">
                <a:solidFill>
                  <a:schemeClr val="bg1"/>
                </a:solidFill>
              </a:rPr>
              <a:t>16</a:t>
            </a:fld>
            <a:endParaRPr lang="en-US" sz="2400" b="1">
              <a:solidFill>
                <a:schemeClr val="bg1"/>
              </a:solidFill>
            </a:endParaRPr>
          </a:p>
        </p:txBody>
      </p:sp>
      <p:pic>
        <p:nvPicPr>
          <p:cNvPr id="7" name="Picture 6" descr="Seated people in rows indoors, with one arm raised, facing standing presenter in formal dress shirt and tie">
            <a:extLst>
              <a:ext uri="{FF2B5EF4-FFF2-40B4-BE49-F238E27FC236}">
                <a16:creationId xmlns:a16="http://schemas.microsoft.com/office/drawing/2014/main" id="{CB322081-B984-462C-A9AF-991E80DA8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8193" y="1653448"/>
            <a:ext cx="5617030" cy="3687630"/>
          </a:xfrm>
          <a:prstGeom prst="rect">
            <a:avLst/>
          </a:prstGeom>
        </p:spPr>
      </p:pic>
    </p:spTree>
    <p:extLst>
      <p:ext uri="{BB962C8B-B14F-4D97-AF65-F5344CB8AC3E}">
        <p14:creationId xmlns:p14="http://schemas.microsoft.com/office/powerpoint/2010/main" val="3894623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ight Triangle 20">
            <a:extLst>
              <a:ext uri="{FF2B5EF4-FFF2-40B4-BE49-F238E27FC236}">
                <a16:creationId xmlns:a16="http://schemas.microsoft.com/office/drawing/2014/main" id="{1D5F6081-438A-4626-86A4-23185FEA9B86}"/>
              </a:ext>
            </a:extLst>
          </p:cNvPr>
          <p:cNvSpPr/>
          <p:nvPr/>
        </p:nvSpPr>
        <p:spPr>
          <a:xfrm rot="16200000">
            <a:off x="8010806" y="2664900"/>
            <a:ext cx="1833789" cy="6528600"/>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9" name="Picture 18" descr="Two bussiness people working at a table">
            <a:extLst>
              <a:ext uri="{FF2B5EF4-FFF2-40B4-BE49-F238E27FC236}">
                <a16:creationId xmlns:a16="http://schemas.microsoft.com/office/drawing/2014/main" id="{D81BEE3A-FADE-4BA6-BC4E-DE4A5F09E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3331"/>
            <a:ext cx="6528600" cy="4351338"/>
          </a:xfrm>
          <a:prstGeom prst="rect">
            <a:avLst/>
          </a:prstGeom>
        </p:spPr>
      </p:pic>
      <p:sp>
        <p:nvSpPr>
          <p:cNvPr id="2" name="Title 1">
            <a:extLst>
              <a:ext uri="{FF2B5EF4-FFF2-40B4-BE49-F238E27FC236}">
                <a16:creationId xmlns:a16="http://schemas.microsoft.com/office/drawing/2014/main" id="{BDB70A5A-1012-4A59-A234-A435E5BDBE7C}"/>
              </a:ext>
            </a:extLst>
          </p:cNvPr>
          <p:cNvSpPr>
            <a:spLocks noGrp="1"/>
          </p:cNvSpPr>
          <p:nvPr>
            <p:ph type="title"/>
          </p:nvPr>
        </p:nvSpPr>
        <p:spPr>
          <a:xfrm>
            <a:off x="6732814" y="470465"/>
            <a:ext cx="5774871" cy="1325563"/>
          </a:xfrm>
        </p:spPr>
        <p:txBody>
          <a:bodyPr>
            <a:normAutofit fontScale="90000"/>
          </a:bodyPr>
          <a:lstStyle/>
          <a:p>
            <a:r>
              <a:rPr lang="en-US" dirty="0">
                <a:solidFill>
                  <a:schemeClr val="bg1"/>
                </a:solidFill>
              </a:rPr>
              <a:t>2. Hire streetlighting conversion consultant</a:t>
            </a:r>
          </a:p>
        </p:txBody>
      </p:sp>
      <p:sp>
        <p:nvSpPr>
          <p:cNvPr id="3" name="Content Placeholder 2">
            <a:extLst>
              <a:ext uri="{FF2B5EF4-FFF2-40B4-BE49-F238E27FC236}">
                <a16:creationId xmlns:a16="http://schemas.microsoft.com/office/drawing/2014/main" id="{D861FC6B-4DFF-4041-BF7B-13B14F830C50}"/>
              </a:ext>
            </a:extLst>
          </p:cNvPr>
          <p:cNvSpPr>
            <a:spLocks noGrp="1"/>
          </p:cNvSpPr>
          <p:nvPr>
            <p:ph idx="1"/>
          </p:nvPr>
        </p:nvSpPr>
        <p:spPr>
          <a:xfrm>
            <a:off x="6732814" y="1796028"/>
            <a:ext cx="4996543" cy="4351338"/>
          </a:xfrm>
        </p:spPr>
        <p:txBody>
          <a:bodyPr/>
          <a:lstStyle/>
          <a:p>
            <a:pPr marL="514350" indent="-514350">
              <a:buFont typeface="+mj-lt"/>
              <a:buAutoNum type="arabicPeriod"/>
            </a:pPr>
            <a:endParaRPr lang="en-US" dirty="0"/>
          </a:p>
          <a:p>
            <a:pPr marL="514350" indent="-514350">
              <a:buFont typeface="+mj-lt"/>
              <a:buAutoNum type="arabicPeriod"/>
            </a:pPr>
            <a:r>
              <a:rPr lang="en-US" dirty="0">
                <a:solidFill>
                  <a:schemeClr val="bg1"/>
                </a:solidFill>
              </a:rPr>
              <a:t>Perform a GIS audit</a:t>
            </a:r>
          </a:p>
          <a:p>
            <a:pPr marL="514350" indent="-514350">
              <a:buFont typeface="+mj-lt"/>
              <a:buAutoNum type="arabicPeriod"/>
            </a:pPr>
            <a:r>
              <a:rPr lang="en-US" dirty="0">
                <a:solidFill>
                  <a:schemeClr val="bg1"/>
                </a:solidFill>
              </a:rPr>
              <a:t>Conduct economic analysis</a:t>
            </a:r>
          </a:p>
          <a:p>
            <a:pPr marL="514350" indent="-514350">
              <a:buFont typeface="+mj-lt"/>
              <a:buAutoNum type="arabicPeriod"/>
            </a:pPr>
            <a:r>
              <a:rPr lang="en-US" dirty="0">
                <a:solidFill>
                  <a:schemeClr val="bg1"/>
                </a:solidFill>
              </a:rPr>
              <a:t>Create budget</a:t>
            </a:r>
          </a:p>
          <a:p>
            <a:pPr marL="514350" indent="-514350">
              <a:buFont typeface="+mj-lt"/>
              <a:buAutoNum type="arabicPeriod"/>
            </a:pPr>
            <a:r>
              <a:rPr lang="en-US" dirty="0">
                <a:solidFill>
                  <a:schemeClr val="bg1"/>
                </a:solidFill>
              </a:rPr>
              <a:t>Purchase the streetlights from National Grid</a:t>
            </a:r>
          </a:p>
          <a:p>
            <a:pPr marL="0" indent="0">
              <a:buNone/>
            </a:pPr>
            <a:endParaRPr lang="en-US" dirty="0"/>
          </a:p>
          <a:p>
            <a:endParaRPr lang="en-US" dirty="0"/>
          </a:p>
        </p:txBody>
      </p:sp>
      <p:sp>
        <p:nvSpPr>
          <p:cNvPr id="4" name="Date Placeholder 3">
            <a:extLst>
              <a:ext uri="{FF2B5EF4-FFF2-40B4-BE49-F238E27FC236}">
                <a16:creationId xmlns:a16="http://schemas.microsoft.com/office/drawing/2014/main" id="{DB3FA95C-B5A8-4DF1-AF34-1D4FF94C5109}"/>
              </a:ext>
            </a:extLst>
          </p:cNvPr>
          <p:cNvSpPr>
            <a:spLocks noGrp="1"/>
          </p:cNvSpPr>
          <p:nvPr>
            <p:ph type="dt" sz="half" idx="10"/>
          </p:nvPr>
        </p:nvSpPr>
        <p:spPr>
          <a:xfrm>
            <a:off x="838200" y="6356350"/>
            <a:ext cx="2743200" cy="365125"/>
          </a:xfrm>
        </p:spPr>
        <p:txBody>
          <a:bodyPr/>
          <a:lstStyle/>
          <a:p>
            <a:fld id="{7F19C8A9-B2C7-45F0-AB80-0943FE62DF9A}" type="datetime1">
              <a:rPr lang="en-US" smtClean="0"/>
              <a:pPr/>
              <a:t>12/8/2021</a:t>
            </a:fld>
            <a:endParaRPr lang="en-US"/>
          </a:p>
        </p:txBody>
      </p:sp>
      <p:sp>
        <p:nvSpPr>
          <p:cNvPr id="5" name="Slide Number Placeholder 4">
            <a:extLst>
              <a:ext uri="{FF2B5EF4-FFF2-40B4-BE49-F238E27FC236}">
                <a16:creationId xmlns:a16="http://schemas.microsoft.com/office/drawing/2014/main" id="{918B0C48-789E-44F3-839E-B48F689AF740}"/>
              </a:ext>
            </a:extLst>
          </p:cNvPr>
          <p:cNvSpPr>
            <a:spLocks noGrp="1"/>
          </p:cNvSpPr>
          <p:nvPr>
            <p:ph type="sldNum" sz="quarter" idx="12"/>
          </p:nvPr>
        </p:nvSpPr>
        <p:spPr>
          <a:xfrm>
            <a:off x="8610600" y="6356350"/>
            <a:ext cx="2743200" cy="365125"/>
          </a:xfrm>
        </p:spPr>
        <p:txBody>
          <a:bodyPr/>
          <a:lstStyle/>
          <a:p>
            <a:fld id="{ABB683B3-C330-43B7-A62A-458A02513B15}" type="slidenum">
              <a:rPr lang="en-US" sz="2400" b="1" dirty="0" smtClean="0">
                <a:solidFill>
                  <a:schemeClr val="bg1"/>
                </a:solidFill>
              </a:rPr>
              <a:pPr/>
              <a:t>17</a:t>
            </a:fld>
            <a:endParaRPr lang="en-US" sz="2400" b="1">
              <a:solidFill>
                <a:schemeClr val="bg1"/>
              </a:solidFill>
            </a:endParaRPr>
          </a:p>
        </p:txBody>
      </p:sp>
      <p:cxnSp>
        <p:nvCxnSpPr>
          <p:cNvPr id="23" name="Straight Connector 22">
            <a:extLst>
              <a:ext uri="{FF2B5EF4-FFF2-40B4-BE49-F238E27FC236}">
                <a16:creationId xmlns:a16="http://schemas.microsoft.com/office/drawing/2014/main" id="{68A20770-71DC-44EB-85C4-ADA92E691C30}"/>
              </a:ext>
            </a:extLst>
          </p:cNvPr>
          <p:cNvCxnSpPr>
            <a:cxnSpLocks/>
          </p:cNvCxnSpPr>
          <p:nvPr/>
        </p:nvCxnSpPr>
        <p:spPr>
          <a:xfrm>
            <a:off x="6528600" y="11905"/>
            <a:ext cx="0" cy="435133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52918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B3419A-44DB-491C-9C78-A3EDA5EB4E7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37119" y="-1"/>
            <a:ext cx="4754881" cy="6860031"/>
          </a:xfrm>
          <a:prstGeom prst="rect">
            <a:avLst/>
          </a:prstGeom>
        </p:spPr>
      </p:pic>
      <p:sp>
        <p:nvSpPr>
          <p:cNvPr id="2" name="Title 1">
            <a:extLst>
              <a:ext uri="{FF2B5EF4-FFF2-40B4-BE49-F238E27FC236}">
                <a16:creationId xmlns:a16="http://schemas.microsoft.com/office/drawing/2014/main" id="{951227AE-AE1F-45FE-955F-8B633C8FD6AD}"/>
              </a:ext>
            </a:extLst>
          </p:cNvPr>
          <p:cNvSpPr>
            <a:spLocks noGrp="1"/>
          </p:cNvSpPr>
          <p:nvPr>
            <p:ph type="title"/>
          </p:nvPr>
        </p:nvSpPr>
        <p:spPr>
          <a:xfrm>
            <a:off x="838200" y="365125"/>
            <a:ext cx="8002361" cy="1325563"/>
          </a:xfrm>
        </p:spPr>
        <p:txBody>
          <a:bodyPr/>
          <a:lstStyle/>
          <a:p>
            <a:r>
              <a:rPr lang="en-US" dirty="0">
                <a:solidFill>
                  <a:schemeClr val="bg1"/>
                </a:solidFill>
              </a:rPr>
              <a:t>3. Installation Logistics</a:t>
            </a:r>
          </a:p>
        </p:txBody>
      </p:sp>
      <p:sp>
        <p:nvSpPr>
          <p:cNvPr id="3" name="Content Placeholder 2">
            <a:extLst>
              <a:ext uri="{FF2B5EF4-FFF2-40B4-BE49-F238E27FC236}">
                <a16:creationId xmlns:a16="http://schemas.microsoft.com/office/drawing/2014/main" id="{11C86840-5B74-4166-AE00-B5CA075F1775}"/>
              </a:ext>
            </a:extLst>
          </p:cNvPr>
          <p:cNvSpPr>
            <a:spLocks noGrp="1"/>
          </p:cNvSpPr>
          <p:nvPr>
            <p:ph idx="1"/>
          </p:nvPr>
        </p:nvSpPr>
        <p:spPr>
          <a:xfrm>
            <a:off x="838200" y="2055813"/>
            <a:ext cx="10515600" cy="4351338"/>
          </a:xfrm>
        </p:spPr>
        <p:txBody>
          <a:bodyPr/>
          <a:lstStyle/>
          <a:p>
            <a:pPr marL="514350" indent="-514350">
              <a:buFont typeface="+mj-lt"/>
              <a:buAutoNum type="arabicPeriod"/>
            </a:pPr>
            <a:r>
              <a:rPr lang="en-US" dirty="0">
                <a:solidFill>
                  <a:schemeClr val="bg1"/>
                </a:solidFill>
              </a:rPr>
              <a:t>Run a demonstration</a:t>
            </a:r>
          </a:p>
          <a:p>
            <a:pPr marL="514350" indent="-514350">
              <a:buFont typeface="+mj-lt"/>
              <a:buAutoNum type="arabicPeriod"/>
            </a:pPr>
            <a:r>
              <a:rPr lang="en-US" dirty="0">
                <a:solidFill>
                  <a:schemeClr val="bg1"/>
                </a:solidFill>
              </a:rPr>
              <a:t>Install the streetlights</a:t>
            </a:r>
          </a:p>
          <a:p>
            <a:pPr marL="514350" indent="-514350">
              <a:buFont typeface="+mj-lt"/>
              <a:buAutoNum type="arabicPeriod"/>
            </a:pPr>
            <a:r>
              <a:rPr lang="en-US" dirty="0">
                <a:solidFill>
                  <a:schemeClr val="bg1"/>
                </a:solidFill>
              </a:rPr>
              <a:t>Obtain a maintenance contractor</a:t>
            </a:r>
          </a:p>
        </p:txBody>
      </p:sp>
      <p:sp>
        <p:nvSpPr>
          <p:cNvPr id="4" name="Date Placeholder 3">
            <a:extLst>
              <a:ext uri="{FF2B5EF4-FFF2-40B4-BE49-F238E27FC236}">
                <a16:creationId xmlns:a16="http://schemas.microsoft.com/office/drawing/2014/main" id="{A3284734-68CE-4B47-A844-C1E198D88A4E}"/>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6ED5DFC3-9A42-4B17-A4A0-680CB0A48E7C}"/>
              </a:ext>
            </a:extLst>
          </p:cNvPr>
          <p:cNvSpPr>
            <a:spLocks noGrp="1"/>
          </p:cNvSpPr>
          <p:nvPr>
            <p:ph type="sldNum" sz="quarter" idx="12"/>
          </p:nvPr>
        </p:nvSpPr>
        <p:spPr>
          <a:xfrm>
            <a:off x="8300056" y="6401255"/>
            <a:ext cx="2743200" cy="365125"/>
          </a:xfrm>
        </p:spPr>
        <p:txBody>
          <a:bodyPr/>
          <a:lstStyle/>
          <a:p>
            <a:fld id="{ABB683B3-C330-43B7-A62A-458A02513B15}" type="slidenum">
              <a:rPr lang="en-US" sz="2400" b="1" dirty="0" smtClean="0">
                <a:solidFill>
                  <a:schemeClr val="bg1"/>
                </a:solidFill>
              </a:rPr>
              <a:t>18</a:t>
            </a:fld>
            <a:endParaRPr lang="en-US" sz="2400" b="1" dirty="0">
              <a:solidFill>
                <a:schemeClr val="bg1"/>
              </a:solidFill>
            </a:endParaRPr>
          </a:p>
        </p:txBody>
      </p:sp>
    </p:spTree>
    <p:extLst>
      <p:ext uri="{BB962C8B-B14F-4D97-AF65-F5344CB8AC3E}">
        <p14:creationId xmlns:p14="http://schemas.microsoft.com/office/powerpoint/2010/main" val="614477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nature, grass, sunset&#10;&#10;Description automatically generated">
            <a:extLst>
              <a:ext uri="{FF2B5EF4-FFF2-40B4-BE49-F238E27FC236}">
                <a16:creationId xmlns:a16="http://schemas.microsoft.com/office/drawing/2014/main" id="{C79B8E34-B876-4C3D-958A-BF2DEC03E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2150BEB-1820-4952-ADD9-1A6F961B7EC1}"/>
              </a:ext>
            </a:extLst>
          </p:cNvPr>
          <p:cNvSpPr>
            <a:spLocks noGrp="1"/>
          </p:cNvSpPr>
          <p:nvPr>
            <p:ph type="title"/>
          </p:nvPr>
        </p:nvSpPr>
        <p:spPr/>
        <p:txBody>
          <a:bodyPr/>
          <a:lstStyle/>
          <a:p>
            <a:r>
              <a:rPr lang="en-US">
                <a:solidFill>
                  <a:schemeClr val="bg1"/>
                </a:solidFill>
              </a:rPr>
              <a:t>4. Mitigate light pollution</a:t>
            </a:r>
          </a:p>
        </p:txBody>
      </p:sp>
      <p:sp>
        <p:nvSpPr>
          <p:cNvPr id="3" name="Content Placeholder 2">
            <a:extLst>
              <a:ext uri="{FF2B5EF4-FFF2-40B4-BE49-F238E27FC236}">
                <a16:creationId xmlns:a16="http://schemas.microsoft.com/office/drawing/2014/main" id="{7EC37DDB-B878-4C7E-8B59-5FC1A409B70D}"/>
              </a:ext>
            </a:extLst>
          </p:cNvPr>
          <p:cNvSpPr>
            <a:spLocks noGrp="1"/>
          </p:cNvSpPr>
          <p:nvPr>
            <p:ph idx="1"/>
          </p:nvPr>
        </p:nvSpPr>
        <p:spPr/>
        <p:txBody>
          <a:bodyPr/>
          <a:lstStyle/>
          <a:p>
            <a:pPr marL="514350" indent="-514350">
              <a:buFont typeface="+mj-lt"/>
              <a:buAutoNum type="arabicPeriod"/>
            </a:pPr>
            <a:r>
              <a:rPr lang="en-US" dirty="0">
                <a:solidFill>
                  <a:schemeClr val="bg1"/>
                </a:solidFill>
              </a:rPr>
              <a:t>Choose the warmest color temperature </a:t>
            </a:r>
          </a:p>
          <a:p>
            <a:pPr marL="514350" indent="-514350">
              <a:buFont typeface="+mj-lt"/>
              <a:buAutoNum type="arabicPeriod"/>
            </a:pPr>
            <a:r>
              <a:rPr lang="en-US" dirty="0">
                <a:solidFill>
                  <a:schemeClr val="bg1"/>
                </a:solidFill>
              </a:rPr>
              <a:t>Choose the best control system</a:t>
            </a:r>
          </a:p>
          <a:p>
            <a:pPr marL="514350" indent="-514350">
              <a:buFont typeface="+mj-lt"/>
              <a:buAutoNum type="arabicPeriod"/>
            </a:pPr>
            <a:r>
              <a:rPr lang="en-US" dirty="0">
                <a:solidFill>
                  <a:schemeClr val="bg1"/>
                </a:solidFill>
              </a:rPr>
              <a:t>Install controls on each streetlight </a:t>
            </a:r>
          </a:p>
        </p:txBody>
      </p:sp>
      <p:sp>
        <p:nvSpPr>
          <p:cNvPr id="4" name="Date Placeholder 3">
            <a:extLst>
              <a:ext uri="{FF2B5EF4-FFF2-40B4-BE49-F238E27FC236}">
                <a16:creationId xmlns:a16="http://schemas.microsoft.com/office/drawing/2014/main" id="{D1B373EB-51D0-4A3B-BAFB-5DA593BF3E79}"/>
              </a:ext>
            </a:extLst>
          </p:cNvPr>
          <p:cNvSpPr>
            <a:spLocks noGrp="1"/>
          </p:cNvSpPr>
          <p:nvPr>
            <p:ph type="dt" sz="half" idx="10"/>
          </p:nvPr>
        </p:nvSpPr>
        <p:spPr/>
        <p:txBody>
          <a:bodyPr/>
          <a:lstStyle/>
          <a:p>
            <a:fld id="{7F19C8A9-B2C7-45F0-AB80-0943FE62DF9A}" type="datetime1">
              <a:rPr lang="en-US" smtClean="0">
                <a:solidFill>
                  <a:schemeClr val="bg1"/>
                </a:solidFill>
              </a:rPr>
              <a:t>12/8/2021</a:t>
            </a:fld>
            <a:endParaRPr lang="en-US">
              <a:solidFill>
                <a:schemeClr val="bg1"/>
              </a:solidFill>
            </a:endParaRPr>
          </a:p>
        </p:txBody>
      </p:sp>
      <p:sp>
        <p:nvSpPr>
          <p:cNvPr id="5" name="Slide Number Placeholder 4">
            <a:extLst>
              <a:ext uri="{FF2B5EF4-FFF2-40B4-BE49-F238E27FC236}">
                <a16:creationId xmlns:a16="http://schemas.microsoft.com/office/drawing/2014/main" id="{41BA0749-0F50-4A88-9A5C-00F29EA721F6}"/>
              </a:ext>
            </a:extLst>
          </p:cNvPr>
          <p:cNvSpPr>
            <a:spLocks noGrp="1"/>
          </p:cNvSpPr>
          <p:nvPr>
            <p:ph type="sldNum" sz="quarter" idx="12"/>
          </p:nvPr>
        </p:nvSpPr>
        <p:spPr/>
        <p:txBody>
          <a:bodyPr/>
          <a:lstStyle/>
          <a:p>
            <a:fld id="{ABB683B3-C330-43B7-A62A-458A02513B15}" type="slidenum">
              <a:rPr lang="en-US" sz="2400" dirty="0" smtClean="0">
                <a:solidFill>
                  <a:schemeClr val="bg1"/>
                </a:solidFill>
              </a:rPr>
              <a:t>19</a:t>
            </a:fld>
            <a:endParaRPr lang="en-US" sz="2400">
              <a:solidFill>
                <a:schemeClr val="bg1"/>
              </a:solidFill>
            </a:endParaRPr>
          </a:p>
        </p:txBody>
      </p:sp>
    </p:spTree>
    <p:extLst>
      <p:ext uri="{BB962C8B-B14F-4D97-AF65-F5344CB8AC3E}">
        <p14:creationId xmlns:p14="http://schemas.microsoft.com/office/powerpoint/2010/main" val="4031160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sky&#10;&#10;Description automatically generated">
            <a:extLst>
              <a:ext uri="{FF2B5EF4-FFF2-40B4-BE49-F238E27FC236}">
                <a16:creationId xmlns:a16="http://schemas.microsoft.com/office/drawing/2014/main" id="{2DC2DE9D-0AA4-49FB-B6BD-C6223248CEE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42" y="-1"/>
            <a:ext cx="12195142" cy="6874497"/>
          </a:xfrm>
        </p:spPr>
      </p:pic>
      <p:sp>
        <p:nvSpPr>
          <p:cNvPr id="7" name="Right Triangle 6">
            <a:extLst>
              <a:ext uri="{FF2B5EF4-FFF2-40B4-BE49-F238E27FC236}">
                <a16:creationId xmlns:a16="http://schemas.microsoft.com/office/drawing/2014/main" id="{6B805347-918B-42E1-9487-885C58254C94}"/>
              </a:ext>
            </a:extLst>
          </p:cNvPr>
          <p:cNvSpPr/>
          <p:nvPr/>
        </p:nvSpPr>
        <p:spPr>
          <a:xfrm rot="5400000" flipH="1" flipV="1">
            <a:off x="8066445" y="2750509"/>
            <a:ext cx="2151970" cy="6096003"/>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5283CB-6A16-4F25-8822-3FCD69F3FCB8}"/>
              </a:ext>
            </a:extLst>
          </p:cNvPr>
          <p:cNvSpPr>
            <a:spLocks noGrp="1"/>
          </p:cNvSpPr>
          <p:nvPr>
            <p:ph type="title"/>
          </p:nvPr>
        </p:nvSpPr>
        <p:spPr/>
        <p:txBody>
          <a:bodyPr/>
          <a:lstStyle/>
          <a:p>
            <a:r>
              <a:rPr lang="en-US">
                <a:solidFill>
                  <a:schemeClr val="bg1"/>
                </a:solidFill>
                <a:highlight>
                  <a:srgbClr val="000000"/>
                </a:highlight>
              </a:rPr>
              <a:t>Summary of Presentation</a:t>
            </a:r>
          </a:p>
        </p:txBody>
      </p:sp>
      <p:sp>
        <p:nvSpPr>
          <p:cNvPr id="3" name="Slide Number Placeholder 2">
            <a:extLst>
              <a:ext uri="{FF2B5EF4-FFF2-40B4-BE49-F238E27FC236}">
                <a16:creationId xmlns:a16="http://schemas.microsoft.com/office/drawing/2014/main" id="{9859F9EB-16ED-483F-A963-DCEFDB0A859F}"/>
              </a:ext>
            </a:extLst>
          </p:cNvPr>
          <p:cNvSpPr>
            <a:spLocks noGrp="1"/>
          </p:cNvSpPr>
          <p:nvPr>
            <p:ph type="sldNum" sz="quarter" idx="12"/>
          </p:nvPr>
        </p:nvSpPr>
        <p:spPr/>
        <p:txBody>
          <a:bodyPr/>
          <a:lstStyle/>
          <a:p>
            <a:r>
              <a:rPr lang="en-US" sz="2400" b="1">
                <a:solidFill>
                  <a:schemeClr val="bg1"/>
                </a:solidFill>
                <a:highlight>
                  <a:srgbClr val="000000"/>
                </a:highlight>
              </a:rPr>
              <a:t>2</a:t>
            </a:r>
          </a:p>
        </p:txBody>
      </p:sp>
      <p:sp>
        <p:nvSpPr>
          <p:cNvPr id="4" name="Rectangle 3">
            <a:extLst>
              <a:ext uri="{FF2B5EF4-FFF2-40B4-BE49-F238E27FC236}">
                <a16:creationId xmlns:a16="http://schemas.microsoft.com/office/drawing/2014/main" id="{B62896E9-C102-474F-BD23-735787F7EB98}"/>
              </a:ext>
            </a:extLst>
          </p:cNvPr>
          <p:cNvSpPr/>
          <p:nvPr/>
        </p:nvSpPr>
        <p:spPr>
          <a:xfrm>
            <a:off x="932155" y="1606858"/>
            <a:ext cx="5610688" cy="4563123"/>
          </a:xfrm>
          <a:prstGeom prst="rect">
            <a:avLst/>
          </a:prstGeom>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t"/>
          <a:lstStyle/>
          <a:p>
            <a:pPr marL="571500" indent="-571500">
              <a:buFont typeface="Arial" panose="02040604050505020304"/>
              <a:buChar char="•"/>
            </a:pPr>
            <a:r>
              <a:rPr lang="en-US" sz="3600" dirty="0"/>
              <a:t>Our project goal</a:t>
            </a:r>
          </a:p>
          <a:p>
            <a:pPr marL="571500" indent="-571500">
              <a:buFont typeface="Arial" panose="02040604050505020304"/>
              <a:buChar char="•"/>
            </a:pPr>
            <a:r>
              <a:rPr lang="en-US" sz="3600" dirty="0"/>
              <a:t>Summary of problems</a:t>
            </a:r>
          </a:p>
          <a:p>
            <a:pPr marL="571500" indent="-571500">
              <a:buFont typeface="Arial" panose="02040604050505020304"/>
              <a:buChar char="•"/>
            </a:pPr>
            <a:r>
              <a:rPr lang="en-US" sz="3600" dirty="0"/>
              <a:t>Proposed solutions</a:t>
            </a:r>
          </a:p>
          <a:p>
            <a:pPr marL="571500" indent="-571500">
              <a:buFont typeface="Arial" panose="02040604050505020304"/>
              <a:buChar char="•"/>
            </a:pPr>
            <a:r>
              <a:rPr lang="en-US" sz="3600" dirty="0"/>
              <a:t>Review of Best Practices</a:t>
            </a:r>
          </a:p>
          <a:p>
            <a:pPr marL="571500" indent="-571500">
              <a:buFont typeface="Arial" panose="02040604050505020304"/>
              <a:buChar char="•"/>
            </a:pPr>
            <a:r>
              <a:rPr lang="en-US" sz="3600" dirty="0"/>
              <a:t>Conclusion and Recommendations</a:t>
            </a:r>
          </a:p>
        </p:txBody>
      </p:sp>
      <p:sp>
        <p:nvSpPr>
          <p:cNvPr id="6" name="Date Placeholder 5">
            <a:extLst>
              <a:ext uri="{FF2B5EF4-FFF2-40B4-BE49-F238E27FC236}">
                <a16:creationId xmlns:a16="http://schemas.microsoft.com/office/drawing/2014/main" id="{82411EC8-AEFF-48EF-9249-C72E6A62C94D}"/>
              </a:ext>
            </a:extLst>
          </p:cNvPr>
          <p:cNvSpPr>
            <a:spLocks noGrp="1"/>
          </p:cNvSpPr>
          <p:nvPr>
            <p:ph type="dt" sz="half" idx="10"/>
          </p:nvPr>
        </p:nvSpPr>
        <p:spPr/>
        <p:txBody>
          <a:bodyPr/>
          <a:lstStyle/>
          <a:p>
            <a:fld id="{1B9B3476-6744-4290-B459-4B088CE2850D}" type="datetime1">
              <a:rPr lang="en-US" smtClean="0"/>
              <a:t>12/8/2021</a:t>
            </a:fld>
            <a:endParaRPr lang="en-US"/>
          </a:p>
        </p:txBody>
      </p:sp>
    </p:spTree>
    <p:extLst>
      <p:ext uri="{BB962C8B-B14F-4D97-AF65-F5344CB8AC3E}">
        <p14:creationId xmlns:p14="http://schemas.microsoft.com/office/powerpoint/2010/main" val="562449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029F-9543-4A85-BC50-330BC6C9F392}"/>
              </a:ext>
            </a:extLst>
          </p:cNvPr>
          <p:cNvSpPr>
            <a:spLocks noGrp="1"/>
          </p:cNvSpPr>
          <p:nvPr>
            <p:ph type="title"/>
          </p:nvPr>
        </p:nvSpPr>
        <p:spPr/>
        <p:txBody>
          <a:bodyPr/>
          <a:lstStyle/>
          <a:p>
            <a:r>
              <a:rPr lang="en-US" dirty="0">
                <a:solidFill>
                  <a:schemeClr val="bg1"/>
                </a:solidFill>
              </a:rPr>
              <a:t>5. Other Recommendations</a:t>
            </a:r>
          </a:p>
        </p:txBody>
      </p:sp>
      <p:sp>
        <p:nvSpPr>
          <p:cNvPr id="3" name="Content Placeholder 2">
            <a:extLst>
              <a:ext uri="{FF2B5EF4-FFF2-40B4-BE49-F238E27FC236}">
                <a16:creationId xmlns:a16="http://schemas.microsoft.com/office/drawing/2014/main" id="{B4D8DDEF-FAF4-4BA9-BD5B-B7BF223001F1}"/>
              </a:ext>
            </a:extLst>
          </p:cNvPr>
          <p:cNvSpPr>
            <a:spLocks noGrp="1"/>
          </p:cNvSpPr>
          <p:nvPr>
            <p:ph idx="1"/>
          </p:nvPr>
        </p:nvSpPr>
        <p:spPr>
          <a:xfrm>
            <a:off x="838200" y="1825625"/>
            <a:ext cx="7496175" cy="4351338"/>
          </a:xfrm>
        </p:spPr>
        <p:txBody>
          <a:bodyPr vert="horz" lIns="91440" tIns="45720" rIns="91440" bIns="45720" rtlCol="0" anchor="t">
            <a:normAutofit/>
          </a:bodyPr>
          <a:lstStyle/>
          <a:p>
            <a:pPr marL="514350" indent="-514350">
              <a:buFont typeface="+mj-lt"/>
              <a:buAutoNum type="arabicPeriod"/>
            </a:pPr>
            <a:r>
              <a:rPr lang="en-US">
                <a:solidFill>
                  <a:schemeClr val="bg1"/>
                </a:solidFill>
              </a:rPr>
              <a:t>Develop </a:t>
            </a:r>
            <a:r>
              <a:rPr lang="en-US" dirty="0">
                <a:solidFill>
                  <a:schemeClr val="bg1"/>
                </a:solidFill>
              </a:rPr>
              <a:t>a </a:t>
            </a:r>
            <a:r>
              <a:rPr lang="en-US">
                <a:solidFill>
                  <a:schemeClr val="bg1"/>
                </a:solidFill>
              </a:rPr>
              <a:t>working relationship with a </a:t>
            </a:r>
            <a:r>
              <a:rPr lang="en-US" u="sng" dirty="0">
                <a:solidFill>
                  <a:schemeClr val="bg1"/>
                </a:solidFill>
              </a:rPr>
              <a:t>larger</a:t>
            </a:r>
            <a:r>
              <a:rPr lang="en-US" i="1" dirty="0">
                <a:solidFill>
                  <a:schemeClr val="bg1"/>
                </a:solidFill>
              </a:rPr>
              <a:t> </a:t>
            </a:r>
            <a:r>
              <a:rPr lang="en-US" dirty="0">
                <a:solidFill>
                  <a:schemeClr val="bg1"/>
                </a:solidFill>
              </a:rPr>
              <a:t>regional planning group</a:t>
            </a:r>
          </a:p>
          <a:p>
            <a:pPr lvl="1"/>
            <a:r>
              <a:rPr lang="en-US" dirty="0">
                <a:solidFill>
                  <a:schemeClr val="bg1"/>
                </a:solidFill>
              </a:rPr>
              <a:t>Have more say in negotiations</a:t>
            </a:r>
          </a:p>
          <a:p>
            <a:pPr lvl="1"/>
            <a:r>
              <a:rPr lang="en-US" dirty="0">
                <a:solidFill>
                  <a:schemeClr val="bg1"/>
                </a:solidFill>
              </a:rPr>
              <a:t>Better deals from contractors / distributors</a:t>
            </a:r>
          </a:p>
          <a:p>
            <a:pPr marL="514350" indent="-514350">
              <a:buFont typeface="+mj-lt"/>
              <a:buAutoNum type="arabicPeriod"/>
            </a:pPr>
            <a:r>
              <a:rPr lang="en-US" dirty="0">
                <a:solidFill>
                  <a:schemeClr val="bg1"/>
                </a:solidFill>
              </a:rPr>
              <a:t>Implement a system for resident feedback</a:t>
            </a:r>
          </a:p>
        </p:txBody>
      </p:sp>
      <p:sp>
        <p:nvSpPr>
          <p:cNvPr id="4" name="Date Placeholder 3">
            <a:extLst>
              <a:ext uri="{FF2B5EF4-FFF2-40B4-BE49-F238E27FC236}">
                <a16:creationId xmlns:a16="http://schemas.microsoft.com/office/drawing/2014/main" id="{58AB8B3C-D90F-4E26-BB85-A6D9E06DC572}"/>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20344C1C-398E-41E5-BD1D-CDA9428B39D3}"/>
              </a:ext>
            </a:extLst>
          </p:cNvPr>
          <p:cNvSpPr>
            <a:spLocks noGrp="1"/>
          </p:cNvSpPr>
          <p:nvPr>
            <p:ph type="sldNum" sz="quarter" idx="12"/>
          </p:nvPr>
        </p:nvSpPr>
        <p:spPr/>
        <p:txBody>
          <a:bodyPr/>
          <a:lstStyle/>
          <a:p>
            <a:fld id="{ABB683B3-C330-43B7-A62A-458A02513B15}" type="slidenum">
              <a:rPr lang="en-US" sz="2400" b="1" dirty="0" smtClean="0">
                <a:solidFill>
                  <a:schemeClr val="bg1"/>
                </a:solidFill>
              </a:rPr>
              <a:t>20</a:t>
            </a:fld>
            <a:endParaRPr lang="en-US" sz="2400" b="1" dirty="0">
              <a:solidFill>
                <a:schemeClr val="bg1"/>
              </a:solidFill>
            </a:endParaRPr>
          </a:p>
        </p:txBody>
      </p:sp>
      <p:pic>
        <p:nvPicPr>
          <p:cNvPr id="9" name="Picture 8" descr="A picture containing outdoor, street&#10;&#10;Description automatically generated">
            <a:extLst>
              <a:ext uri="{FF2B5EF4-FFF2-40B4-BE49-F238E27FC236}">
                <a16:creationId xmlns:a16="http://schemas.microsoft.com/office/drawing/2014/main" id="{DBB8023B-0E01-499B-B2FB-943726648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387" y="1047750"/>
            <a:ext cx="3857625" cy="4762500"/>
          </a:xfrm>
          <a:prstGeom prst="rect">
            <a:avLst/>
          </a:prstGeom>
        </p:spPr>
      </p:pic>
    </p:spTree>
    <p:extLst>
      <p:ext uri="{BB962C8B-B14F-4D97-AF65-F5344CB8AC3E}">
        <p14:creationId xmlns:p14="http://schemas.microsoft.com/office/powerpoint/2010/main" val="39713411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8E1CC-F1BB-4F61-B88B-C7A70BAD3C35}"/>
              </a:ext>
            </a:extLst>
          </p:cNvPr>
          <p:cNvSpPr>
            <a:spLocks noGrp="1"/>
          </p:cNvSpPr>
          <p:nvPr>
            <p:ph type="title"/>
          </p:nvPr>
        </p:nvSpPr>
        <p:spPr/>
        <p:txBody>
          <a:bodyPr/>
          <a:lstStyle/>
          <a:p>
            <a:r>
              <a:rPr lang="en-US" dirty="0">
                <a:solidFill>
                  <a:schemeClr val="bg1"/>
                </a:solidFill>
              </a:rPr>
              <a:t>Cost Savings of the Conversion</a:t>
            </a:r>
          </a:p>
        </p:txBody>
      </p:sp>
      <p:sp>
        <p:nvSpPr>
          <p:cNvPr id="4" name="Date Placeholder 3">
            <a:extLst>
              <a:ext uri="{FF2B5EF4-FFF2-40B4-BE49-F238E27FC236}">
                <a16:creationId xmlns:a16="http://schemas.microsoft.com/office/drawing/2014/main" id="{1F65B1B7-FEE9-43D9-BFD6-2BA74096683E}"/>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799E5953-C7FE-4945-97FC-4E3A0C51CAA0}"/>
              </a:ext>
            </a:extLst>
          </p:cNvPr>
          <p:cNvSpPr>
            <a:spLocks noGrp="1"/>
          </p:cNvSpPr>
          <p:nvPr>
            <p:ph type="sldNum" sz="quarter" idx="12"/>
          </p:nvPr>
        </p:nvSpPr>
        <p:spPr/>
        <p:txBody>
          <a:bodyPr/>
          <a:lstStyle/>
          <a:p>
            <a:fld id="{ABB683B3-C330-43B7-A62A-458A02513B15}" type="slidenum">
              <a:rPr lang="en-US" sz="2400" b="1" dirty="0" smtClean="0">
                <a:solidFill>
                  <a:schemeClr val="bg1"/>
                </a:solidFill>
              </a:rPr>
              <a:t>21</a:t>
            </a:fld>
            <a:endParaRPr lang="en-US" sz="2400" b="1" dirty="0">
              <a:solidFill>
                <a:schemeClr val="bg1"/>
              </a:solidFill>
            </a:endParaRPr>
          </a:p>
        </p:txBody>
      </p:sp>
      <p:graphicFrame>
        <p:nvGraphicFramePr>
          <p:cNvPr id="6" name="Table 6">
            <a:extLst>
              <a:ext uri="{FF2B5EF4-FFF2-40B4-BE49-F238E27FC236}">
                <a16:creationId xmlns:a16="http://schemas.microsoft.com/office/drawing/2014/main" id="{67E107B0-3B1B-40F6-8D6F-7AF02F358A04}"/>
              </a:ext>
            </a:extLst>
          </p:cNvPr>
          <p:cNvGraphicFramePr>
            <a:graphicFrameLocks noGrp="1"/>
          </p:cNvGraphicFramePr>
          <p:nvPr>
            <p:extLst>
              <p:ext uri="{D42A27DB-BD31-4B8C-83A1-F6EECF244321}">
                <p14:modId xmlns:p14="http://schemas.microsoft.com/office/powerpoint/2010/main" val="99072891"/>
              </p:ext>
            </p:extLst>
          </p:nvPr>
        </p:nvGraphicFramePr>
        <p:xfrm>
          <a:off x="648195" y="1658834"/>
          <a:ext cx="7362054" cy="5052604"/>
        </p:xfrm>
        <a:graphic>
          <a:graphicData uri="http://schemas.openxmlformats.org/drawingml/2006/table">
            <a:tbl>
              <a:tblPr firstRow="1" bandRow="1">
                <a:tableStyleId>{775DCB02-9BB8-47FD-8907-85C794F793BA}</a:tableStyleId>
              </a:tblPr>
              <a:tblGrid>
                <a:gridCol w="2249194">
                  <a:extLst>
                    <a:ext uri="{9D8B030D-6E8A-4147-A177-3AD203B41FA5}">
                      <a16:colId xmlns:a16="http://schemas.microsoft.com/office/drawing/2014/main" val="1270397832"/>
                    </a:ext>
                  </a:extLst>
                </a:gridCol>
                <a:gridCol w="2389116">
                  <a:extLst>
                    <a:ext uri="{9D8B030D-6E8A-4147-A177-3AD203B41FA5}">
                      <a16:colId xmlns:a16="http://schemas.microsoft.com/office/drawing/2014/main" val="1458268731"/>
                    </a:ext>
                  </a:extLst>
                </a:gridCol>
                <a:gridCol w="2723744">
                  <a:extLst>
                    <a:ext uri="{9D8B030D-6E8A-4147-A177-3AD203B41FA5}">
                      <a16:colId xmlns:a16="http://schemas.microsoft.com/office/drawing/2014/main" val="325644911"/>
                    </a:ext>
                  </a:extLst>
                </a:gridCol>
              </a:tblGrid>
              <a:tr h="1154702">
                <a:tc>
                  <a:txBody>
                    <a:bodyPr/>
                    <a:lstStyle/>
                    <a:p>
                      <a:pPr lvl="0" algn="ctr">
                        <a:buNone/>
                      </a:pPr>
                      <a:r>
                        <a:rPr lang="en-US" sz="2400" dirty="0"/>
                        <a:t>Scenario</a:t>
                      </a:r>
                    </a:p>
                  </a:txBody>
                  <a:tcPr/>
                </a:tc>
                <a:tc>
                  <a:txBody>
                    <a:bodyPr/>
                    <a:lstStyle/>
                    <a:p>
                      <a:pPr lvl="0" algn="ctr">
                        <a:buNone/>
                      </a:pPr>
                      <a:r>
                        <a:rPr lang="en-US" sz="2400" dirty="0"/>
                        <a:t>Staying with National Grid</a:t>
                      </a:r>
                    </a:p>
                  </a:txBody>
                  <a:tcPr/>
                </a:tc>
                <a:tc>
                  <a:txBody>
                    <a:bodyPr/>
                    <a:lstStyle/>
                    <a:p>
                      <a:pPr lvl="0" algn="ctr">
                        <a:buNone/>
                      </a:pPr>
                      <a:r>
                        <a:rPr lang="en-US" sz="2400" dirty="0"/>
                        <a:t>Buying the Streetlights</a:t>
                      </a:r>
                    </a:p>
                  </a:txBody>
                  <a:tcPr/>
                </a:tc>
                <a:extLst>
                  <a:ext uri="{0D108BD9-81ED-4DB2-BD59-A6C34878D82A}">
                    <a16:rowId xmlns:a16="http://schemas.microsoft.com/office/drawing/2014/main" val="183771488"/>
                  </a:ext>
                </a:extLst>
              </a:tr>
              <a:tr h="1154702">
                <a:tc>
                  <a:txBody>
                    <a:bodyPr/>
                    <a:lstStyle/>
                    <a:p>
                      <a:pPr algn="ctr"/>
                      <a:r>
                        <a:rPr lang="en-US" sz="2400"/>
                        <a:t>Estimated costs post conversion</a:t>
                      </a:r>
                    </a:p>
                  </a:txBody>
                  <a:tcPr/>
                </a:tc>
                <a:tc>
                  <a:txBody>
                    <a:bodyPr/>
                    <a:lstStyle/>
                    <a:p>
                      <a:pPr algn="ctr"/>
                      <a:r>
                        <a:rPr lang="en-US" sz="2400" dirty="0"/>
                        <a:t>$56,000</a:t>
                      </a:r>
                    </a:p>
                  </a:txBody>
                  <a:tcPr/>
                </a:tc>
                <a:tc>
                  <a:txBody>
                    <a:bodyPr/>
                    <a:lstStyle/>
                    <a:p>
                      <a:pPr algn="ctr"/>
                      <a:r>
                        <a:rPr lang="en-US" sz="2400" dirty="0"/>
                        <a:t>$43,000</a:t>
                      </a:r>
                    </a:p>
                  </a:txBody>
                  <a:tcPr/>
                </a:tc>
                <a:extLst>
                  <a:ext uri="{0D108BD9-81ED-4DB2-BD59-A6C34878D82A}">
                    <a16:rowId xmlns:a16="http://schemas.microsoft.com/office/drawing/2014/main" val="475906396"/>
                  </a:ext>
                </a:extLst>
              </a:tr>
              <a:tr h="1154702">
                <a:tc>
                  <a:txBody>
                    <a:bodyPr/>
                    <a:lstStyle/>
                    <a:p>
                      <a:pPr algn="ctr"/>
                      <a:r>
                        <a:rPr lang="en-US" sz="2400"/>
                        <a:t>% Savings with conversion project</a:t>
                      </a:r>
                    </a:p>
                  </a:txBody>
                  <a:tcPr/>
                </a:tc>
                <a:tc>
                  <a:txBody>
                    <a:bodyPr/>
                    <a:lstStyle/>
                    <a:p>
                      <a:pPr algn="ctr"/>
                      <a:r>
                        <a:rPr lang="en-US" sz="2400" dirty="0"/>
                        <a:t>40%</a:t>
                      </a:r>
                    </a:p>
                  </a:txBody>
                  <a:tcPr/>
                </a:tc>
                <a:tc>
                  <a:txBody>
                    <a:bodyPr/>
                    <a:lstStyle/>
                    <a:p>
                      <a:pPr algn="ctr"/>
                      <a:r>
                        <a:rPr lang="en-US" sz="2400" dirty="0"/>
                        <a:t>53%</a:t>
                      </a:r>
                    </a:p>
                  </a:txBody>
                  <a:tcPr/>
                </a:tc>
                <a:extLst>
                  <a:ext uri="{0D108BD9-81ED-4DB2-BD59-A6C34878D82A}">
                    <a16:rowId xmlns:a16="http://schemas.microsoft.com/office/drawing/2014/main" val="2016442752"/>
                  </a:ext>
                </a:extLst>
              </a:tr>
              <a:tr h="1154702">
                <a:tc>
                  <a:txBody>
                    <a:bodyPr/>
                    <a:lstStyle/>
                    <a:p>
                      <a:pPr lvl="0" algn="ctr">
                        <a:buNone/>
                      </a:pPr>
                      <a:r>
                        <a:rPr lang="en-US" sz="2400"/>
                        <a:t>Return-on-investment</a:t>
                      </a:r>
                    </a:p>
                  </a:txBody>
                  <a:tcPr/>
                </a:tc>
                <a:tc>
                  <a:txBody>
                    <a:bodyPr/>
                    <a:lstStyle/>
                    <a:p>
                      <a:pPr lvl="0" algn="ctr">
                        <a:buNone/>
                      </a:pPr>
                      <a:r>
                        <a:rPr lang="en-US" sz="2400"/>
                        <a:t>N/A</a:t>
                      </a:r>
                    </a:p>
                  </a:txBody>
                  <a:tcPr/>
                </a:tc>
                <a:tc>
                  <a:txBody>
                    <a:bodyPr/>
                    <a:lstStyle/>
                    <a:p>
                      <a:pPr lvl="0" algn="ctr">
                        <a:buNone/>
                      </a:pPr>
                      <a:r>
                        <a:rPr lang="en-US" sz="2400"/>
                        <a:t>~ 4 – 8 year</a:t>
                      </a:r>
                    </a:p>
                  </a:txBody>
                  <a:tcPr/>
                </a:tc>
                <a:extLst>
                  <a:ext uri="{0D108BD9-81ED-4DB2-BD59-A6C34878D82A}">
                    <a16:rowId xmlns:a16="http://schemas.microsoft.com/office/drawing/2014/main" val="938392528"/>
                  </a:ext>
                </a:extLst>
              </a:tr>
            </a:tbl>
          </a:graphicData>
        </a:graphic>
      </p:graphicFrame>
      <p:sp>
        <p:nvSpPr>
          <p:cNvPr id="7" name="TextBox 6">
            <a:extLst>
              <a:ext uri="{FF2B5EF4-FFF2-40B4-BE49-F238E27FC236}">
                <a16:creationId xmlns:a16="http://schemas.microsoft.com/office/drawing/2014/main" id="{843C6AAF-81FF-4FEE-980E-9E38E8444153}"/>
              </a:ext>
            </a:extLst>
          </p:cNvPr>
          <p:cNvSpPr txBox="1"/>
          <p:nvPr/>
        </p:nvSpPr>
        <p:spPr>
          <a:xfrm>
            <a:off x="8180079" y="1600320"/>
            <a:ext cx="380712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3000" dirty="0">
                <a:solidFill>
                  <a:schemeClr val="bg1"/>
                </a:solidFill>
              </a:rPr>
              <a:t>The Status Quo</a:t>
            </a:r>
            <a:r>
              <a:rPr lang="en-US" sz="3000">
                <a:solidFill>
                  <a:schemeClr val="bg1"/>
                </a:solidFill>
              </a:rPr>
              <a:t>:</a:t>
            </a:r>
            <a:endParaRPr lang="en-US">
              <a:solidFill>
                <a:schemeClr val="bg1"/>
              </a:solidFill>
            </a:endParaRPr>
          </a:p>
          <a:p>
            <a:r>
              <a:rPr lang="en-US" sz="3000">
                <a:solidFill>
                  <a:schemeClr val="bg1"/>
                </a:solidFill>
              </a:rPr>
              <a:t>~</a:t>
            </a:r>
            <a:r>
              <a:rPr lang="en-US" sz="3000" dirty="0">
                <a:solidFill>
                  <a:schemeClr val="bg1"/>
                </a:solidFill>
              </a:rPr>
              <a:t> $92,000 per year in delivery, supply, and maintenance</a:t>
            </a:r>
            <a:endParaRPr lang="en-US">
              <a:solidFill>
                <a:schemeClr val="bg1"/>
              </a:solidFill>
            </a:endParaRPr>
          </a:p>
        </p:txBody>
      </p:sp>
    </p:spTree>
    <p:extLst>
      <p:ext uri="{BB962C8B-B14F-4D97-AF65-F5344CB8AC3E}">
        <p14:creationId xmlns:p14="http://schemas.microsoft.com/office/powerpoint/2010/main" val="3583274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group of people sitting at a desk&#10;&#10;Description automatically generated with medium confidence">
            <a:extLst>
              <a:ext uri="{FF2B5EF4-FFF2-40B4-BE49-F238E27FC236}">
                <a16:creationId xmlns:a16="http://schemas.microsoft.com/office/drawing/2014/main" id="{D5A238CE-6EC4-4E76-ABFA-5C98BBE9F5E0}"/>
              </a:ext>
            </a:extLst>
          </p:cNvPr>
          <p:cNvPicPr>
            <a:picLocks noChangeAspect="1"/>
          </p:cNvPicPr>
          <p:nvPr/>
        </p:nvPicPr>
        <p:blipFill rotWithShape="1">
          <a:blip r:embed="rId3">
            <a:extLst>
              <a:ext uri="{28A0092B-C50C-407E-A947-70E740481C1C}">
                <a14:useLocalDpi xmlns:a14="http://schemas.microsoft.com/office/drawing/2010/main" val="0"/>
              </a:ext>
            </a:extLst>
          </a:blip>
          <a:srcRect t="29786" b="37326"/>
          <a:stretch/>
        </p:blipFill>
        <p:spPr>
          <a:xfrm>
            <a:off x="0" y="3850640"/>
            <a:ext cx="12192000" cy="3007360"/>
          </a:xfrm>
          <a:prstGeom prst="rect">
            <a:avLst/>
          </a:prstGeom>
        </p:spPr>
      </p:pic>
      <p:sp>
        <p:nvSpPr>
          <p:cNvPr id="2" name="Title 1">
            <a:extLst>
              <a:ext uri="{FF2B5EF4-FFF2-40B4-BE49-F238E27FC236}">
                <a16:creationId xmlns:a16="http://schemas.microsoft.com/office/drawing/2014/main" id="{CA02A009-2297-40E0-A210-89213169851F}"/>
              </a:ext>
            </a:extLst>
          </p:cNvPr>
          <p:cNvSpPr>
            <a:spLocks noGrp="1"/>
          </p:cNvSpPr>
          <p:nvPr>
            <p:ph type="title"/>
          </p:nvPr>
        </p:nvSpPr>
        <p:spPr/>
        <p:txBody>
          <a:bodyPr/>
          <a:lstStyle/>
          <a:p>
            <a:r>
              <a:rPr lang="en-US" dirty="0">
                <a:solidFill>
                  <a:schemeClr val="bg1"/>
                </a:solidFill>
              </a:rPr>
              <a:t>Final Recommendations</a:t>
            </a:r>
          </a:p>
        </p:txBody>
      </p:sp>
      <p:sp>
        <p:nvSpPr>
          <p:cNvPr id="3" name="Content Placeholder 2">
            <a:extLst>
              <a:ext uri="{FF2B5EF4-FFF2-40B4-BE49-F238E27FC236}">
                <a16:creationId xmlns:a16="http://schemas.microsoft.com/office/drawing/2014/main" id="{FD3BCC4C-3D70-434A-92C9-EA02BBE2A1D8}"/>
              </a:ext>
            </a:extLst>
          </p:cNvPr>
          <p:cNvSpPr>
            <a:spLocks noGrp="1"/>
          </p:cNvSpPr>
          <p:nvPr>
            <p:ph idx="1"/>
          </p:nvPr>
        </p:nvSpPr>
        <p:spPr>
          <a:xfrm>
            <a:off x="838200" y="1685107"/>
            <a:ext cx="10515600" cy="2025008"/>
          </a:xfrm>
        </p:spPr>
        <p:txBody>
          <a:bodyPr numCol="2">
            <a:noAutofit/>
          </a:bodyPr>
          <a:lstStyle/>
          <a:p>
            <a:pPr marL="0" indent="0">
              <a:buNone/>
            </a:pPr>
            <a:r>
              <a:rPr lang="en-US" sz="2400" dirty="0">
                <a:solidFill>
                  <a:schemeClr val="bg1"/>
                </a:solidFill>
              </a:rPr>
              <a:t>Based on </a:t>
            </a:r>
            <a:r>
              <a:rPr lang="en-US" sz="2400" u="sng" dirty="0">
                <a:solidFill>
                  <a:schemeClr val="bg1"/>
                </a:solidFill>
              </a:rPr>
              <a:t>best practices</a:t>
            </a:r>
            <a:r>
              <a:rPr lang="en-US" sz="2400" dirty="0">
                <a:solidFill>
                  <a:schemeClr val="bg1"/>
                </a:solidFill>
              </a:rPr>
              <a:t>:</a:t>
            </a:r>
          </a:p>
          <a:p>
            <a:pPr marL="971550" lvl="1" indent="-514350">
              <a:buFont typeface="+mj-lt"/>
              <a:buAutoNum type="arabicPeriod"/>
            </a:pPr>
            <a:r>
              <a:rPr lang="en-US" dirty="0">
                <a:solidFill>
                  <a:schemeClr val="bg1"/>
                </a:solidFill>
              </a:rPr>
              <a:t>Create a working group</a:t>
            </a:r>
          </a:p>
          <a:p>
            <a:pPr marL="971550" lvl="1" indent="-514350">
              <a:buFont typeface="+mj-lt"/>
              <a:buAutoNum type="arabicPeriod"/>
            </a:pPr>
            <a:r>
              <a:rPr lang="en-US" dirty="0">
                <a:solidFill>
                  <a:schemeClr val="bg1"/>
                </a:solidFill>
              </a:rPr>
              <a:t>Hire a consultant</a:t>
            </a:r>
          </a:p>
          <a:p>
            <a:pPr marL="971550" lvl="1" indent="-514350">
              <a:buFont typeface="+mj-lt"/>
              <a:buAutoNum type="arabicPeriod"/>
            </a:pPr>
            <a:r>
              <a:rPr lang="en-US" dirty="0">
                <a:solidFill>
                  <a:schemeClr val="bg1"/>
                </a:solidFill>
              </a:rPr>
              <a:t>Purchase the lights</a:t>
            </a:r>
          </a:p>
          <a:p>
            <a:pPr marL="971550" lvl="1" indent="-514350">
              <a:buFont typeface="+mj-lt"/>
              <a:buAutoNum type="arabicPeriod"/>
            </a:pPr>
            <a:endParaRPr lang="en-US" dirty="0">
              <a:solidFill>
                <a:schemeClr val="bg1"/>
              </a:solidFill>
            </a:endParaRPr>
          </a:p>
          <a:p>
            <a:pPr marL="971550" lvl="1" indent="-514350">
              <a:buFont typeface="+mj-lt"/>
              <a:buAutoNum type="arabicPeriod"/>
            </a:pPr>
            <a:endParaRPr lang="en-US" dirty="0">
              <a:solidFill>
                <a:schemeClr val="bg1"/>
              </a:solidFill>
            </a:endParaRPr>
          </a:p>
          <a:p>
            <a:pPr marL="457200" lvl="1" indent="0">
              <a:buNone/>
            </a:pPr>
            <a:r>
              <a:rPr lang="en-US" dirty="0">
                <a:solidFill>
                  <a:schemeClr val="bg1"/>
                </a:solidFill>
              </a:rPr>
              <a:t>Alternatively</a:t>
            </a:r>
          </a:p>
          <a:p>
            <a:pPr marL="914400" lvl="1" indent="-457200">
              <a:buFont typeface="+mj-lt"/>
              <a:buAutoNum type="arabicPeriod"/>
            </a:pPr>
            <a:r>
              <a:rPr lang="en-US" dirty="0">
                <a:solidFill>
                  <a:schemeClr val="bg1"/>
                </a:solidFill>
              </a:rPr>
              <a:t>Have National Grid perform an LED pilot installation</a:t>
            </a:r>
          </a:p>
          <a:p>
            <a:pPr marL="914400" lvl="1" indent="-457200">
              <a:buFont typeface="+mj-lt"/>
              <a:buAutoNum type="arabicPeriod"/>
            </a:pPr>
            <a:r>
              <a:rPr lang="en-US" dirty="0">
                <a:solidFill>
                  <a:schemeClr val="bg1"/>
                </a:solidFill>
              </a:rPr>
              <a:t>Allow National grid to perform the conversion</a:t>
            </a:r>
          </a:p>
          <a:p>
            <a:endParaRPr lang="en-US" sz="2400" dirty="0"/>
          </a:p>
        </p:txBody>
      </p:sp>
      <p:sp>
        <p:nvSpPr>
          <p:cNvPr id="4" name="Slide Number Placeholder 3">
            <a:extLst>
              <a:ext uri="{FF2B5EF4-FFF2-40B4-BE49-F238E27FC236}">
                <a16:creationId xmlns:a16="http://schemas.microsoft.com/office/drawing/2014/main" id="{3D2714E7-DE80-4448-9622-9D7F070F2F34}"/>
              </a:ext>
            </a:extLst>
          </p:cNvPr>
          <p:cNvSpPr>
            <a:spLocks noGrp="1"/>
          </p:cNvSpPr>
          <p:nvPr>
            <p:ph type="sldNum" sz="quarter" idx="12"/>
          </p:nvPr>
        </p:nvSpPr>
        <p:spPr/>
        <p:txBody>
          <a:bodyPr/>
          <a:lstStyle/>
          <a:p>
            <a:r>
              <a:rPr lang="en-US" sz="2400" b="1">
                <a:solidFill>
                  <a:schemeClr val="bg1"/>
                </a:solidFill>
              </a:rPr>
              <a:t>22</a:t>
            </a:r>
          </a:p>
        </p:txBody>
      </p:sp>
      <p:sp>
        <p:nvSpPr>
          <p:cNvPr id="5" name="Date Placeholder 4">
            <a:extLst>
              <a:ext uri="{FF2B5EF4-FFF2-40B4-BE49-F238E27FC236}">
                <a16:creationId xmlns:a16="http://schemas.microsoft.com/office/drawing/2014/main" id="{655CC16A-5868-4A4A-AC84-61C2E660A679}"/>
              </a:ext>
            </a:extLst>
          </p:cNvPr>
          <p:cNvSpPr>
            <a:spLocks noGrp="1"/>
          </p:cNvSpPr>
          <p:nvPr>
            <p:ph type="dt" sz="half" idx="10"/>
          </p:nvPr>
        </p:nvSpPr>
        <p:spPr/>
        <p:txBody>
          <a:bodyPr/>
          <a:lstStyle/>
          <a:p>
            <a:fld id="{60656B0B-4256-4F9E-A918-9654D77475F8}" type="datetime1">
              <a:rPr lang="en-US" smtClean="0">
                <a:solidFill>
                  <a:schemeClr val="bg1"/>
                </a:solidFill>
              </a:rPr>
              <a:t>12/8/2021</a:t>
            </a:fld>
            <a:endParaRPr lang="en-US">
              <a:solidFill>
                <a:schemeClr val="bg1"/>
              </a:solidFill>
            </a:endParaRPr>
          </a:p>
        </p:txBody>
      </p:sp>
      <p:cxnSp>
        <p:nvCxnSpPr>
          <p:cNvPr id="9" name="Straight Connector 8">
            <a:extLst>
              <a:ext uri="{FF2B5EF4-FFF2-40B4-BE49-F238E27FC236}">
                <a16:creationId xmlns:a16="http://schemas.microsoft.com/office/drawing/2014/main" id="{9A62E49D-5650-40B2-A40D-34583E86B64B}"/>
              </a:ext>
            </a:extLst>
          </p:cNvPr>
          <p:cNvCxnSpPr>
            <a:cxnSpLocks/>
          </p:cNvCxnSpPr>
          <p:nvPr/>
        </p:nvCxnSpPr>
        <p:spPr>
          <a:xfrm>
            <a:off x="0" y="3850640"/>
            <a:ext cx="121920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09057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9460-192C-47B1-B0B7-1F9FBD01DCF6}"/>
              </a:ext>
            </a:extLst>
          </p:cNvPr>
          <p:cNvSpPr>
            <a:spLocks noGrp="1"/>
          </p:cNvSpPr>
          <p:nvPr>
            <p:ph type="title"/>
          </p:nvPr>
        </p:nvSpPr>
        <p:spPr/>
        <p:txBody>
          <a:bodyPr/>
          <a:lstStyle/>
          <a:p>
            <a:r>
              <a:rPr lang="en-US">
                <a:solidFill>
                  <a:schemeClr val="bg1"/>
                </a:solidFill>
              </a:rPr>
              <a:t>Acknowledgements</a:t>
            </a:r>
          </a:p>
        </p:txBody>
      </p:sp>
      <p:sp>
        <p:nvSpPr>
          <p:cNvPr id="3" name="Content Placeholder 2">
            <a:extLst>
              <a:ext uri="{FF2B5EF4-FFF2-40B4-BE49-F238E27FC236}">
                <a16:creationId xmlns:a16="http://schemas.microsoft.com/office/drawing/2014/main" id="{FFD8D358-8563-4BEF-93ED-FA3D5E6CF6E7}"/>
              </a:ext>
            </a:extLst>
          </p:cNvPr>
          <p:cNvSpPr>
            <a:spLocks noGrp="1"/>
          </p:cNvSpPr>
          <p:nvPr>
            <p:ph idx="1"/>
          </p:nvPr>
        </p:nvSpPr>
        <p:spPr>
          <a:xfrm>
            <a:off x="838200" y="1650740"/>
            <a:ext cx="10515600" cy="4351338"/>
          </a:xfrm>
        </p:spPr>
        <p:txBody>
          <a:bodyPr vert="horz" lIns="91440" tIns="45720" rIns="91440" bIns="45720" rtlCol="0" anchor="t">
            <a:normAutofit/>
          </a:bodyPr>
          <a:lstStyle/>
          <a:p>
            <a:r>
              <a:rPr lang="en-US">
                <a:solidFill>
                  <a:schemeClr val="bg1"/>
                </a:solidFill>
              </a:rPr>
              <a:t>Lauren Sinatra of The Town of Nantucket Energy Office</a:t>
            </a:r>
          </a:p>
          <a:p>
            <a:r>
              <a:rPr lang="en-US">
                <a:solidFill>
                  <a:schemeClr val="bg1"/>
                </a:solidFill>
              </a:rPr>
              <a:t>Gail Walker, Founder of Nantucket Lights, </a:t>
            </a:r>
            <a:r>
              <a:rPr lang="en-US">
                <a:solidFill>
                  <a:schemeClr val="bg1"/>
                </a:solidFill>
                <a:ea typeface="+mn-lt"/>
                <a:cs typeface="+mn-lt"/>
                <a:hlinkClick r:id="rId3">
                  <a:extLst>
                    <a:ext uri="{A12FA001-AC4F-418D-AE19-62706E023703}">
                      <ahyp:hlinkClr xmlns:ahyp="http://schemas.microsoft.com/office/drawing/2018/hyperlinkcolor" val="tx"/>
                    </a:ext>
                  </a:extLst>
                </a:hlinkClick>
              </a:rPr>
              <a:t>https://nantucketlights.org</a:t>
            </a:r>
          </a:p>
          <a:p>
            <a:r>
              <a:rPr lang="en-US">
                <a:solidFill>
                  <a:schemeClr val="bg1"/>
                </a:solidFill>
              </a:rPr>
              <a:t>Dominic Golding &amp; Fred J. Looft of WPI</a:t>
            </a:r>
          </a:p>
          <a:p>
            <a:r>
              <a:rPr lang="en-US">
                <a:solidFill>
                  <a:schemeClr val="bg1"/>
                </a:solidFill>
              </a:rPr>
              <a:t>Youngs Bicycles</a:t>
            </a:r>
          </a:p>
          <a:p>
            <a:r>
              <a:rPr lang="en-US">
                <a:solidFill>
                  <a:schemeClr val="bg1"/>
                </a:solidFill>
              </a:rPr>
              <a:t>Nantucket Yacht Club</a:t>
            </a:r>
          </a:p>
          <a:p>
            <a:endParaRPr lang="en-US"/>
          </a:p>
          <a:p>
            <a:endParaRPr lang="en-US"/>
          </a:p>
          <a:p>
            <a:endParaRPr lang="en-US"/>
          </a:p>
        </p:txBody>
      </p:sp>
      <p:sp>
        <p:nvSpPr>
          <p:cNvPr id="4" name="Slide Number Placeholder 3">
            <a:extLst>
              <a:ext uri="{FF2B5EF4-FFF2-40B4-BE49-F238E27FC236}">
                <a16:creationId xmlns:a16="http://schemas.microsoft.com/office/drawing/2014/main" id="{8106AE6B-4112-42DD-8547-07226624A0C6}"/>
              </a:ext>
            </a:extLst>
          </p:cNvPr>
          <p:cNvSpPr>
            <a:spLocks noGrp="1"/>
          </p:cNvSpPr>
          <p:nvPr>
            <p:ph type="sldNum" sz="quarter" idx="12"/>
          </p:nvPr>
        </p:nvSpPr>
        <p:spPr/>
        <p:txBody>
          <a:bodyPr/>
          <a:lstStyle/>
          <a:p>
            <a:r>
              <a:rPr lang="en-US" sz="2400" b="1"/>
              <a:t>24</a:t>
            </a:r>
          </a:p>
        </p:txBody>
      </p:sp>
      <p:sp>
        <p:nvSpPr>
          <p:cNvPr id="5" name="Date Placeholder 4">
            <a:extLst>
              <a:ext uri="{FF2B5EF4-FFF2-40B4-BE49-F238E27FC236}">
                <a16:creationId xmlns:a16="http://schemas.microsoft.com/office/drawing/2014/main" id="{65D8A367-60B9-42AB-9840-420FBA7BFC87}"/>
              </a:ext>
            </a:extLst>
          </p:cNvPr>
          <p:cNvSpPr>
            <a:spLocks noGrp="1"/>
          </p:cNvSpPr>
          <p:nvPr>
            <p:ph type="dt" sz="half" idx="10"/>
          </p:nvPr>
        </p:nvSpPr>
        <p:spPr/>
        <p:txBody>
          <a:bodyPr/>
          <a:lstStyle/>
          <a:p>
            <a:fld id="{2D1E35BB-B091-44B5-8413-A0C48529F1DF}" type="datetime1">
              <a:rPr lang="en-US" smtClean="0"/>
              <a:t>12/8/2021</a:t>
            </a:fld>
            <a:endParaRPr lang="en-US"/>
          </a:p>
        </p:txBody>
      </p:sp>
      <p:sp>
        <p:nvSpPr>
          <p:cNvPr id="6" name="Right Triangle 5">
            <a:extLst>
              <a:ext uri="{FF2B5EF4-FFF2-40B4-BE49-F238E27FC236}">
                <a16:creationId xmlns:a16="http://schemas.microsoft.com/office/drawing/2014/main" id="{E9567940-AB1D-402E-B6D3-947445FF7E9B}"/>
              </a:ext>
            </a:extLst>
          </p:cNvPr>
          <p:cNvSpPr/>
          <p:nvPr/>
        </p:nvSpPr>
        <p:spPr>
          <a:xfrm rot="5400000" flipV="1">
            <a:off x="8299953" y="-2201361"/>
            <a:ext cx="1688098" cy="6096003"/>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2" name="Picture 11" descr="A picture containing text, outdoor, sign&#10;&#10;Description automatically generated">
            <a:extLst>
              <a:ext uri="{FF2B5EF4-FFF2-40B4-BE49-F238E27FC236}">
                <a16:creationId xmlns:a16="http://schemas.microsoft.com/office/drawing/2014/main" id="{A96366B9-9358-4756-98F3-D455532A5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0984" y="4696972"/>
            <a:ext cx="1841940" cy="1841940"/>
          </a:xfrm>
          <a:prstGeom prst="rect">
            <a:avLst/>
          </a:prstGeom>
        </p:spPr>
      </p:pic>
      <p:pic>
        <p:nvPicPr>
          <p:cNvPr id="7" name="Picture 8" descr="A picture containing logo&#10;&#10;Description automatically generated">
            <a:extLst>
              <a:ext uri="{FF2B5EF4-FFF2-40B4-BE49-F238E27FC236}">
                <a16:creationId xmlns:a16="http://schemas.microsoft.com/office/drawing/2014/main" id="{37FEC10C-92B3-46ED-84B0-9EB5CE3FF2B7}"/>
              </a:ext>
            </a:extLst>
          </p:cNvPr>
          <p:cNvPicPr>
            <a:picLocks noChangeAspect="1"/>
          </p:cNvPicPr>
          <p:nvPr/>
        </p:nvPicPr>
        <p:blipFill>
          <a:blip r:embed="rId5"/>
          <a:stretch>
            <a:fillRect/>
          </a:stretch>
        </p:blipFill>
        <p:spPr>
          <a:xfrm>
            <a:off x="1409700" y="4156698"/>
            <a:ext cx="2743200" cy="2743200"/>
          </a:xfrm>
          <a:prstGeom prst="rect">
            <a:avLst/>
          </a:prstGeom>
        </p:spPr>
      </p:pic>
      <p:pic>
        <p:nvPicPr>
          <p:cNvPr id="9" name="Picture 9" descr="Shape&#10;&#10;Description automatically generated">
            <a:extLst>
              <a:ext uri="{FF2B5EF4-FFF2-40B4-BE49-F238E27FC236}">
                <a16:creationId xmlns:a16="http://schemas.microsoft.com/office/drawing/2014/main" id="{C1B6CFA9-EAC2-47FB-88DA-C58D5A63F480}"/>
              </a:ext>
            </a:extLst>
          </p:cNvPr>
          <p:cNvPicPr>
            <a:picLocks noChangeAspect="1"/>
          </p:cNvPicPr>
          <p:nvPr/>
        </p:nvPicPr>
        <p:blipFill>
          <a:blip r:embed="rId6"/>
          <a:stretch>
            <a:fillRect/>
          </a:stretch>
        </p:blipFill>
        <p:spPr>
          <a:xfrm>
            <a:off x="4724400" y="4849079"/>
            <a:ext cx="2743200" cy="1628775"/>
          </a:xfrm>
          <a:prstGeom prst="rect">
            <a:avLst/>
          </a:prstGeom>
          <a:effectLst/>
        </p:spPr>
      </p:pic>
    </p:spTree>
    <p:extLst>
      <p:ext uri="{BB962C8B-B14F-4D97-AF65-F5344CB8AC3E}">
        <p14:creationId xmlns:p14="http://schemas.microsoft.com/office/powerpoint/2010/main" val="3303216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Content Placeholder 2" descr="A picture containing sky, grass, outdoor, nature&#10;&#10;Description automatically generated">
            <a:extLst>
              <a:ext uri="{FF2B5EF4-FFF2-40B4-BE49-F238E27FC236}">
                <a16:creationId xmlns:a16="http://schemas.microsoft.com/office/drawing/2014/main" id="{DB673A0C-D661-45BF-9DC7-85153467AA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144"/>
            <a:ext cx="12192000" cy="6867144"/>
          </a:xfrm>
        </p:spPr>
      </p:pic>
      <p:sp>
        <p:nvSpPr>
          <p:cNvPr id="4" name="Date Placeholder 3">
            <a:extLst>
              <a:ext uri="{FF2B5EF4-FFF2-40B4-BE49-F238E27FC236}">
                <a16:creationId xmlns:a16="http://schemas.microsoft.com/office/drawing/2014/main" id="{351347E3-5B77-4ACF-AD69-1862590FDA8A}"/>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ACAE9541-18F8-4731-BE28-F53CF6A4AA6F}"/>
              </a:ext>
            </a:extLst>
          </p:cNvPr>
          <p:cNvSpPr>
            <a:spLocks noGrp="1"/>
          </p:cNvSpPr>
          <p:nvPr>
            <p:ph type="sldNum" sz="quarter" idx="12"/>
          </p:nvPr>
        </p:nvSpPr>
        <p:spPr/>
        <p:txBody>
          <a:bodyPr/>
          <a:lstStyle/>
          <a:p>
            <a:r>
              <a:rPr lang="en-US" sz="2400" b="1">
                <a:solidFill>
                  <a:schemeClr val="bg1"/>
                </a:solidFill>
              </a:rPr>
              <a:t>25</a:t>
            </a:r>
          </a:p>
        </p:txBody>
      </p:sp>
      <p:sp>
        <p:nvSpPr>
          <p:cNvPr id="9" name="Title 8">
            <a:extLst>
              <a:ext uri="{FF2B5EF4-FFF2-40B4-BE49-F238E27FC236}">
                <a16:creationId xmlns:a16="http://schemas.microsoft.com/office/drawing/2014/main" id="{2DAC8B81-0FBA-4CC4-AFE1-0571DA504856}"/>
              </a:ext>
            </a:extLst>
          </p:cNvPr>
          <p:cNvSpPr>
            <a:spLocks noGrp="1"/>
          </p:cNvSpPr>
          <p:nvPr>
            <p:ph type="title"/>
          </p:nvPr>
        </p:nvSpPr>
        <p:spPr/>
        <p:txBody>
          <a:bodyPr/>
          <a:lstStyle/>
          <a:p>
            <a:r>
              <a:rPr lang="en-US" dirty="0"/>
              <a:t>Any questions?</a:t>
            </a:r>
          </a:p>
        </p:txBody>
      </p:sp>
    </p:spTree>
    <p:extLst>
      <p:ext uri="{BB962C8B-B14F-4D97-AF65-F5344CB8AC3E}">
        <p14:creationId xmlns:p14="http://schemas.microsoft.com/office/powerpoint/2010/main" val="1366214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7E631-78DF-409F-B897-7D3D06C1C6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0177A7D-F20B-448D-B81E-FE26AF69D1F6}"/>
              </a:ext>
            </a:extLst>
          </p:cNvPr>
          <p:cNvSpPr>
            <a:spLocks noGrp="1"/>
          </p:cNvSpPr>
          <p:nvPr>
            <p:ph idx="1"/>
          </p:nvPr>
        </p:nvSpPr>
        <p:spPr/>
        <p:txBody>
          <a:bodyPr/>
          <a:lstStyle/>
          <a:p>
            <a:endParaRPr lang="en-US"/>
          </a:p>
        </p:txBody>
      </p:sp>
      <p:sp>
        <p:nvSpPr>
          <p:cNvPr id="4" name="Date Placeholder 3">
            <a:extLst>
              <a:ext uri="{FF2B5EF4-FFF2-40B4-BE49-F238E27FC236}">
                <a16:creationId xmlns:a16="http://schemas.microsoft.com/office/drawing/2014/main" id="{17EF22C7-FAE1-4D3D-BC05-A04E94A5720E}"/>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17307497-D35D-434B-AD55-713112B5CA77}"/>
              </a:ext>
            </a:extLst>
          </p:cNvPr>
          <p:cNvSpPr>
            <a:spLocks noGrp="1"/>
          </p:cNvSpPr>
          <p:nvPr>
            <p:ph type="sldNum" sz="quarter" idx="12"/>
          </p:nvPr>
        </p:nvSpPr>
        <p:spPr/>
        <p:txBody>
          <a:bodyPr/>
          <a:lstStyle/>
          <a:p>
            <a:fld id="{ABB683B3-C330-43B7-A62A-458A02513B15}" type="slidenum">
              <a:rPr lang="en-US" smtClean="0"/>
              <a:t>25</a:t>
            </a:fld>
            <a:endParaRPr lang="en-US"/>
          </a:p>
        </p:txBody>
      </p:sp>
    </p:spTree>
    <p:extLst>
      <p:ext uri="{BB962C8B-B14F-4D97-AF65-F5344CB8AC3E}">
        <p14:creationId xmlns:p14="http://schemas.microsoft.com/office/powerpoint/2010/main" val="2856262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B012-D2D4-4EF5-8730-ECEA549D6E4E}"/>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id="{F3182D59-9D51-4234-92B6-C3A461EAE267}"/>
              </a:ext>
            </a:extLst>
          </p:cNvPr>
          <p:cNvSpPr>
            <a:spLocks noGrp="1"/>
          </p:cNvSpPr>
          <p:nvPr>
            <p:ph idx="1"/>
          </p:nvPr>
        </p:nvSpPr>
        <p:spPr/>
        <p:txBody>
          <a:bodyPr vert="horz" lIns="91440" tIns="45720" rIns="91440" bIns="45720" rtlCol="0" anchor="t">
            <a:normAutofit fontScale="32500" lnSpcReduction="20000"/>
          </a:bodyPr>
          <a:lstStyle/>
          <a:p>
            <a:r>
              <a:rPr lang="en-US">
                <a:ea typeface="+mn-lt"/>
                <a:cs typeface="+mn-lt"/>
              </a:rPr>
              <a:t>•</a:t>
            </a:r>
            <a:r>
              <a:rPr lang="en-US" err="1">
                <a:ea typeface="+mn-lt"/>
                <a:cs typeface="+mn-lt"/>
              </a:rPr>
              <a:t>Econlib</a:t>
            </a:r>
            <a:r>
              <a:rPr lang="en-US">
                <a:ea typeface="+mn-lt"/>
                <a:cs typeface="+mn-lt"/>
              </a:rPr>
              <a:t>. “Benefit-Cost Analysis.”. </a:t>
            </a:r>
            <a:r>
              <a:rPr lang="en-US">
                <a:ea typeface="+mn-lt"/>
                <a:cs typeface="+mn-lt"/>
                <a:hlinkClick r:id="rId2"/>
              </a:rPr>
              <a:t>https://www.econlib.org/library/Enc/BenefitCostAnalysis.html</a:t>
            </a:r>
            <a:r>
              <a:rPr lang="en-US">
                <a:ea typeface="+mn-lt"/>
                <a:cs typeface="+mn-lt"/>
              </a:rPr>
              <a:t>.</a:t>
            </a:r>
            <a:endParaRPr lang="en-US"/>
          </a:p>
          <a:p>
            <a:r>
              <a:rPr lang="en-US">
                <a:ea typeface="+mn-lt"/>
                <a:cs typeface="+mn-lt"/>
              </a:rPr>
              <a:t>•We Mean Business Coalition. “Company Profile: National Grid,” September 30, 2019. </a:t>
            </a:r>
            <a:r>
              <a:rPr lang="en-US">
                <a:ea typeface="+mn-lt"/>
                <a:cs typeface="+mn-lt"/>
                <a:hlinkClick r:id="rId3"/>
              </a:rPr>
              <a:t>https://www.wemeanbusinesscoalition.org/blog/company-profile-national-grid/</a:t>
            </a:r>
            <a:r>
              <a:rPr lang="en-US">
                <a:ea typeface="+mn-lt"/>
                <a:cs typeface="+mn-lt"/>
              </a:rPr>
              <a:t>.</a:t>
            </a:r>
            <a:endParaRPr lang="en-US"/>
          </a:p>
          <a:p>
            <a:r>
              <a:rPr lang="en-US">
                <a:ea typeface="+mn-lt"/>
                <a:cs typeface="+mn-lt"/>
              </a:rPr>
              <a:t>•</a:t>
            </a:r>
            <a:r>
              <a:rPr lang="en-US" err="1">
                <a:ea typeface="+mn-lt"/>
                <a:cs typeface="+mn-lt"/>
              </a:rPr>
              <a:t>WallStreetMojo</a:t>
            </a:r>
            <a:r>
              <a:rPr lang="en-US">
                <a:ea typeface="+mn-lt"/>
                <a:cs typeface="+mn-lt"/>
              </a:rPr>
              <a:t>. “Cost Benefit Analysis Examples,” May 28, 2019. </a:t>
            </a:r>
            <a:r>
              <a:rPr lang="en-US">
                <a:ea typeface="+mn-lt"/>
                <a:cs typeface="+mn-lt"/>
                <a:hlinkClick r:id="rId4"/>
              </a:rPr>
              <a:t>https://www.wallstreetmojo.com/cost-benefit-analysis-examples/</a:t>
            </a:r>
            <a:r>
              <a:rPr lang="en-US">
                <a:ea typeface="+mn-lt"/>
                <a:cs typeface="+mn-lt"/>
              </a:rPr>
              <a:t>.</a:t>
            </a:r>
            <a:endParaRPr lang="en-US"/>
          </a:p>
          <a:p>
            <a:r>
              <a:rPr lang="en-US">
                <a:ea typeface="+mn-lt"/>
                <a:cs typeface="+mn-lt"/>
              </a:rPr>
              <a:t>•CAI. “Keeping Nantucket Powered Is a Challenge as Electricity Demand Rises,” November 24, 2014. </a:t>
            </a:r>
            <a:r>
              <a:rPr lang="en-US">
                <a:ea typeface="+mn-lt"/>
                <a:cs typeface="+mn-lt"/>
                <a:hlinkClick r:id="rId5"/>
              </a:rPr>
              <a:t>https://www.capeandislands.org/science-environment/2014-11-24/keeping-nantucket-powered-is-a-challenge-as-electricity-demand-rises</a:t>
            </a:r>
            <a:r>
              <a:rPr lang="en-US">
                <a:ea typeface="+mn-lt"/>
                <a:cs typeface="+mn-lt"/>
              </a:rPr>
              <a:t>.</a:t>
            </a:r>
            <a:endParaRPr lang="en-US"/>
          </a:p>
          <a:p>
            <a:r>
              <a:rPr lang="en-US">
                <a:ea typeface="+mn-lt"/>
                <a:cs typeface="+mn-lt"/>
              </a:rPr>
              <a:t>•</a:t>
            </a:r>
            <a:r>
              <a:rPr lang="en-US" err="1">
                <a:ea typeface="+mn-lt"/>
                <a:cs typeface="+mn-lt"/>
              </a:rPr>
              <a:t>Liteharbor</a:t>
            </a:r>
            <a:r>
              <a:rPr lang="en-US">
                <a:ea typeface="+mn-lt"/>
                <a:cs typeface="+mn-lt"/>
              </a:rPr>
              <a:t>. “Knowledge </a:t>
            </a:r>
            <a:r>
              <a:rPr lang="en-US" err="1">
                <a:ea typeface="+mn-lt"/>
                <a:cs typeface="+mn-lt"/>
              </a:rPr>
              <a:t>News_China</a:t>
            </a:r>
            <a:r>
              <a:rPr lang="en-US">
                <a:ea typeface="+mn-lt"/>
                <a:cs typeface="+mn-lt"/>
              </a:rPr>
              <a:t> Leading Lighting Manufacturer, Supplier, Factory and Wholesaler of Recessed Downlights, Led Downlights, Can Lights, Pot Lights, Multiple Downlights, </a:t>
            </a:r>
            <a:r>
              <a:rPr lang="en-US" err="1">
                <a:ea typeface="+mn-lt"/>
                <a:cs typeface="+mn-lt"/>
              </a:rPr>
              <a:t>Trimless</a:t>
            </a:r>
            <a:r>
              <a:rPr lang="en-US">
                <a:ea typeface="+mn-lt"/>
                <a:cs typeface="+mn-lt"/>
              </a:rPr>
              <a:t> Downlight, Led Retrofit Can Lights, Track Lights, Mirror Lights, Led Lighted Mirror, LED Bathroom Mirror, Illuminated Mirror, LED Electric Mirror, Led Lighted Mirror, LED Bathroom Mirror, Smart Mirror, Emergency Exit </a:t>
            </a:r>
            <a:r>
              <a:rPr lang="en-US" err="1">
                <a:ea typeface="+mn-lt"/>
                <a:cs typeface="+mn-lt"/>
              </a:rPr>
              <a:t>Light,Led</a:t>
            </a:r>
            <a:r>
              <a:rPr lang="en-US">
                <a:ea typeface="+mn-lt"/>
                <a:cs typeface="+mn-lt"/>
              </a:rPr>
              <a:t> Wrap Light, Led Wraparound Lights, Led Wraparound </a:t>
            </a:r>
            <a:r>
              <a:rPr lang="en-US" err="1">
                <a:ea typeface="+mn-lt"/>
                <a:cs typeface="+mn-lt"/>
              </a:rPr>
              <a:t>Fixture,Wrap</a:t>
            </a:r>
            <a:r>
              <a:rPr lang="en-US">
                <a:ea typeface="+mn-lt"/>
                <a:cs typeface="+mn-lt"/>
              </a:rPr>
              <a:t> around Lights, Led Strip Fixture,4ft Led Strip </a:t>
            </a:r>
            <a:r>
              <a:rPr lang="en-US" err="1">
                <a:ea typeface="+mn-lt"/>
                <a:cs typeface="+mn-lt"/>
              </a:rPr>
              <a:t>Light,Led</a:t>
            </a:r>
            <a:r>
              <a:rPr lang="en-US">
                <a:ea typeface="+mn-lt"/>
                <a:cs typeface="+mn-lt"/>
              </a:rPr>
              <a:t> House Numbers, Illuminated House Numbers, Lighted House </a:t>
            </a:r>
            <a:r>
              <a:rPr lang="en-US" err="1">
                <a:ea typeface="+mn-lt"/>
                <a:cs typeface="+mn-lt"/>
              </a:rPr>
              <a:t>Numbers,Bluetooth</a:t>
            </a:r>
            <a:r>
              <a:rPr lang="en-US">
                <a:ea typeface="+mn-lt"/>
                <a:cs typeface="+mn-lt"/>
              </a:rPr>
              <a:t> Ceiling </a:t>
            </a:r>
            <a:r>
              <a:rPr lang="en-US" err="1">
                <a:ea typeface="+mn-lt"/>
                <a:cs typeface="+mn-lt"/>
              </a:rPr>
              <a:t>Light,Ceiling</a:t>
            </a:r>
            <a:r>
              <a:rPr lang="en-US">
                <a:ea typeface="+mn-lt"/>
                <a:cs typeface="+mn-lt"/>
              </a:rPr>
              <a:t> Light with Bluetooth </a:t>
            </a:r>
            <a:r>
              <a:rPr lang="en-US" err="1">
                <a:ea typeface="+mn-lt"/>
                <a:cs typeface="+mn-lt"/>
              </a:rPr>
              <a:t>Speaker,Led</a:t>
            </a:r>
            <a:r>
              <a:rPr lang="en-US">
                <a:ea typeface="+mn-lt"/>
                <a:cs typeface="+mn-lt"/>
              </a:rPr>
              <a:t> Music </a:t>
            </a:r>
            <a:r>
              <a:rPr lang="en-US" err="1">
                <a:ea typeface="+mn-lt"/>
                <a:cs typeface="+mn-lt"/>
              </a:rPr>
              <a:t>Lights,Music</a:t>
            </a:r>
            <a:r>
              <a:rPr lang="en-US">
                <a:ea typeface="+mn-lt"/>
                <a:cs typeface="+mn-lt"/>
              </a:rPr>
              <a:t> Ceiling Lights, Smart Ceiling Lights, Indoor Lighting, Commercial Lighting, Architectural Lighting, Residential Lighting, Industrial Lighting, Project Lighting, Outdoor Lighting and so on. Main for North America Market!” Accessed October 2, 2021. </a:t>
            </a:r>
            <a:r>
              <a:rPr lang="en-US">
                <a:ea typeface="+mn-lt"/>
                <a:cs typeface="+mn-lt"/>
                <a:hlinkClick r:id="rId6"/>
              </a:rPr>
              <a:t>https://www.liteharborfactory.com/</a:t>
            </a:r>
            <a:r>
              <a:rPr lang="en-US">
                <a:ea typeface="+mn-lt"/>
                <a:cs typeface="+mn-lt"/>
              </a:rPr>
              <a:t>.</a:t>
            </a:r>
            <a:endParaRPr lang="en-US"/>
          </a:p>
          <a:p>
            <a:r>
              <a:rPr lang="en-US">
                <a:ea typeface="+mn-lt"/>
                <a:cs typeface="+mn-lt"/>
              </a:rPr>
              <a:t>•International Dark-Sky Association. “Light Pollution Wastes Energy and Money.”. </a:t>
            </a:r>
            <a:r>
              <a:rPr lang="en-US">
                <a:ea typeface="+mn-lt"/>
                <a:cs typeface="+mn-lt"/>
                <a:hlinkClick r:id="rId7"/>
              </a:rPr>
              <a:t>https://www.darksky.org/light-pollution/energy-waste/</a:t>
            </a:r>
            <a:r>
              <a:rPr lang="en-US">
                <a:ea typeface="+mn-lt"/>
                <a:cs typeface="+mn-lt"/>
              </a:rPr>
              <a:t>.</a:t>
            </a:r>
            <a:endParaRPr lang="en-US"/>
          </a:p>
          <a:p>
            <a:r>
              <a:rPr lang="en-US">
                <a:ea typeface="+mn-lt"/>
                <a:cs typeface="+mn-lt"/>
              </a:rPr>
              <a:t>•Lights, Nantucket. “Welcome to Nantucket Lights.” Nantucket Lights.. </a:t>
            </a:r>
            <a:r>
              <a:rPr lang="en-US">
                <a:ea typeface="+mn-lt"/>
                <a:cs typeface="+mn-lt"/>
                <a:hlinkClick r:id="rId8"/>
              </a:rPr>
              <a:t>https://nantucketlights.org/</a:t>
            </a:r>
            <a:r>
              <a:rPr lang="en-US">
                <a:ea typeface="+mn-lt"/>
                <a:cs typeface="+mn-lt"/>
              </a:rPr>
              <a:t>.</a:t>
            </a:r>
            <a:endParaRPr lang="en-US"/>
          </a:p>
          <a:p>
            <a:r>
              <a:rPr lang="en-US">
                <a:ea typeface="+mn-lt"/>
                <a:cs typeface="+mn-lt"/>
              </a:rPr>
              <a:t>•“Maria Mitchell Association | Nantucket’s Science Center.”. </a:t>
            </a:r>
            <a:r>
              <a:rPr lang="en-US">
                <a:ea typeface="+mn-lt"/>
                <a:cs typeface="+mn-lt"/>
                <a:hlinkClick r:id="rId9"/>
              </a:rPr>
              <a:t>https://www.mariamitchell.org/</a:t>
            </a:r>
            <a:r>
              <a:rPr lang="en-US">
                <a:ea typeface="+mn-lt"/>
                <a:cs typeface="+mn-lt"/>
              </a:rPr>
              <a:t>.</a:t>
            </a:r>
            <a:endParaRPr lang="en-US"/>
          </a:p>
          <a:p>
            <a:r>
              <a:rPr lang="en-US">
                <a:ea typeface="+mn-lt"/>
                <a:cs typeface="+mn-lt"/>
              </a:rPr>
              <a:t>•“Nantucket Businesses – Nantucket Community Television.”. </a:t>
            </a:r>
            <a:r>
              <a:rPr lang="en-US">
                <a:ea typeface="+mn-lt"/>
                <a:cs typeface="+mn-lt"/>
                <a:hlinkClick r:id="rId10"/>
              </a:rPr>
              <a:t>https://nantucketcommunitytelevision.org/tag/nantucket-businesses/</a:t>
            </a:r>
            <a:r>
              <a:rPr lang="en-US">
                <a:ea typeface="+mn-lt"/>
                <a:cs typeface="+mn-lt"/>
              </a:rPr>
              <a:t>.</a:t>
            </a:r>
            <a:endParaRPr lang="en-US"/>
          </a:p>
          <a:p>
            <a:r>
              <a:rPr lang="en-US">
                <a:ea typeface="+mn-lt"/>
                <a:cs typeface="+mn-lt"/>
              </a:rPr>
              <a:t>•Nantucket Magazine. “Nantucket DPW ‘Crippled’ By Staffing Exodus,” August 18, 2021. </a:t>
            </a:r>
            <a:r>
              <a:rPr lang="en-US">
                <a:ea typeface="+mn-lt"/>
                <a:cs typeface="+mn-lt"/>
                <a:hlinkClick r:id="rId11"/>
              </a:rPr>
              <a:t>https://n-magazine.com/nantucket-dpw-crippled-by-staffing-exodus/</a:t>
            </a:r>
            <a:r>
              <a:rPr lang="en-US">
                <a:ea typeface="+mn-lt"/>
                <a:cs typeface="+mn-lt"/>
              </a:rPr>
              <a:t>.</a:t>
            </a:r>
            <a:endParaRPr lang="en-US"/>
          </a:p>
          <a:p>
            <a:r>
              <a:rPr lang="en-US">
                <a:ea typeface="+mn-lt"/>
                <a:cs typeface="+mn-lt"/>
              </a:rPr>
              <a:t>•Interreg Europe. “Policy Recommendations and Action Plans.” </a:t>
            </a:r>
            <a:r>
              <a:rPr lang="en-US">
                <a:ea typeface="+mn-lt"/>
                <a:cs typeface="+mn-lt"/>
                <a:hlinkClick r:id="rId12"/>
              </a:rPr>
              <a:t>https://www.interregeurope.eu/innotrans/news/news-article/7338/policy-recommendations-and-action-plans/</a:t>
            </a:r>
            <a:r>
              <a:rPr lang="en-US">
                <a:ea typeface="+mn-lt"/>
                <a:cs typeface="+mn-lt"/>
              </a:rPr>
              <a:t>.</a:t>
            </a:r>
            <a:endParaRPr lang="en-US"/>
          </a:p>
          <a:p>
            <a:r>
              <a:rPr lang="en-US">
                <a:ea typeface="+mn-lt"/>
                <a:cs typeface="+mn-lt"/>
              </a:rPr>
              <a:t>•Tribune, David Shaffer Star. “Xcel Energy Wants to Replace 100,000 Minnesota Streetlights with LEDs.” Star Tribune.. </a:t>
            </a:r>
            <a:r>
              <a:rPr lang="en-US">
                <a:ea typeface="+mn-lt"/>
                <a:cs typeface="+mn-lt"/>
                <a:hlinkClick r:id="rId13"/>
              </a:rPr>
              <a:t>https://www.startribune.com/xcel-energy-wants-to-replace-100-000-minnesota-streetlights-with-leds/333137581/</a:t>
            </a:r>
            <a:r>
              <a:rPr lang="en-US">
                <a:ea typeface="+mn-lt"/>
                <a:cs typeface="+mn-lt"/>
              </a:rPr>
              <a:t>.</a:t>
            </a:r>
          </a:p>
          <a:p>
            <a:r>
              <a:rPr lang="en-US">
                <a:ea typeface="+mn-lt"/>
                <a:cs typeface="+mn-lt"/>
              </a:rPr>
              <a:t>. </a:t>
            </a:r>
            <a:r>
              <a:rPr lang="en-US">
                <a:ea typeface="+mn-lt"/>
                <a:cs typeface="+mn-lt"/>
                <a:hlinkClick r:id="rId14"/>
              </a:rPr>
              <a:t>http://www.ccas.ws/lightpollution.html</a:t>
            </a:r>
            <a:r>
              <a:rPr lang="en-US">
                <a:ea typeface="+mn-lt"/>
                <a:cs typeface="+mn-lt"/>
              </a:rPr>
              <a:t>.</a:t>
            </a:r>
            <a:endParaRPr lang="en-US"/>
          </a:p>
          <a:p>
            <a:endParaRPr lang="en-US"/>
          </a:p>
        </p:txBody>
      </p:sp>
      <p:sp>
        <p:nvSpPr>
          <p:cNvPr id="4" name="Slide Number Placeholder 3">
            <a:extLst>
              <a:ext uri="{FF2B5EF4-FFF2-40B4-BE49-F238E27FC236}">
                <a16:creationId xmlns:a16="http://schemas.microsoft.com/office/drawing/2014/main" id="{2605A24F-4D2E-4C7F-A677-D3D21196EFC9}"/>
              </a:ext>
            </a:extLst>
          </p:cNvPr>
          <p:cNvSpPr>
            <a:spLocks noGrp="1"/>
          </p:cNvSpPr>
          <p:nvPr>
            <p:ph type="sldNum" sz="quarter" idx="12"/>
          </p:nvPr>
        </p:nvSpPr>
        <p:spPr/>
        <p:txBody>
          <a:bodyPr/>
          <a:lstStyle/>
          <a:p>
            <a:r>
              <a:rPr lang="en-US" sz="2400" b="1"/>
              <a:t>26</a:t>
            </a:r>
          </a:p>
        </p:txBody>
      </p:sp>
      <p:sp>
        <p:nvSpPr>
          <p:cNvPr id="5" name="Date Placeholder 4">
            <a:extLst>
              <a:ext uri="{FF2B5EF4-FFF2-40B4-BE49-F238E27FC236}">
                <a16:creationId xmlns:a16="http://schemas.microsoft.com/office/drawing/2014/main" id="{473FC769-05A6-4778-908B-C2ACDD3EB7E1}"/>
              </a:ext>
            </a:extLst>
          </p:cNvPr>
          <p:cNvSpPr>
            <a:spLocks noGrp="1"/>
          </p:cNvSpPr>
          <p:nvPr>
            <p:ph type="dt" sz="half" idx="10"/>
          </p:nvPr>
        </p:nvSpPr>
        <p:spPr/>
        <p:txBody>
          <a:bodyPr/>
          <a:lstStyle/>
          <a:p>
            <a:fld id="{30697579-6302-432F-88CF-2F3927A49D96}" type="datetime1">
              <a:rPr lang="en-US" smtClean="0"/>
              <a:t>12/8/2021</a:t>
            </a:fld>
            <a:endParaRPr lang="en-US"/>
          </a:p>
        </p:txBody>
      </p:sp>
    </p:spTree>
    <p:extLst>
      <p:ext uri="{BB962C8B-B14F-4D97-AF65-F5344CB8AC3E}">
        <p14:creationId xmlns:p14="http://schemas.microsoft.com/office/powerpoint/2010/main" val="2043507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E0C28-C68C-48DD-A9CA-455C35936257}"/>
              </a:ext>
            </a:extLst>
          </p:cNvPr>
          <p:cNvSpPr>
            <a:spLocks noGrp="1"/>
          </p:cNvSpPr>
          <p:nvPr>
            <p:ph type="title"/>
          </p:nvPr>
        </p:nvSpPr>
        <p:spPr/>
        <p:txBody>
          <a:bodyPr/>
          <a:lstStyle/>
          <a:p>
            <a:r>
              <a:rPr lang="en-US" dirty="0">
                <a:solidFill>
                  <a:schemeClr val="bg1"/>
                </a:solidFill>
              </a:rPr>
              <a:t>Contact Info</a:t>
            </a:r>
          </a:p>
        </p:txBody>
      </p:sp>
      <p:sp>
        <p:nvSpPr>
          <p:cNvPr id="3" name="Content Placeholder 2">
            <a:extLst>
              <a:ext uri="{FF2B5EF4-FFF2-40B4-BE49-F238E27FC236}">
                <a16:creationId xmlns:a16="http://schemas.microsoft.com/office/drawing/2014/main" id="{A0BF6822-26BE-41A4-A88C-44A4C8ED3CFA}"/>
              </a:ext>
            </a:extLst>
          </p:cNvPr>
          <p:cNvSpPr>
            <a:spLocks noGrp="1"/>
          </p:cNvSpPr>
          <p:nvPr>
            <p:ph idx="1"/>
          </p:nvPr>
        </p:nvSpPr>
        <p:spPr>
          <a:noFill/>
        </p:spPr>
        <p:txBody>
          <a:bodyPr vert="horz" lIns="91440" tIns="45720" rIns="91440" bIns="45720" rtlCol="0" anchor="t">
            <a:normAutofit/>
          </a:bodyPr>
          <a:lstStyle/>
          <a:p>
            <a:r>
              <a:rPr lang="en-US" dirty="0">
                <a:solidFill>
                  <a:schemeClr val="bg1"/>
                </a:solidFill>
              </a:rPr>
              <a:t>You can reach us at </a:t>
            </a:r>
            <a:r>
              <a:rPr lang="en-US" dirty="0">
                <a:solidFill>
                  <a:schemeClr val="accent1"/>
                </a:solidFill>
                <a:hlinkClick r:id="rId3">
                  <a:extLst>
                    <a:ext uri="{A12FA001-AC4F-418D-AE19-62706E023703}">
                      <ahyp:hlinkClr xmlns:ahyp="http://schemas.microsoft.com/office/drawing/2018/hyperlinkcolor" val="tx"/>
                    </a:ext>
                  </a:extLst>
                </a:hlinkClick>
              </a:rPr>
              <a:t>gr-ACK21-NEO@wpi.edu</a:t>
            </a:r>
            <a:r>
              <a:rPr lang="en-US" dirty="0">
                <a:solidFill>
                  <a:schemeClr val="bg1"/>
                </a:solidFill>
              </a:rPr>
              <a:t> </a:t>
            </a:r>
            <a:endParaRPr lang="en-US">
              <a:solidFill>
                <a:schemeClr val="bg1"/>
              </a:solidFill>
            </a:endParaRPr>
          </a:p>
          <a:p>
            <a:pPr lvl="1"/>
            <a:r>
              <a:rPr lang="en-US">
                <a:solidFill>
                  <a:schemeClr val="bg1"/>
                </a:solidFill>
                <a:ea typeface="+mn-lt"/>
                <a:cs typeface="+mn-lt"/>
              </a:rPr>
              <a:t>Report will be posted online in the coming days</a:t>
            </a:r>
          </a:p>
          <a:p>
            <a:r>
              <a:rPr lang="en-US">
                <a:solidFill>
                  <a:schemeClr val="bg1"/>
                </a:solidFill>
              </a:rPr>
              <a:t>Town of </a:t>
            </a:r>
            <a:r>
              <a:rPr lang="en-US" dirty="0">
                <a:solidFill>
                  <a:schemeClr val="bg1"/>
                </a:solidFill>
              </a:rPr>
              <a:t>Nantucket Energy Office:</a:t>
            </a:r>
          </a:p>
          <a:p>
            <a:pPr lvl="1"/>
            <a:r>
              <a:rPr lang="en-US" dirty="0">
                <a:solidFill>
                  <a:schemeClr val="bg1"/>
                </a:solidFill>
              </a:rPr>
              <a:t>Lauren Sinatra – </a:t>
            </a:r>
            <a:r>
              <a:rPr lang="en-US" dirty="0">
                <a:solidFill>
                  <a:schemeClr val="accent1"/>
                </a:solidFill>
              </a:rPr>
              <a:t>lsinatra@nantucket-ma.gov </a:t>
            </a:r>
          </a:p>
          <a:p>
            <a:r>
              <a:rPr lang="en-US" dirty="0">
                <a:solidFill>
                  <a:schemeClr val="bg1"/>
                </a:solidFill>
              </a:rPr>
              <a:t>Nantucket Lights:</a:t>
            </a:r>
          </a:p>
          <a:p>
            <a:pPr lvl="1"/>
            <a:r>
              <a:rPr lang="en-US" dirty="0">
                <a:solidFill>
                  <a:schemeClr val="bg1"/>
                </a:solidFill>
              </a:rPr>
              <a:t>Gail Walker – </a:t>
            </a:r>
            <a:r>
              <a:rPr lang="en-US" dirty="0">
                <a:solidFill>
                  <a:schemeClr val="accent1"/>
                </a:solidFill>
              </a:rPr>
              <a:t>nantucketlights@gmail.com</a:t>
            </a:r>
          </a:p>
          <a:p>
            <a:r>
              <a:rPr lang="en-US" dirty="0">
                <a:solidFill>
                  <a:schemeClr val="bg1"/>
                </a:solidFill>
              </a:rPr>
              <a:t>For questions regarding WPI or IQP’s in general:</a:t>
            </a:r>
          </a:p>
          <a:p>
            <a:pPr lvl="1"/>
            <a:r>
              <a:rPr lang="en-US" dirty="0">
                <a:solidFill>
                  <a:schemeClr val="bg1"/>
                </a:solidFill>
              </a:rPr>
              <a:t>Dominic Golding- </a:t>
            </a:r>
            <a:r>
              <a:rPr lang="en-US" dirty="0">
                <a:solidFill>
                  <a:schemeClr val="accent1"/>
                </a:solidFill>
              </a:rPr>
              <a:t>golding@wpi.edu</a:t>
            </a:r>
          </a:p>
          <a:p>
            <a:pPr lvl="1"/>
            <a:r>
              <a:rPr lang="en-US" dirty="0">
                <a:solidFill>
                  <a:schemeClr val="bg1"/>
                </a:solidFill>
              </a:rPr>
              <a:t>Fred J. Looft – </a:t>
            </a:r>
            <a:r>
              <a:rPr lang="en-US">
                <a:solidFill>
                  <a:schemeClr val="accent1"/>
                </a:solidFill>
                <a:hlinkClick r:id="rId4">
                  <a:extLst>
                    <a:ext uri="{A12FA001-AC4F-418D-AE19-62706E023703}">
                      <ahyp:hlinkClr xmlns:ahyp="http://schemas.microsoft.com/office/drawing/2018/hyperlinkcolor" val="tx"/>
                    </a:ext>
                  </a:extLst>
                </a:hlinkClick>
              </a:rPr>
              <a:t>fjlooft@wpi.edu</a:t>
            </a:r>
          </a:p>
          <a:p>
            <a:endParaRPr lang="en-US">
              <a:solidFill>
                <a:schemeClr val="accent1"/>
              </a:solidFill>
            </a:endParaRPr>
          </a:p>
          <a:p>
            <a:endParaRPr lang="en-US" dirty="0"/>
          </a:p>
          <a:p>
            <a:endParaRPr lang="en-US" dirty="0"/>
          </a:p>
        </p:txBody>
      </p:sp>
      <p:sp>
        <p:nvSpPr>
          <p:cNvPr id="4" name="Date Placeholder 3">
            <a:extLst>
              <a:ext uri="{FF2B5EF4-FFF2-40B4-BE49-F238E27FC236}">
                <a16:creationId xmlns:a16="http://schemas.microsoft.com/office/drawing/2014/main" id="{351347E3-5B77-4ACF-AD69-1862590FDA8A}"/>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ACAE9541-18F8-4731-BE28-F53CF6A4AA6F}"/>
              </a:ext>
            </a:extLst>
          </p:cNvPr>
          <p:cNvSpPr>
            <a:spLocks noGrp="1"/>
          </p:cNvSpPr>
          <p:nvPr>
            <p:ph type="sldNum" sz="quarter" idx="12"/>
          </p:nvPr>
        </p:nvSpPr>
        <p:spPr/>
        <p:txBody>
          <a:bodyPr/>
          <a:lstStyle/>
          <a:p>
            <a:r>
              <a:rPr lang="en-US" sz="2400" b="1" dirty="0">
                <a:solidFill>
                  <a:schemeClr val="bg1"/>
                </a:solidFill>
              </a:rPr>
              <a:t>25</a:t>
            </a:r>
          </a:p>
        </p:txBody>
      </p:sp>
    </p:spTree>
    <p:extLst>
      <p:ext uri="{BB962C8B-B14F-4D97-AF65-F5344CB8AC3E}">
        <p14:creationId xmlns:p14="http://schemas.microsoft.com/office/powerpoint/2010/main" val="2716799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sky, night, city&#10;&#10;Description automatically generated">
            <a:extLst>
              <a:ext uri="{FF2B5EF4-FFF2-40B4-BE49-F238E27FC236}">
                <a16:creationId xmlns:a16="http://schemas.microsoft.com/office/drawing/2014/main" id="{E666FE88-B4E5-49E0-95A5-A8CCC84A93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821D71C-40DF-4AFB-8F27-4B9C8B12C899}"/>
              </a:ext>
            </a:extLst>
          </p:cNvPr>
          <p:cNvSpPr>
            <a:spLocks noGrp="1"/>
          </p:cNvSpPr>
          <p:nvPr>
            <p:ph type="title"/>
          </p:nvPr>
        </p:nvSpPr>
        <p:spPr/>
        <p:txBody>
          <a:bodyPr/>
          <a:lstStyle/>
          <a:p>
            <a:r>
              <a:rPr lang="en-US">
                <a:solidFill>
                  <a:schemeClr val="bg1"/>
                </a:solidFill>
                <a:cs typeface="Calibri Light"/>
              </a:rPr>
              <a:t>Project Goal</a:t>
            </a:r>
            <a:endParaRPr lang="en-US">
              <a:solidFill>
                <a:schemeClr val="bg1"/>
              </a:solidFill>
              <a:cs typeface="Calibri"/>
            </a:endParaRPr>
          </a:p>
        </p:txBody>
      </p:sp>
      <p:sp>
        <p:nvSpPr>
          <p:cNvPr id="3" name="Content Placeholder 2">
            <a:extLst>
              <a:ext uri="{FF2B5EF4-FFF2-40B4-BE49-F238E27FC236}">
                <a16:creationId xmlns:a16="http://schemas.microsoft.com/office/drawing/2014/main" id="{566B73FA-B5D5-4AC2-B270-0521106C9496}"/>
              </a:ext>
            </a:extLst>
          </p:cNvPr>
          <p:cNvSpPr>
            <a:spLocks noGrp="1"/>
          </p:cNvSpPr>
          <p:nvPr>
            <p:ph idx="1"/>
          </p:nvPr>
        </p:nvSpPr>
        <p:spPr>
          <a:xfrm>
            <a:off x="838200" y="1825625"/>
            <a:ext cx="10515600" cy="1679575"/>
          </a:xfrm>
        </p:spPr>
        <p:txBody>
          <a:bodyPr vert="horz" lIns="91440" tIns="45720" rIns="91440" bIns="45720" rtlCol="0" anchor="t">
            <a:normAutofit/>
          </a:bodyPr>
          <a:lstStyle/>
          <a:p>
            <a:pPr marL="0" indent="0" algn="ctr">
              <a:buNone/>
            </a:pPr>
            <a:r>
              <a:rPr lang="en-US" sz="3200">
                <a:solidFill>
                  <a:schemeClr val="bg1"/>
                </a:solidFill>
              </a:rPr>
              <a:t>The goal of this project is to evaluate the best practices of an LED streetlight conversion, and how these practices can be applied on Nantucket.</a:t>
            </a:r>
            <a:endParaRPr lang="en-US" sz="3200">
              <a:solidFill>
                <a:schemeClr val="bg1"/>
              </a:solidFill>
              <a:cs typeface="Calibri"/>
            </a:endParaRPr>
          </a:p>
        </p:txBody>
      </p:sp>
      <p:sp>
        <p:nvSpPr>
          <p:cNvPr id="5" name="Slide Number Placeholder 4">
            <a:extLst>
              <a:ext uri="{FF2B5EF4-FFF2-40B4-BE49-F238E27FC236}">
                <a16:creationId xmlns:a16="http://schemas.microsoft.com/office/drawing/2014/main" id="{34AEB4F6-7DAD-4152-8D68-2BE79407DA61}"/>
              </a:ext>
            </a:extLst>
          </p:cNvPr>
          <p:cNvSpPr>
            <a:spLocks noGrp="1"/>
          </p:cNvSpPr>
          <p:nvPr>
            <p:ph type="sldNum" sz="quarter" idx="12"/>
          </p:nvPr>
        </p:nvSpPr>
        <p:spPr/>
        <p:txBody>
          <a:bodyPr/>
          <a:lstStyle/>
          <a:p>
            <a:r>
              <a:rPr lang="en-US" sz="2400" b="1" dirty="0">
                <a:solidFill>
                  <a:schemeClr val="bg1"/>
                </a:solidFill>
              </a:rPr>
              <a:t>3</a:t>
            </a:r>
          </a:p>
        </p:txBody>
      </p:sp>
    </p:spTree>
    <p:extLst>
      <p:ext uri="{BB962C8B-B14F-4D97-AF65-F5344CB8AC3E}">
        <p14:creationId xmlns:p14="http://schemas.microsoft.com/office/powerpoint/2010/main" val="95763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663F556-B82F-4AD4-BC9B-D4804022F5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 y="0"/>
            <a:ext cx="12192004" cy="6858000"/>
          </a:xfrm>
          <a:prstGeom prst="rect">
            <a:avLst/>
          </a:prstGeom>
        </p:spPr>
      </p:pic>
      <p:sp>
        <p:nvSpPr>
          <p:cNvPr id="12" name="Rectangle 11">
            <a:extLst>
              <a:ext uri="{FF2B5EF4-FFF2-40B4-BE49-F238E27FC236}">
                <a16:creationId xmlns:a16="http://schemas.microsoft.com/office/drawing/2014/main" id="{583C3F88-8342-448B-B952-E7F53D8F06CB}"/>
              </a:ext>
            </a:extLst>
          </p:cNvPr>
          <p:cNvSpPr/>
          <p:nvPr/>
        </p:nvSpPr>
        <p:spPr>
          <a:xfrm>
            <a:off x="838200" y="2541319"/>
            <a:ext cx="8875816" cy="171004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BCFD4EC-EB71-4267-BA53-EF476124718B}"/>
              </a:ext>
            </a:extLst>
          </p:cNvPr>
          <p:cNvSpPr/>
          <p:nvPr/>
        </p:nvSpPr>
        <p:spPr>
          <a:xfrm>
            <a:off x="824344" y="1326351"/>
            <a:ext cx="3235036" cy="7362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861F10-874B-4540-B3B5-C038B1E1B923}"/>
              </a:ext>
            </a:extLst>
          </p:cNvPr>
          <p:cNvSpPr>
            <a:spLocks noGrp="1"/>
          </p:cNvSpPr>
          <p:nvPr>
            <p:ph type="title"/>
          </p:nvPr>
        </p:nvSpPr>
        <p:spPr>
          <a:xfrm>
            <a:off x="838200" y="1027908"/>
            <a:ext cx="10515600" cy="1325563"/>
          </a:xfrm>
        </p:spPr>
        <p:txBody>
          <a:bodyPr/>
          <a:lstStyle/>
          <a:p>
            <a:r>
              <a:rPr lang="en-US" dirty="0">
                <a:solidFill>
                  <a:schemeClr val="bg1"/>
                </a:solidFill>
              </a:rPr>
              <a:t>Objectives</a:t>
            </a:r>
          </a:p>
        </p:txBody>
      </p:sp>
      <p:sp>
        <p:nvSpPr>
          <p:cNvPr id="3" name="Content Placeholder 2">
            <a:extLst>
              <a:ext uri="{FF2B5EF4-FFF2-40B4-BE49-F238E27FC236}">
                <a16:creationId xmlns:a16="http://schemas.microsoft.com/office/drawing/2014/main" id="{F715B970-9DAC-48C1-AC23-988675F661A4}"/>
              </a:ext>
            </a:extLst>
          </p:cNvPr>
          <p:cNvSpPr>
            <a:spLocks noGrp="1"/>
          </p:cNvSpPr>
          <p:nvPr>
            <p:ph idx="1"/>
          </p:nvPr>
        </p:nvSpPr>
        <p:spPr>
          <a:xfrm>
            <a:off x="838200" y="2661232"/>
            <a:ext cx="10515600" cy="4351338"/>
          </a:xfrm>
        </p:spPr>
        <p:txBody>
          <a:bodyPr vert="horz" lIns="91440" tIns="45720" rIns="91440" bIns="45720" rtlCol="0" anchor="t">
            <a:normAutofit/>
          </a:bodyPr>
          <a:lstStyle/>
          <a:p>
            <a:r>
              <a:rPr lang="en-US" dirty="0">
                <a:solidFill>
                  <a:schemeClr val="bg1"/>
                </a:solidFill>
                <a:ea typeface="+mn-lt"/>
                <a:cs typeface="+mn-lt"/>
              </a:rPr>
              <a:t>Research best practices for streetlight replacement</a:t>
            </a:r>
            <a:endParaRPr lang="en-US" dirty="0">
              <a:solidFill>
                <a:schemeClr val="bg1"/>
              </a:solidFill>
            </a:endParaRPr>
          </a:p>
          <a:p>
            <a:r>
              <a:rPr lang="en-US" dirty="0">
                <a:solidFill>
                  <a:schemeClr val="bg1"/>
                </a:solidFill>
                <a:ea typeface="+mn-lt"/>
                <a:cs typeface="+mn-lt"/>
              </a:rPr>
              <a:t>Solicit input from stakeholders</a:t>
            </a:r>
            <a:endParaRPr lang="en-US" dirty="0">
              <a:solidFill>
                <a:schemeClr val="bg1"/>
              </a:solidFill>
            </a:endParaRPr>
          </a:p>
          <a:p>
            <a:r>
              <a:rPr lang="en-US" dirty="0">
                <a:solidFill>
                  <a:schemeClr val="bg1"/>
                </a:solidFill>
                <a:ea typeface="+mn-lt"/>
                <a:cs typeface="+mn-lt"/>
              </a:rPr>
              <a:t>Develop recommendations for conversion</a:t>
            </a:r>
            <a:endParaRPr lang="en-US" dirty="0">
              <a:solidFill>
                <a:schemeClr val="bg1"/>
              </a:solidFill>
            </a:endParaRPr>
          </a:p>
          <a:p>
            <a:endParaRPr lang="en-US" dirty="0"/>
          </a:p>
        </p:txBody>
      </p:sp>
      <p:sp>
        <p:nvSpPr>
          <p:cNvPr id="4" name="Slide Number Placeholder 3">
            <a:extLst>
              <a:ext uri="{FF2B5EF4-FFF2-40B4-BE49-F238E27FC236}">
                <a16:creationId xmlns:a16="http://schemas.microsoft.com/office/drawing/2014/main" id="{703BFB7D-AA19-49D1-9110-B2B35AAEC5B3}"/>
              </a:ext>
            </a:extLst>
          </p:cNvPr>
          <p:cNvSpPr>
            <a:spLocks noGrp="1"/>
          </p:cNvSpPr>
          <p:nvPr>
            <p:ph type="sldNum" sz="quarter" idx="12"/>
          </p:nvPr>
        </p:nvSpPr>
        <p:spPr>
          <a:xfrm>
            <a:off x="8788730" y="6356350"/>
            <a:ext cx="2743200" cy="365125"/>
          </a:xfrm>
        </p:spPr>
        <p:txBody>
          <a:bodyPr/>
          <a:lstStyle/>
          <a:p>
            <a:r>
              <a:rPr lang="en-US" sz="2400" b="1" dirty="0">
                <a:solidFill>
                  <a:schemeClr val="bg1"/>
                </a:solidFill>
              </a:rPr>
              <a:t>4</a:t>
            </a:r>
          </a:p>
        </p:txBody>
      </p:sp>
      <p:sp>
        <p:nvSpPr>
          <p:cNvPr id="5" name="Date Placeholder 4">
            <a:extLst>
              <a:ext uri="{FF2B5EF4-FFF2-40B4-BE49-F238E27FC236}">
                <a16:creationId xmlns:a16="http://schemas.microsoft.com/office/drawing/2014/main" id="{BDD02515-EEC0-4710-85EB-9759F7454E34}"/>
              </a:ext>
            </a:extLst>
          </p:cNvPr>
          <p:cNvSpPr>
            <a:spLocks noGrp="1"/>
          </p:cNvSpPr>
          <p:nvPr>
            <p:ph type="dt" sz="half" idx="10"/>
          </p:nvPr>
        </p:nvSpPr>
        <p:spPr/>
        <p:txBody>
          <a:bodyPr/>
          <a:lstStyle/>
          <a:p>
            <a:fld id="{542E1FFB-E274-4F4A-A00B-D584FD4C6B1E}" type="datetime1">
              <a:rPr lang="en-US" smtClean="0"/>
              <a:t>12/8/2021</a:t>
            </a:fld>
            <a:endParaRPr lang="en-US"/>
          </a:p>
        </p:txBody>
      </p:sp>
      <p:sp>
        <p:nvSpPr>
          <p:cNvPr id="6" name="Right Triangle 5">
            <a:extLst>
              <a:ext uri="{FF2B5EF4-FFF2-40B4-BE49-F238E27FC236}">
                <a16:creationId xmlns:a16="http://schemas.microsoft.com/office/drawing/2014/main" id="{596E1E4F-6ECA-4937-A53B-0C637D1948AE}"/>
              </a:ext>
            </a:extLst>
          </p:cNvPr>
          <p:cNvSpPr/>
          <p:nvPr/>
        </p:nvSpPr>
        <p:spPr>
          <a:xfrm rot="5400000" flipV="1">
            <a:off x="8299949" y="-2201361"/>
            <a:ext cx="1688098" cy="6096003"/>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77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6C967-400F-4325-9818-D36CE7290BD5}"/>
              </a:ext>
            </a:extLst>
          </p:cNvPr>
          <p:cNvSpPr>
            <a:spLocks noGrp="1"/>
          </p:cNvSpPr>
          <p:nvPr>
            <p:ph type="title"/>
          </p:nvPr>
        </p:nvSpPr>
        <p:spPr>
          <a:xfrm>
            <a:off x="588818" y="605078"/>
            <a:ext cx="4220688" cy="1325563"/>
          </a:xfrm>
        </p:spPr>
        <p:txBody>
          <a:bodyPr/>
          <a:lstStyle/>
          <a:p>
            <a:r>
              <a:rPr lang="en-US" dirty="0">
                <a:solidFill>
                  <a:schemeClr val="bg1"/>
                </a:solidFill>
              </a:rPr>
              <a:t>Light Pollution</a:t>
            </a:r>
          </a:p>
        </p:txBody>
      </p:sp>
      <p:sp>
        <p:nvSpPr>
          <p:cNvPr id="3" name="Content Placeholder 2">
            <a:extLst>
              <a:ext uri="{FF2B5EF4-FFF2-40B4-BE49-F238E27FC236}">
                <a16:creationId xmlns:a16="http://schemas.microsoft.com/office/drawing/2014/main" id="{9D9C5BEA-F583-422B-B3D5-C2C724ECCD9F}"/>
              </a:ext>
            </a:extLst>
          </p:cNvPr>
          <p:cNvSpPr>
            <a:spLocks noGrp="1"/>
          </p:cNvSpPr>
          <p:nvPr>
            <p:ph idx="1"/>
          </p:nvPr>
        </p:nvSpPr>
        <p:spPr>
          <a:xfrm>
            <a:off x="477491" y="2005012"/>
            <a:ext cx="4810125" cy="4351338"/>
          </a:xfrm>
          <a:noFill/>
        </p:spPr>
        <p:txBody>
          <a:bodyPr vert="horz" lIns="91440" tIns="45720" rIns="91440" bIns="45720" rtlCol="0" anchor="t">
            <a:normAutofit/>
          </a:bodyPr>
          <a:lstStyle/>
          <a:p>
            <a:r>
              <a:rPr lang="en-US" dirty="0">
                <a:solidFill>
                  <a:schemeClr val="bg1"/>
                </a:solidFill>
                <a:ea typeface="+mn-lt"/>
                <a:cs typeface="+mn-lt"/>
              </a:rPr>
              <a:t>What is light pollution?</a:t>
            </a:r>
            <a:endParaRPr lang="en-US" dirty="0">
              <a:solidFill>
                <a:schemeClr val="bg1"/>
              </a:solidFill>
              <a:cs typeface="Calibri"/>
            </a:endParaRPr>
          </a:p>
          <a:p>
            <a:r>
              <a:rPr lang="en-US" dirty="0">
                <a:solidFill>
                  <a:schemeClr val="bg1"/>
                </a:solidFill>
                <a:ea typeface="+mn-lt"/>
                <a:cs typeface="+mn-lt"/>
              </a:rPr>
              <a:t>2012 to 2021: 20% more light pollution </a:t>
            </a:r>
            <a:endParaRPr lang="en-US" dirty="0">
              <a:solidFill>
                <a:schemeClr val="bg1"/>
              </a:solidFill>
              <a:cs typeface="Calibri"/>
            </a:endParaRPr>
          </a:p>
          <a:p>
            <a:r>
              <a:rPr lang="en-US" dirty="0">
                <a:solidFill>
                  <a:schemeClr val="bg1"/>
                </a:solidFill>
              </a:rPr>
              <a:t>Adverse effects</a:t>
            </a:r>
          </a:p>
        </p:txBody>
      </p:sp>
      <p:pic>
        <p:nvPicPr>
          <p:cNvPr id="5" name="Picture 4" descr="Graphical user interface&#10;&#10;Description automatically generated">
            <a:extLst>
              <a:ext uri="{FF2B5EF4-FFF2-40B4-BE49-F238E27FC236}">
                <a16:creationId xmlns:a16="http://schemas.microsoft.com/office/drawing/2014/main" id="{D3FC01A1-2824-4C65-898C-F86B94B681E6}"/>
              </a:ext>
            </a:extLst>
          </p:cNvPr>
          <p:cNvPicPr>
            <a:picLocks noChangeAspect="1"/>
          </p:cNvPicPr>
          <p:nvPr/>
        </p:nvPicPr>
        <p:blipFill>
          <a:blip r:embed="rId3"/>
          <a:stretch>
            <a:fillRect/>
          </a:stretch>
        </p:blipFill>
        <p:spPr>
          <a:xfrm>
            <a:off x="5249514" y="989717"/>
            <a:ext cx="6942486" cy="4878566"/>
          </a:xfrm>
          <a:prstGeom prst="rect">
            <a:avLst/>
          </a:prstGeom>
          <a:effectLst/>
        </p:spPr>
      </p:pic>
      <p:sp>
        <p:nvSpPr>
          <p:cNvPr id="7" name="Date Placeholder 6">
            <a:extLst>
              <a:ext uri="{FF2B5EF4-FFF2-40B4-BE49-F238E27FC236}">
                <a16:creationId xmlns:a16="http://schemas.microsoft.com/office/drawing/2014/main" id="{12E30E6C-B826-41C4-809C-885F794830C8}"/>
              </a:ext>
            </a:extLst>
          </p:cNvPr>
          <p:cNvSpPr>
            <a:spLocks noGrp="1"/>
          </p:cNvSpPr>
          <p:nvPr>
            <p:ph type="dt" sz="half" idx="10"/>
          </p:nvPr>
        </p:nvSpPr>
        <p:spPr/>
        <p:txBody>
          <a:bodyPr/>
          <a:lstStyle/>
          <a:p>
            <a:fld id="{5AA55F44-3E06-446C-B09F-9D404EFD3C66}" type="datetime1">
              <a:rPr lang="en-US" smtClean="0"/>
              <a:t>12/8/2021</a:t>
            </a:fld>
            <a:endParaRPr lang="en-US"/>
          </a:p>
        </p:txBody>
      </p:sp>
      <p:sp>
        <p:nvSpPr>
          <p:cNvPr id="4" name="Slide Number Placeholder 3">
            <a:extLst>
              <a:ext uri="{FF2B5EF4-FFF2-40B4-BE49-F238E27FC236}">
                <a16:creationId xmlns:a16="http://schemas.microsoft.com/office/drawing/2014/main" id="{3099CA0D-CCAE-44F1-9292-F65B09860B7A}"/>
              </a:ext>
            </a:extLst>
          </p:cNvPr>
          <p:cNvSpPr>
            <a:spLocks noGrp="1"/>
          </p:cNvSpPr>
          <p:nvPr>
            <p:ph type="sldNum" sz="quarter" idx="12"/>
          </p:nvPr>
        </p:nvSpPr>
        <p:spPr>
          <a:xfrm>
            <a:off x="9275618" y="6334920"/>
            <a:ext cx="2743200" cy="365125"/>
          </a:xfrm>
        </p:spPr>
        <p:txBody>
          <a:bodyPr/>
          <a:lstStyle/>
          <a:p>
            <a:r>
              <a:rPr lang="en-US" sz="2400" b="1">
                <a:solidFill>
                  <a:schemeClr val="bg1"/>
                </a:solidFill>
              </a:rPr>
              <a:t>5</a:t>
            </a:r>
          </a:p>
        </p:txBody>
      </p:sp>
    </p:spTree>
    <p:extLst>
      <p:ext uri="{BB962C8B-B14F-4D97-AF65-F5344CB8AC3E}">
        <p14:creationId xmlns:p14="http://schemas.microsoft.com/office/powerpoint/2010/main" val="1323219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2700000" scaled="1"/>
          <a:tileRect/>
        </a:gradFill>
        <a:effectLst/>
      </p:bgPr>
    </p:bg>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A56FD1AA-4D13-4E4B-ABEA-61CA153B62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76625" cy="6858000"/>
          </a:xfrm>
          <a:prstGeom prst="rect">
            <a:avLst/>
          </a:prstGeom>
        </p:spPr>
      </p:pic>
      <p:sp>
        <p:nvSpPr>
          <p:cNvPr id="7" name="Date Placeholder 6">
            <a:extLst>
              <a:ext uri="{FF2B5EF4-FFF2-40B4-BE49-F238E27FC236}">
                <a16:creationId xmlns:a16="http://schemas.microsoft.com/office/drawing/2014/main" id="{12E30E6C-B826-41C4-809C-885F794830C8}"/>
              </a:ext>
            </a:extLst>
          </p:cNvPr>
          <p:cNvSpPr>
            <a:spLocks noGrp="1"/>
          </p:cNvSpPr>
          <p:nvPr>
            <p:ph type="dt" sz="half" idx="10"/>
          </p:nvPr>
        </p:nvSpPr>
        <p:spPr/>
        <p:txBody>
          <a:bodyPr/>
          <a:lstStyle/>
          <a:p>
            <a:fld id="{5AA55F44-3E06-446C-B09F-9D404EFD3C66}" type="datetime1">
              <a:rPr lang="en-US" smtClean="0"/>
              <a:t>12/8/2021</a:t>
            </a:fld>
            <a:endParaRPr lang="en-US"/>
          </a:p>
        </p:txBody>
      </p:sp>
      <p:sp>
        <p:nvSpPr>
          <p:cNvPr id="14" name="TextBox 13">
            <a:extLst>
              <a:ext uri="{FF2B5EF4-FFF2-40B4-BE49-F238E27FC236}">
                <a16:creationId xmlns:a16="http://schemas.microsoft.com/office/drawing/2014/main" id="{508190F7-512E-4155-B6CC-8AF25AE2FABB}"/>
              </a:ext>
            </a:extLst>
          </p:cNvPr>
          <p:cNvSpPr txBox="1"/>
          <p:nvPr/>
        </p:nvSpPr>
        <p:spPr>
          <a:xfrm>
            <a:off x="4724399" y="429492"/>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rPr>
              <a:t>2012</a:t>
            </a:r>
          </a:p>
        </p:txBody>
      </p:sp>
      <p:pic>
        <p:nvPicPr>
          <p:cNvPr id="19" name="Picture 18">
            <a:extLst>
              <a:ext uri="{FF2B5EF4-FFF2-40B4-BE49-F238E27FC236}">
                <a16:creationId xmlns:a16="http://schemas.microsoft.com/office/drawing/2014/main" id="{CFF16114-515B-4FB1-82DC-44B00FB162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75" y="-116174"/>
            <a:ext cx="12018818" cy="7090348"/>
          </a:xfrm>
          <a:prstGeom prst="rect">
            <a:avLst/>
          </a:prstGeom>
        </p:spPr>
      </p:pic>
      <p:sp>
        <p:nvSpPr>
          <p:cNvPr id="4" name="Slide Number Placeholder 3">
            <a:extLst>
              <a:ext uri="{FF2B5EF4-FFF2-40B4-BE49-F238E27FC236}">
                <a16:creationId xmlns:a16="http://schemas.microsoft.com/office/drawing/2014/main" id="{3099CA0D-CCAE-44F1-9292-F65B09860B7A}"/>
              </a:ext>
            </a:extLst>
          </p:cNvPr>
          <p:cNvSpPr>
            <a:spLocks noGrp="1"/>
          </p:cNvSpPr>
          <p:nvPr>
            <p:ph type="sldNum" sz="quarter" idx="12"/>
          </p:nvPr>
        </p:nvSpPr>
        <p:spPr>
          <a:xfrm>
            <a:off x="9275618" y="6334920"/>
            <a:ext cx="2743200" cy="365125"/>
          </a:xfrm>
        </p:spPr>
        <p:txBody>
          <a:bodyPr/>
          <a:lstStyle/>
          <a:p>
            <a:r>
              <a:rPr lang="en-US" sz="2400">
                <a:solidFill>
                  <a:schemeClr val="bg1"/>
                </a:solidFill>
              </a:rPr>
              <a:t>6</a:t>
            </a:r>
          </a:p>
        </p:txBody>
      </p:sp>
      <p:sp>
        <p:nvSpPr>
          <p:cNvPr id="20" name="TextBox 19">
            <a:extLst>
              <a:ext uri="{FF2B5EF4-FFF2-40B4-BE49-F238E27FC236}">
                <a16:creationId xmlns:a16="http://schemas.microsoft.com/office/drawing/2014/main" id="{F69B4979-CB59-478C-B83B-E35EC6A1B8D7}"/>
              </a:ext>
            </a:extLst>
          </p:cNvPr>
          <p:cNvSpPr txBox="1"/>
          <p:nvPr/>
        </p:nvSpPr>
        <p:spPr>
          <a:xfrm>
            <a:off x="4724399" y="471738"/>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rPr>
              <a:t>2021</a:t>
            </a:r>
          </a:p>
        </p:txBody>
      </p:sp>
      <p:sp>
        <p:nvSpPr>
          <p:cNvPr id="21" name="TextBox 20">
            <a:extLst>
              <a:ext uri="{FF2B5EF4-FFF2-40B4-BE49-F238E27FC236}">
                <a16:creationId xmlns:a16="http://schemas.microsoft.com/office/drawing/2014/main" id="{272D306D-17E6-41FD-A0C0-482CE18AD87A}"/>
              </a:ext>
            </a:extLst>
          </p:cNvPr>
          <p:cNvSpPr txBox="1"/>
          <p:nvPr/>
        </p:nvSpPr>
        <p:spPr>
          <a:xfrm>
            <a:off x="7974767" y="5366479"/>
            <a:ext cx="966931" cy="369332"/>
          </a:xfrm>
          <a:prstGeom prst="rect">
            <a:avLst/>
          </a:prstGeom>
          <a:noFill/>
        </p:spPr>
        <p:txBody>
          <a:bodyPr wrap="none" rtlCol="0">
            <a:spAutoFit/>
          </a:bodyPr>
          <a:lstStyle/>
          <a:p>
            <a:r>
              <a:rPr lang="en-US"/>
              <a:t>Airport</a:t>
            </a:r>
          </a:p>
        </p:txBody>
      </p:sp>
      <p:sp>
        <p:nvSpPr>
          <p:cNvPr id="22" name="TextBox 21">
            <a:extLst>
              <a:ext uri="{FF2B5EF4-FFF2-40B4-BE49-F238E27FC236}">
                <a16:creationId xmlns:a16="http://schemas.microsoft.com/office/drawing/2014/main" id="{DFB7EE9F-5FF7-4BD9-933A-3640BE062518}"/>
              </a:ext>
            </a:extLst>
          </p:cNvPr>
          <p:cNvSpPr txBox="1"/>
          <p:nvPr/>
        </p:nvSpPr>
        <p:spPr>
          <a:xfrm>
            <a:off x="6024784" y="4916462"/>
            <a:ext cx="984565" cy="369332"/>
          </a:xfrm>
          <a:prstGeom prst="rect">
            <a:avLst/>
          </a:prstGeom>
          <a:noFill/>
        </p:spPr>
        <p:txBody>
          <a:bodyPr wrap="none" rtlCol="0">
            <a:spAutoFit/>
          </a:bodyPr>
          <a:lstStyle/>
          <a:p>
            <a:r>
              <a:rPr lang="en-US" dirty="0"/>
              <a:t>Schools</a:t>
            </a:r>
          </a:p>
        </p:txBody>
      </p:sp>
      <p:sp>
        <p:nvSpPr>
          <p:cNvPr id="23" name="TextBox 22">
            <a:extLst>
              <a:ext uri="{FF2B5EF4-FFF2-40B4-BE49-F238E27FC236}">
                <a16:creationId xmlns:a16="http://schemas.microsoft.com/office/drawing/2014/main" id="{BBA6F340-8BD3-4F59-AC0F-A92963D86677}"/>
              </a:ext>
            </a:extLst>
          </p:cNvPr>
          <p:cNvSpPr txBox="1"/>
          <p:nvPr/>
        </p:nvSpPr>
        <p:spPr>
          <a:xfrm>
            <a:off x="11068050" y="5101128"/>
            <a:ext cx="1400175" cy="369332"/>
          </a:xfrm>
          <a:prstGeom prst="rect">
            <a:avLst/>
          </a:prstGeom>
          <a:noFill/>
        </p:spPr>
        <p:txBody>
          <a:bodyPr wrap="square" rtlCol="0">
            <a:spAutoFit/>
          </a:bodyPr>
          <a:lstStyle/>
          <a:p>
            <a:r>
              <a:rPr lang="en-US">
                <a:solidFill>
                  <a:schemeClr val="bg1"/>
                </a:solidFill>
              </a:rPr>
              <a:t>‘</a:t>
            </a:r>
            <a:r>
              <a:rPr lang="en-US" err="1">
                <a:solidFill>
                  <a:schemeClr val="bg1"/>
                </a:solidFill>
              </a:rPr>
              <a:t>Sconset</a:t>
            </a:r>
            <a:endParaRPr lang="en-US">
              <a:solidFill>
                <a:schemeClr val="bg1"/>
              </a:solidFill>
            </a:endParaRPr>
          </a:p>
        </p:txBody>
      </p:sp>
      <p:sp>
        <p:nvSpPr>
          <p:cNvPr id="24" name="TextBox 23">
            <a:extLst>
              <a:ext uri="{FF2B5EF4-FFF2-40B4-BE49-F238E27FC236}">
                <a16:creationId xmlns:a16="http://schemas.microsoft.com/office/drawing/2014/main" id="{F9E978E4-4E45-4CE2-B1F8-FDBC5517714D}"/>
              </a:ext>
            </a:extLst>
          </p:cNvPr>
          <p:cNvSpPr txBox="1"/>
          <p:nvPr/>
        </p:nvSpPr>
        <p:spPr>
          <a:xfrm>
            <a:off x="6377209" y="4304377"/>
            <a:ext cx="1316386" cy="369332"/>
          </a:xfrm>
          <a:prstGeom prst="rect">
            <a:avLst/>
          </a:prstGeom>
          <a:noFill/>
        </p:spPr>
        <p:txBody>
          <a:bodyPr wrap="none" rtlCol="0">
            <a:spAutoFit/>
          </a:bodyPr>
          <a:lstStyle/>
          <a:p>
            <a:r>
              <a:rPr lang="en-US" dirty="0"/>
              <a:t>Nantucket</a:t>
            </a:r>
          </a:p>
        </p:txBody>
      </p:sp>
      <p:sp>
        <p:nvSpPr>
          <p:cNvPr id="25" name="TextBox 24">
            <a:extLst>
              <a:ext uri="{FF2B5EF4-FFF2-40B4-BE49-F238E27FC236}">
                <a16:creationId xmlns:a16="http://schemas.microsoft.com/office/drawing/2014/main" id="{19C2D986-EA64-4F87-9C52-5A0307B34A4A}"/>
              </a:ext>
            </a:extLst>
          </p:cNvPr>
          <p:cNvSpPr txBox="1"/>
          <p:nvPr/>
        </p:nvSpPr>
        <p:spPr>
          <a:xfrm>
            <a:off x="2817059" y="5044191"/>
            <a:ext cx="1400175" cy="369332"/>
          </a:xfrm>
          <a:prstGeom prst="rect">
            <a:avLst/>
          </a:prstGeom>
          <a:noFill/>
        </p:spPr>
        <p:txBody>
          <a:bodyPr wrap="square" rtlCol="0">
            <a:spAutoFit/>
          </a:bodyPr>
          <a:lstStyle/>
          <a:p>
            <a:r>
              <a:rPr lang="en-US" err="1">
                <a:solidFill>
                  <a:schemeClr val="bg1"/>
                </a:solidFill>
              </a:rPr>
              <a:t>Madaket</a:t>
            </a:r>
            <a:endParaRPr lang="en-US">
              <a:solidFill>
                <a:schemeClr val="bg1"/>
              </a:solidFill>
            </a:endParaRPr>
          </a:p>
        </p:txBody>
      </p:sp>
      <p:pic>
        <p:nvPicPr>
          <p:cNvPr id="3" name="Picture 2" descr="Chart&#10;&#10;Description automatically generated with medium confidence">
            <a:extLst>
              <a:ext uri="{FF2B5EF4-FFF2-40B4-BE49-F238E27FC236}">
                <a16:creationId xmlns:a16="http://schemas.microsoft.com/office/drawing/2014/main" id="{3E75E3E6-1C4B-4A64-BFF4-7359122531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350" y="5161037"/>
            <a:ext cx="2247900" cy="1447800"/>
          </a:xfrm>
          <a:prstGeom prst="rect">
            <a:avLst/>
          </a:prstGeom>
        </p:spPr>
      </p:pic>
    </p:spTree>
    <p:extLst>
      <p:ext uri="{BB962C8B-B14F-4D97-AF65-F5344CB8AC3E}">
        <p14:creationId xmlns:p14="http://schemas.microsoft.com/office/powerpoint/2010/main" val="261283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 name="Picture 4" descr="Logo&#10;&#10;Description automatically generated">
            <a:extLst>
              <a:ext uri="{FF2B5EF4-FFF2-40B4-BE49-F238E27FC236}">
                <a16:creationId xmlns:a16="http://schemas.microsoft.com/office/drawing/2014/main" id="{599603EA-3011-4248-906A-3A6F9B64D820}"/>
              </a:ext>
            </a:extLst>
          </p:cNvPr>
          <p:cNvPicPr>
            <a:picLocks noChangeAspect="1"/>
          </p:cNvPicPr>
          <p:nvPr/>
        </p:nvPicPr>
        <p:blipFill>
          <a:blip r:embed="rId3"/>
          <a:stretch>
            <a:fillRect/>
          </a:stretch>
        </p:blipFill>
        <p:spPr>
          <a:xfrm>
            <a:off x="5979044" y="-2337"/>
            <a:ext cx="6214583" cy="6709956"/>
          </a:xfrm>
          <a:prstGeom prst="rect">
            <a:avLst/>
          </a:prstGeom>
        </p:spPr>
      </p:pic>
      <p:sp>
        <p:nvSpPr>
          <p:cNvPr id="2" name="Title 1">
            <a:extLst>
              <a:ext uri="{FF2B5EF4-FFF2-40B4-BE49-F238E27FC236}">
                <a16:creationId xmlns:a16="http://schemas.microsoft.com/office/drawing/2014/main" id="{5DEEE9BD-DC1E-4118-B197-714B7F52DF20}"/>
              </a:ext>
            </a:extLst>
          </p:cNvPr>
          <p:cNvSpPr>
            <a:spLocks noGrp="1"/>
          </p:cNvSpPr>
          <p:nvPr>
            <p:ph type="title"/>
          </p:nvPr>
        </p:nvSpPr>
        <p:spPr>
          <a:noFill/>
        </p:spPr>
        <p:txBody>
          <a:bodyPr>
            <a:normAutofit/>
          </a:bodyPr>
          <a:lstStyle/>
          <a:p>
            <a:r>
              <a:rPr lang="en-US" sz="4800" dirty="0">
                <a:solidFill>
                  <a:schemeClr val="bg1"/>
                </a:solidFill>
              </a:rPr>
              <a:t>Energy Savings</a:t>
            </a:r>
          </a:p>
        </p:txBody>
      </p:sp>
      <p:sp>
        <p:nvSpPr>
          <p:cNvPr id="3" name="Content Placeholder 2">
            <a:extLst>
              <a:ext uri="{FF2B5EF4-FFF2-40B4-BE49-F238E27FC236}">
                <a16:creationId xmlns:a16="http://schemas.microsoft.com/office/drawing/2014/main" id="{C0E1A64A-09AE-4D23-8F44-C189D2E41505}"/>
              </a:ext>
            </a:extLst>
          </p:cNvPr>
          <p:cNvSpPr>
            <a:spLocks noGrp="1"/>
          </p:cNvSpPr>
          <p:nvPr>
            <p:ph idx="1"/>
          </p:nvPr>
        </p:nvSpPr>
        <p:spPr>
          <a:xfrm>
            <a:off x="723897" y="2141537"/>
            <a:ext cx="5257800" cy="4351338"/>
          </a:xfrm>
        </p:spPr>
        <p:txBody>
          <a:bodyPr vert="horz" lIns="91440" tIns="45720" rIns="91440" bIns="45720" rtlCol="0" anchor="t">
            <a:normAutofit/>
          </a:bodyPr>
          <a:lstStyle/>
          <a:p>
            <a:pPr marL="457200" indent="-457200"/>
            <a:r>
              <a:rPr lang="en-US" dirty="0">
                <a:solidFill>
                  <a:schemeClr val="bg1"/>
                </a:solidFill>
              </a:rPr>
              <a:t>Light pollution wastes about $3.5 billion each year due to excess </a:t>
            </a:r>
            <a:r>
              <a:rPr lang="en-US">
                <a:solidFill>
                  <a:schemeClr val="bg1"/>
                </a:solidFill>
              </a:rPr>
              <a:t>lighting</a:t>
            </a:r>
            <a:endParaRPr lang="en-US"/>
          </a:p>
          <a:p>
            <a:pPr marL="457200" indent="-457200"/>
            <a:r>
              <a:rPr lang="en-US">
                <a:solidFill>
                  <a:schemeClr val="bg1"/>
                </a:solidFill>
              </a:rPr>
              <a:t>LEDs</a:t>
            </a:r>
            <a:r>
              <a:rPr lang="en-US">
                <a:solidFill>
                  <a:schemeClr val="bg1"/>
                </a:solidFill>
                <a:ea typeface="+mn-lt"/>
                <a:cs typeface="+mn-lt"/>
              </a:rPr>
              <a:t> offer high efficiency and long lifetimes</a:t>
            </a:r>
            <a:endParaRPr lang="en-US">
              <a:solidFill>
                <a:schemeClr val="bg1"/>
              </a:solidFill>
            </a:endParaRPr>
          </a:p>
          <a:p>
            <a:pPr lvl="1"/>
            <a:r>
              <a:rPr lang="en-US">
                <a:solidFill>
                  <a:schemeClr val="bg1"/>
                </a:solidFill>
                <a:ea typeface="+mn-lt"/>
                <a:cs typeface="+mn-lt"/>
              </a:rPr>
              <a:t>Can be dimmed</a:t>
            </a:r>
            <a:endParaRPr lang="en-US">
              <a:ea typeface="+mn-lt"/>
              <a:cs typeface="+mn-lt"/>
            </a:endParaRPr>
          </a:p>
          <a:p>
            <a:pPr lvl="1"/>
            <a:r>
              <a:rPr lang="en-US">
                <a:solidFill>
                  <a:schemeClr val="bg1"/>
                </a:solidFill>
                <a:ea typeface="+mn-lt"/>
                <a:cs typeface="+mn-lt"/>
              </a:rPr>
              <a:t>More directed </a:t>
            </a:r>
            <a:endParaRPr lang="en-US"/>
          </a:p>
          <a:p>
            <a:endParaRPr lang="en-US" dirty="0"/>
          </a:p>
        </p:txBody>
      </p:sp>
      <p:sp>
        <p:nvSpPr>
          <p:cNvPr id="4" name="Slide Number Placeholder 3">
            <a:extLst>
              <a:ext uri="{FF2B5EF4-FFF2-40B4-BE49-F238E27FC236}">
                <a16:creationId xmlns:a16="http://schemas.microsoft.com/office/drawing/2014/main" id="{EF8976EC-CC1C-4B5E-BF45-566EA8130CA8}"/>
              </a:ext>
            </a:extLst>
          </p:cNvPr>
          <p:cNvSpPr>
            <a:spLocks noGrp="1"/>
          </p:cNvSpPr>
          <p:nvPr>
            <p:ph type="sldNum" sz="quarter" idx="12"/>
          </p:nvPr>
        </p:nvSpPr>
        <p:spPr/>
        <p:txBody>
          <a:bodyPr/>
          <a:lstStyle/>
          <a:p>
            <a:r>
              <a:rPr lang="en-US" sz="2400" b="1">
                <a:solidFill>
                  <a:schemeClr val="bg1"/>
                </a:solidFill>
              </a:rPr>
              <a:t>7</a:t>
            </a:r>
          </a:p>
        </p:txBody>
      </p:sp>
      <p:sp>
        <p:nvSpPr>
          <p:cNvPr id="5" name="Date Placeholder 4">
            <a:extLst>
              <a:ext uri="{FF2B5EF4-FFF2-40B4-BE49-F238E27FC236}">
                <a16:creationId xmlns:a16="http://schemas.microsoft.com/office/drawing/2014/main" id="{ECD15EF5-2F13-43AF-B6DE-15BB49AD5A54}"/>
              </a:ext>
            </a:extLst>
          </p:cNvPr>
          <p:cNvSpPr>
            <a:spLocks noGrp="1"/>
          </p:cNvSpPr>
          <p:nvPr>
            <p:ph type="dt" sz="half" idx="10"/>
          </p:nvPr>
        </p:nvSpPr>
        <p:spPr/>
        <p:txBody>
          <a:bodyPr/>
          <a:lstStyle/>
          <a:p>
            <a:fld id="{C5E4FE85-888C-4D9E-9BA6-A5C47975F9EF}" type="datetime1">
              <a:rPr lang="en-US" smtClean="0"/>
              <a:t>12/8/2021</a:t>
            </a:fld>
            <a:endParaRPr lang="en-US"/>
          </a:p>
        </p:txBody>
      </p:sp>
    </p:spTree>
    <p:extLst>
      <p:ext uri="{BB962C8B-B14F-4D97-AF65-F5344CB8AC3E}">
        <p14:creationId xmlns:p14="http://schemas.microsoft.com/office/powerpoint/2010/main" val="2777971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084255-B960-4EFB-B53A-BA70A8C27781}"/>
              </a:ext>
            </a:extLst>
          </p:cNvPr>
          <p:cNvSpPr/>
          <p:nvPr/>
        </p:nvSpPr>
        <p:spPr>
          <a:xfrm>
            <a:off x="1865745" y="0"/>
            <a:ext cx="8427028" cy="75546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0DF48DE1-B6D0-40F2-8C68-657B3B0AB184}"/>
              </a:ext>
            </a:extLst>
          </p:cNvPr>
          <p:cNvSpPr/>
          <p:nvPr/>
        </p:nvSpPr>
        <p:spPr>
          <a:xfrm flipV="1">
            <a:off x="10292773" y="-15876"/>
            <a:ext cx="1609436" cy="6858000"/>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ight Triangle 6">
            <a:extLst>
              <a:ext uri="{FF2B5EF4-FFF2-40B4-BE49-F238E27FC236}">
                <a16:creationId xmlns:a16="http://schemas.microsoft.com/office/drawing/2014/main" id="{98C984C2-9841-4392-BCC5-CCA7202B9479}"/>
              </a:ext>
            </a:extLst>
          </p:cNvPr>
          <p:cNvSpPr/>
          <p:nvPr/>
        </p:nvSpPr>
        <p:spPr>
          <a:xfrm flipH="1" flipV="1">
            <a:off x="256310" y="-15876"/>
            <a:ext cx="1609436" cy="6858000"/>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0E7C27-DBFE-4633-87EA-B9A7C0FB0481}"/>
              </a:ext>
            </a:extLst>
          </p:cNvPr>
          <p:cNvSpPr>
            <a:spLocks noGrp="1"/>
          </p:cNvSpPr>
          <p:nvPr>
            <p:ph type="title"/>
          </p:nvPr>
        </p:nvSpPr>
        <p:spPr/>
        <p:txBody>
          <a:bodyPr/>
          <a:lstStyle/>
          <a:p>
            <a:r>
              <a:rPr lang="en-US">
                <a:solidFill>
                  <a:schemeClr val="bg1"/>
                </a:solidFill>
              </a:rPr>
              <a:t>  Responsibility &amp; Maintenance</a:t>
            </a:r>
          </a:p>
        </p:txBody>
      </p:sp>
      <p:sp>
        <p:nvSpPr>
          <p:cNvPr id="4" name="Slide Number Placeholder 3">
            <a:extLst>
              <a:ext uri="{FF2B5EF4-FFF2-40B4-BE49-F238E27FC236}">
                <a16:creationId xmlns:a16="http://schemas.microsoft.com/office/drawing/2014/main" id="{97488537-8637-4D69-B356-38F448C706D9}"/>
              </a:ext>
            </a:extLst>
          </p:cNvPr>
          <p:cNvSpPr>
            <a:spLocks noGrp="1"/>
          </p:cNvSpPr>
          <p:nvPr>
            <p:ph type="sldNum" sz="quarter" idx="12"/>
          </p:nvPr>
        </p:nvSpPr>
        <p:spPr/>
        <p:txBody>
          <a:bodyPr/>
          <a:lstStyle/>
          <a:p>
            <a:r>
              <a:rPr lang="en-US" sz="2400" b="1" dirty="0">
                <a:solidFill>
                  <a:schemeClr val="bg1"/>
                </a:solidFill>
              </a:rPr>
              <a:t>8</a:t>
            </a:r>
          </a:p>
        </p:txBody>
      </p:sp>
      <p:pic>
        <p:nvPicPr>
          <p:cNvPr id="10" name="Picture 9" descr="A street at night&#10;&#10;Description automatically generated with medium confidence">
            <a:extLst>
              <a:ext uri="{FF2B5EF4-FFF2-40B4-BE49-F238E27FC236}">
                <a16:creationId xmlns:a16="http://schemas.microsoft.com/office/drawing/2014/main" id="{7628E99A-A613-47FA-A1DD-256DC2B5AA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291" y="3010395"/>
            <a:ext cx="6059055" cy="4544291"/>
          </a:xfrm>
          <a:prstGeom prst="rect">
            <a:avLst/>
          </a:prstGeom>
        </p:spPr>
      </p:pic>
      <p:sp>
        <p:nvSpPr>
          <p:cNvPr id="5" name="Date Placeholder 4">
            <a:extLst>
              <a:ext uri="{FF2B5EF4-FFF2-40B4-BE49-F238E27FC236}">
                <a16:creationId xmlns:a16="http://schemas.microsoft.com/office/drawing/2014/main" id="{CFB02055-B74B-45EC-8B55-556E94C9356C}"/>
              </a:ext>
            </a:extLst>
          </p:cNvPr>
          <p:cNvSpPr>
            <a:spLocks noGrp="1"/>
          </p:cNvSpPr>
          <p:nvPr>
            <p:ph type="dt" sz="half" idx="10"/>
          </p:nvPr>
        </p:nvSpPr>
        <p:spPr/>
        <p:txBody>
          <a:bodyPr/>
          <a:lstStyle/>
          <a:p>
            <a:fld id="{5C9E7F02-AAA4-4A78-AB3B-ED3252B137DD}" type="datetime1">
              <a:rPr lang="en-US" smtClean="0"/>
              <a:t>12/8/2021</a:t>
            </a:fld>
            <a:endParaRPr lang="en-US"/>
          </a:p>
        </p:txBody>
      </p:sp>
      <p:sp>
        <p:nvSpPr>
          <p:cNvPr id="3" name="Content Placeholder 2">
            <a:extLst>
              <a:ext uri="{FF2B5EF4-FFF2-40B4-BE49-F238E27FC236}">
                <a16:creationId xmlns:a16="http://schemas.microsoft.com/office/drawing/2014/main" id="{9D108FA2-2156-459B-8B8B-022426BA1A13}"/>
              </a:ext>
            </a:extLst>
          </p:cNvPr>
          <p:cNvSpPr>
            <a:spLocks noGrp="1"/>
          </p:cNvSpPr>
          <p:nvPr>
            <p:ph idx="1"/>
          </p:nvPr>
        </p:nvSpPr>
        <p:spPr>
          <a:xfrm>
            <a:off x="1283855" y="1825625"/>
            <a:ext cx="9633527" cy="4351338"/>
          </a:xfrm>
        </p:spPr>
        <p:txBody>
          <a:bodyPr vert="horz" lIns="91440" tIns="45720" rIns="91440" bIns="45720" rtlCol="0" anchor="t">
            <a:normAutofit/>
          </a:bodyPr>
          <a:lstStyle/>
          <a:p>
            <a:r>
              <a:rPr lang="en-US" dirty="0">
                <a:solidFill>
                  <a:schemeClr val="bg1"/>
                </a:solidFill>
              </a:rPr>
              <a:t>Streetlights are owned and maintained by Nantucket’s current electricity provider: </a:t>
            </a:r>
            <a:r>
              <a:rPr lang="en-US" b="1" dirty="0">
                <a:solidFill>
                  <a:schemeClr val="bg1"/>
                </a:solidFill>
              </a:rPr>
              <a:t>National Grid</a:t>
            </a:r>
          </a:p>
          <a:p>
            <a:r>
              <a:rPr lang="en-US" dirty="0">
                <a:solidFill>
                  <a:schemeClr val="bg1"/>
                </a:solidFill>
              </a:rPr>
              <a:t>Nantucket pays ~$7,700 per month to maintain an estimated ~600 </a:t>
            </a:r>
            <a:r>
              <a:rPr lang="en-US" i="1" dirty="0">
                <a:solidFill>
                  <a:schemeClr val="bg1"/>
                </a:solidFill>
              </a:rPr>
              <a:t>cobra-head</a:t>
            </a:r>
            <a:r>
              <a:rPr lang="en-US" dirty="0">
                <a:solidFill>
                  <a:schemeClr val="bg1"/>
                </a:solidFill>
              </a:rPr>
              <a:t> streetlights</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53919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B28442C-F54D-4630-95F4-9C0CFFFBE8BF}"/>
              </a:ext>
            </a:extLst>
          </p:cNvPr>
          <p:cNvPicPr>
            <a:picLocks noGrp="1" noChangeAspect="1"/>
          </p:cNvPicPr>
          <p:nvPr>
            <p:ph idx="1"/>
          </p:nvPr>
        </p:nvPicPr>
        <p:blipFill>
          <a:blip r:embed="rId3"/>
          <a:stretch>
            <a:fillRect/>
          </a:stretch>
        </p:blipFill>
        <p:spPr>
          <a:xfrm>
            <a:off x="0" y="0"/>
            <a:ext cx="12201341" cy="6858000"/>
          </a:xfrm>
        </p:spPr>
      </p:pic>
      <p:sp>
        <p:nvSpPr>
          <p:cNvPr id="18" name="Rectangle 17">
            <a:extLst>
              <a:ext uri="{FF2B5EF4-FFF2-40B4-BE49-F238E27FC236}">
                <a16:creationId xmlns:a16="http://schemas.microsoft.com/office/drawing/2014/main" id="{149C5145-5989-4664-A897-DAEF8C801D5C}"/>
              </a:ext>
            </a:extLst>
          </p:cNvPr>
          <p:cNvSpPr/>
          <p:nvPr/>
        </p:nvSpPr>
        <p:spPr>
          <a:xfrm>
            <a:off x="838201" y="675054"/>
            <a:ext cx="5254546" cy="7386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981DE-7375-4C03-99AB-1A0CE5E9315B}"/>
              </a:ext>
            </a:extLst>
          </p:cNvPr>
          <p:cNvSpPr>
            <a:spLocks noGrp="1"/>
          </p:cNvSpPr>
          <p:nvPr>
            <p:ph type="title"/>
          </p:nvPr>
        </p:nvSpPr>
        <p:spPr/>
        <p:txBody>
          <a:bodyPr/>
          <a:lstStyle/>
          <a:p>
            <a:r>
              <a:rPr lang="en-US" dirty="0"/>
              <a:t>Color Temperature</a:t>
            </a:r>
          </a:p>
        </p:txBody>
      </p:sp>
      <p:sp>
        <p:nvSpPr>
          <p:cNvPr id="4" name="Date Placeholder 3">
            <a:extLst>
              <a:ext uri="{FF2B5EF4-FFF2-40B4-BE49-F238E27FC236}">
                <a16:creationId xmlns:a16="http://schemas.microsoft.com/office/drawing/2014/main" id="{D35BF2DC-5252-487A-9CE6-9E9DA4617114}"/>
              </a:ext>
            </a:extLst>
          </p:cNvPr>
          <p:cNvSpPr>
            <a:spLocks noGrp="1"/>
          </p:cNvSpPr>
          <p:nvPr>
            <p:ph type="dt" sz="half" idx="10"/>
          </p:nvPr>
        </p:nvSpPr>
        <p:spPr/>
        <p:txBody>
          <a:bodyPr/>
          <a:lstStyle/>
          <a:p>
            <a:fld id="{7F19C8A9-B2C7-45F0-AB80-0943FE62DF9A}" type="datetime1">
              <a:rPr lang="en-US" smtClean="0"/>
              <a:t>12/8/2021</a:t>
            </a:fld>
            <a:endParaRPr lang="en-US"/>
          </a:p>
        </p:txBody>
      </p:sp>
      <p:sp>
        <p:nvSpPr>
          <p:cNvPr id="5" name="Slide Number Placeholder 4">
            <a:extLst>
              <a:ext uri="{FF2B5EF4-FFF2-40B4-BE49-F238E27FC236}">
                <a16:creationId xmlns:a16="http://schemas.microsoft.com/office/drawing/2014/main" id="{FA87BB5C-05AF-4272-A436-582BB01BC181}"/>
              </a:ext>
            </a:extLst>
          </p:cNvPr>
          <p:cNvSpPr>
            <a:spLocks noGrp="1"/>
          </p:cNvSpPr>
          <p:nvPr>
            <p:ph type="sldNum" sz="quarter" idx="12"/>
          </p:nvPr>
        </p:nvSpPr>
        <p:spPr/>
        <p:txBody>
          <a:bodyPr/>
          <a:lstStyle/>
          <a:p>
            <a:fld id="{ABB683B3-C330-43B7-A62A-458A02513B15}" type="slidenum">
              <a:rPr lang="en-US" sz="2400" b="1" dirty="0" smtClean="0">
                <a:solidFill>
                  <a:schemeClr val="tx1"/>
                </a:solidFill>
              </a:rPr>
              <a:t>9</a:t>
            </a:fld>
            <a:endParaRPr lang="en-US" sz="2400" b="1">
              <a:solidFill>
                <a:schemeClr val="tx1"/>
              </a:solidFill>
            </a:endParaRPr>
          </a:p>
        </p:txBody>
      </p:sp>
      <p:sp>
        <p:nvSpPr>
          <p:cNvPr id="3" name="TextBox 2">
            <a:extLst>
              <a:ext uri="{FF2B5EF4-FFF2-40B4-BE49-F238E27FC236}">
                <a16:creationId xmlns:a16="http://schemas.microsoft.com/office/drawing/2014/main" id="{6D09A05E-DE36-4674-950B-35A4A18D1B37}"/>
              </a:ext>
            </a:extLst>
          </p:cNvPr>
          <p:cNvSpPr txBox="1"/>
          <p:nvPr/>
        </p:nvSpPr>
        <p:spPr>
          <a:xfrm>
            <a:off x="10495721" y="5565913"/>
            <a:ext cx="1046922" cy="400110"/>
          </a:xfrm>
          <a:prstGeom prst="rect">
            <a:avLst/>
          </a:prstGeom>
          <a:noFill/>
        </p:spPr>
        <p:txBody>
          <a:bodyPr wrap="square" lIns="91440" tIns="45720" rIns="91440" bIns="45720" rtlCol="0" anchor="t">
            <a:spAutoFit/>
          </a:bodyPr>
          <a:lstStyle/>
          <a:p>
            <a:r>
              <a:rPr lang="en-US" sz="2000" b="1"/>
              <a:t>2200 K</a:t>
            </a:r>
          </a:p>
        </p:txBody>
      </p:sp>
      <p:sp>
        <p:nvSpPr>
          <p:cNvPr id="7" name="TextBox 6">
            <a:extLst>
              <a:ext uri="{FF2B5EF4-FFF2-40B4-BE49-F238E27FC236}">
                <a16:creationId xmlns:a16="http://schemas.microsoft.com/office/drawing/2014/main" id="{B4A076FB-61C8-4CC2-804F-32C3AF7DB53D}"/>
              </a:ext>
            </a:extLst>
          </p:cNvPr>
          <p:cNvSpPr txBox="1"/>
          <p:nvPr/>
        </p:nvSpPr>
        <p:spPr>
          <a:xfrm>
            <a:off x="9413713" y="5217747"/>
            <a:ext cx="1195088" cy="400110"/>
          </a:xfrm>
          <a:prstGeom prst="rect">
            <a:avLst/>
          </a:prstGeom>
          <a:noFill/>
        </p:spPr>
        <p:txBody>
          <a:bodyPr wrap="square" lIns="91440" tIns="45720" rIns="91440" bIns="45720" rtlCol="0" anchor="t">
            <a:spAutoFit/>
          </a:bodyPr>
          <a:lstStyle/>
          <a:p>
            <a:r>
              <a:rPr lang="en-US" sz="2000" b="1"/>
              <a:t>2700 K</a:t>
            </a:r>
          </a:p>
        </p:txBody>
      </p:sp>
      <p:sp>
        <p:nvSpPr>
          <p:cNvPr id="8" name="TextBox 7">
            <a:extLst>
              <a:ext uri="{FF2B5EF4-FFF2-40B4-BE49-F238E27FC236}">
                <a16:creationId xmlns:a16="http://schemas.microsoft.com/office/drawing/2014/main" id="{6F7F5FDF-8461-4B9C-A0A3-1C5A25FE7292}"/>
              </a:ext>
            </a:extLst>
          </p:cNvPr>
          <p:cNvSpPr txBox="1"/>
          <p:nvPr/>
        </p:nvSpPr>
        <p:spPr>
          <a:xfrm>
            <a:off x="8209721" y="4828387"/>
            <a:ext cx="1046922" cy="400110"/>
          </a:xfrm>
          <a:prstGeom prst="rect">
            <a:avLst/>
          </a:prstGeom>
          <a:noFill/>
        </p:spPr>
        <p:txBody>
          <a:bodyPr wrap="square" lIns="91440" tIns="45720" rIns="91440" bIns="45720" rtlCol="0" anchor="t">
            <a:spAutoFit/>
          </a:bodyPr>
          <a:lstStyle/>
          <a:p>
            <a:r>
              <a:rPr lang="en-US" sz="2000" b="1"/>
              <a:t>3000 K</a:t>
            </a:r>
          </a:p>
        </p:txBody>
      </p:sp>
      <p:sp>
        <p:nvSpPr>
          <p:cNvPr id="9" name="TextBox 8">
            <a:extLst>
              <a:ext uri="{FF2B5EF4-FFF2-40B4-BE49-F238E27FC236}">
                <a16:creationId xmlns:a16="http://schemas.microsoft.com/office/drawing/2014/main" id="{4928EF0B-3798-4562-8F54-E8FFF79C50FC}"/>
              </a:ext>
            </a:extLst>
          </p:cNvPr>
          <p:cNvSpPr txBox="1"/>
          <p:nvPr/>
        </p:nvSpPr>
        <p:spPr>
          <a:xfrm>
            <a:off x="7275443" y="4357935"/>
            <a:ext cx="1046922" cy="400110"/>
          </a:xfrm>
          <a:prstGeom prst="rect">
            <a:avLst/>
          </a:prstGeom>
          <a:noFill/>
        </p:spPr>
        <p:txBody>
          <a:bodyPr wrap="square" lIns="91440" tIns="45720" rIns="91440" bIns="45720" rtlCol="0" anchor="t">
            <a:spAutoFit/>
          </a:bodyPr>
          <a:lstStyle/>
          <a:p>
            <a:r>
              <a:rPr lang="en-US" sz="2000" b="1"/>
              <a:t>4000 K</a:t>
            </a:r>
          </a:p>
        </p:txBody>
      </p:sp>
      <p:sp>
        <p:nvSpPr>
          <p:cNvPr id="10" name="TextBox 9">
            <a:extLst>
              <a:ext uri="{FF2B5EF4-FFF2-40B4-BE49-F238E27FC236}">
                <a16:creationId xmlns:a16="http://schemas.microsoft.com/office/drawing/2014/main" id="{72DED18A-F8E0-483C-801A-9A2AA324ED19}"/>
              </a:ext>
            </a:extLst>
          </p:cNvPr>
          <p:cNvSpPr txBox="1"/>
          <p:nvPr/>
        </p:nvSpPr>
        <p:spPr>
          <a:xfrm>
            <a:off x="6096000" y="3988603"/>
            <a:ext cx="1046922" cy="400110"/>
          </a:xfrm>
          <a:prstGeom prst="rect">
            <a:avLst/>
          </a:prstGeom>
          <a:noFill/>
        </p:spPr>
        <p:txBody>
          <a:bodyPr wrap="square" lIns="91440" tIns="45720" rIns="91440" bIns="45720" rtlCol="0" anchor="t">
            <a:spAutoFit/>
          </a:bodyPr>
          <a:lstStyle/>
          <a:p>
            <a:r>
              <a:rPr lang="en-US" sz="2000" b="1"/>
              <a:t>5000 K</a:t>
            </a:r>
          </a:p>
        </p:txBody>
      </p:sp>
      <p:sp>
        <p:nvSpPr>
          <p:cNvPr id="11" name="TextBox 10">
            <a:extLst>
              <a:ext uri="{FF2B5EF4-FFF2-40B4-BE49-F238E27FC236}">
                <a16:creationId xmlns:a16="http://schemas.microsoft.com/office/drawing/2014/main" id="{92A08853-0769-4B28-9168-92FD41F9546E}"/>
              </a:ext>
            </a:extLst>
          </p:cNvPr>
          <p:cNvSpPr txBox="1"/>
          <p:nvPr/>
        </p:nvSpPr>
        <p:spPr>
          <a:xfrm>
            <a:off x="5045824" y="3576400"/>
            <a:ext cx="1046922" cy="400110"/>
          </a:xfrm>
          <a:prstGeom prst="rect">
            <a:avLst/>
          </a:prstGeom>
          <a:noFill/>
        </p:spPr>
        <p:txBody>
          <a:bodyPr wrap="square" lIns="91440" tIns="45720" rIns="91440" bIns="45720" rtlCol="0" anchor="t">
            <a:spAutoFit/>
          </a:bodyPr>
          <a:lstStyle/>
          <a:p>
            <a:r>
              <a:rPr lang="en-US" sz="2000" b="1"/>
              <a:t>6000 K</a:t>
            </a:r>
          </a:p>
        </p:txBody>
      </p:sp>
      <p:sp>
        <p:nvSpPr>
          <p:cNvPr id="12" name="TextBox 11">
            <a:extLst>
              <a:ext uri="{FF2B5EF4-FFF2-40B4-BE49-F238E27FC236}">
                <a16:creationId xmlns:a16="http://schemas.microsoft.com/office/drawing/2014/main" id="{B99E960A-BAF0-48C8-A652-A68170EF041A}"/>
              </a:ext>
            </a:extLst>
          </p:cNvPr>
          <p:cNvSpPr txBox="1"/>
          <p:nvPr/>
        </p:nvSpPr>
        <p:spPr>
          <a:xfrm>
            <a:off x="4059380" y="3207068"/>
            <a:ext cx="1046922" cy="400110"/>
          </a:xfrm>
          <a:prstGeom prst="rect">
            <a:avLst/>
          </a:prstGeom>
          <a:noFill/>
        </p:spPr>
        <p:txBody>
          <a:bodyPr wrap="square" lIns="91440" tIns="45720" rIns="91440" bIns="45720" rtlCol="0" anchor="t">
            <a:spAutoFit/>
          </a:bodyPr>
          <a:lstStyle/>
          <a:p>
            <a:r>
              <a:rPr lang="en-US" sz="2000" b="1"/>
              <a:t>7000 K</a:t>
            </a:r>
          </a:p>
        </p:txBody>
      </p:sp>
      <p:sp>
        <p:nvSpPr>
          <p:cNvPr id="13" name="TextBox 12">
            <a:extLst>
              <a:ext uri="{FF2B5EF4-FFF2-40B4-BE49-F238E27FC236}">
                <a16:creationId xmlns:a16="http://schemas.microsoft.com/office/drawing/2014/main" id="{83221F8A-D2D3-4E56-9082-AD64690A8207}"/>
              </a:ext>
            </a:extLst>
          </p:cNvPr>
          <p:cNvSpPr txBox="1"/>
          <p:nvPr/>
        </p:nvSpPr>
        <p:spPr>
          <a:xfrm>
            <a:off x="2919633" y="2737145"/>
            <a:ext cx="1046922" cy="400110"/>
          </a:xfrm>
          <a:prstGeom prst="rect">
            <a:avLst/>
          </a:prstGeom>
          <a:noFill/>
        </p:spPr>
        <p:txBody>
          <a:bodyPr wrap="square" lIns="91440" tIns="45720" rIns="91440" bIns="45720" rtlCol="0" anchor="t">
            <a:spAutoFit/>
          </a:bodyPr>
          <a:lstStyle/>
          <a:p>
            <a:r>
              <a:rPr lang="en-US" sz="2000" b="1"/>
              <a:t>8000 K</a:t>
            </a:r>
          </a:p>
        </p:txBody>
      </p:sp>
      <p:sp>
        <p:nvSpPr>
          <p:cNvPr id="14" name="TextBox 13">
            <a:extLst>
              <a:ext uri="{FF2B5EF4-FFF2-40B4-BE49-F238E27FC236}">
                <a16:creationId xmlns:a16="http://schemas.microsoft.com/office/drawing/2014/main" id="{EDC13334-9132-4FF8-BC8A-96AEEDB437DB}"/>
              </a:ext>
            </a:extLst>
          </p:cNvPr>
          <p:cNvSpPr txBox="1"/>
          <p:nvPr/>
        </p:nvSpPr>
        <p:spPr>
          <a:xfrm>
            <a:off x="1872711" y="2367813"/>
            <a:ext cx="1046922" cy="400110"/>
          </a:xfrm>
          <a:prstGeom prst="rect">
            <a:avLst/>
          </a:prstGeom>
          <a:noFill/>
        </p:spPr>
        <p:txBody>
          <a:bodyPr wrap="square" lIns="91440" tIns="45720" rIns="91440" bIns="45720" rtlCol="0" anchor="t">
            <a:spAutoFit/>
          </a:bodyPr>
          <a:lstStyle/>
          <a:p>
            <a:r>
              <a:rPr lang="en-US" sz="2000" b="1"/>
              <a:t>9000 K</a:t>
            </a:r>
          </a:p>
        </p:txBody>
      </p:sp>
      <p:sp>
        <p:nvSpPr>
          <p:cNvPr id="15" name="TextBox 14">
            <a:extLst>
              <a:ext uri="{FF2B5EF4-FFF2-40B4-BE49-F238E27FC236}">
                <a16:creationId xmlns:a16="http://schemas.microsoft.com/office/drawing/2014/main" id="{3AABB377-E9A5-4734-BA1F-AB9B09FE8CD9}"/>
              </a:ext>
            </a:extLst>
          </p:cNvPr>
          <p:cNvSpPr txBox="1"/>
          <p:nvPr/>
        </p:nvSpPr>
        <p:spPr>
          <a:xfrm>
            <a:off x="648393" y="2099342"/>
            <a:ext cx="1224318" cy="400110"/>
          </a:xfrm>
          <a:prstGeom prst="rect">
            <a:avLst/>
          </a:prstGeom>
          <a:noFill/>
        </p:spPr>
        <p:txBody>
          <a:bodyPr wrap="square" lIns="91440" tIns="45720" rIns="91440" bIns="45720" rtlCol="0" anchor="t">
            <a:spAutoFit/>
          </a:bodyPr>
          <a:lstStyle/>
          <a:p>
            <a:r>
              <a:rPr lang="en-US" sz="2000" b="1"/>
              <a:t>10000 K</a:t>
            </a:r>
          </a:p>
        </p:txBody>
      </p:sp>
      <p:sp>
        <p:nvSpPr>
          <p:cNvPr id="17" name="Rectangle 16">
            <a:extLst>
              <a:ext uri="{FF2B5EF4-FFF2-40B4-BE49-F238E27FC236}">
                <a16:creationId xmlns:a16="http://schemas.microsoft.com/office/drawing/2014/main" id="{9FBE71FB-C8A7-4450-A06A-D1361C114180}"/>
              </a:ext>
            </a:extLst>
          </p:cNvPr>
          <p:cNvSpPr/>
          <p:nvPr/>
        </p:nvSpPr>
        <p:spPr>
          <a:xfrm>
            <a:off x="791151" y="4632419"/>
            <a:ext cx="5348646" cy="15546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75F9DA6-4C56-44FE-8C29-A34850E125F8}"/>
              </a:ext>
            </a:extLst>
          </p:cNvPr>
          <p:cNvSpPr txBox="1"/>
          <p:nvPr/>
        </p:nvSpPr>
        <p:spPr>
          <a:xfrm>
            <a:off x="907957" y="4650165"/>
            <a:ext cx="5346885" cy="1569660"/>
          </a:xfrm>
          <a:prstGeom prst="rect">
            <a:avLst/>
          </a:prstGeom>
          <a:noFill/>
        </p:spPr>
        <p:txBody>
          <a:bodyPr wrap="square" rtlCol="0">
            <a:spAutoFit/>
          </a:bodyPr>
          <a:lstStyle/>
          <a:p>
            <a:pPr marL="285750" indent="-285750">
              <a:buFont typeface="Arial" panose="020B0604020202020204" pitchFamily="34" charset="0"/>
              <a:buChar char="•"/>
            </a:pPr>
            <a:r>
              <a:rPr lang="en-US" sz="2400" dirty="0"/>
              <a:t>High Pressure Sodium lights are around </a:t>
            </a:r>
            <a:r>
              <a:rPr lang="en-US" sz="2400" dirty="0">
                <a:highlight>
                  <a:srgbClr val="FFC52B"/>
                </a:highlight>
              </a:rPr>
              <a:t>~2200K</a:t>
            </a:r>
          </a:p>
          <a:p>
            <a:pPr marL="285750" indent="-285750">
              <a:buFont typeface="Arial" panose="020B0604020202020204" pitchFamily="34" charset="0"/>
              <a:buChar char="•"/>
            </a:pPr>
            <a:r>
              <a:rPr lang="en-US" sz="2400" dirty="0"/>
              <a:t>LED streetlights typically range from </a:t>
            </a:r>
            <a:r>
              <a:rPr lang="en-US" sz="2400" dirty="0">
                <a:highlight>
                  <a:srgbClr val="FFFAEF"/>
                </a:highlight>
              </a:rPr>
              <a:t>~4000K </a:t>
            </a:r>
            <a:r>
              <a:rPr lang="en-US" sz="2400" dirty="0"/>
              <a:t>to </a:t>
            </a:r>
            <a:r>
              <a:rPr lang="en-US" sz="2400" dirty="0">
                <a:highlight>
                  <a:srgbClr val="FFF5CE"/>
                </a:highlight>
              </a:rPr>
              <a:t>2700K</a:t>
            </a:r>
          </a:p>
        </p:txBody>
      </p:sp>
      <p:sp>
        <p:nvSpPr>
          <p:cNvPr id="19" name="TextBox 18">
            <a:extLst>
              <a:ext uri="{FF2B5EF4-FFF2-40B4-BE49-F238E27FC236}">
                <a16:creationId xmlns:a16="http://schemas.microsoft.com/office/drawing/2014/main" id="{F8C16443-7A00-4E4D-A383-73028700EE40}"/>
              </a:ext>
            </a:extLst>
          </p:cNvPr>
          <p:cNvSpPr txBox="1"/>
          <p:nvPr/>
        </p:nvSpPr>
        <p:spPr>
          <a:xfrm>
            <a:off x="8608079" y="6235740"/>
            <a:ext cx="1611267" cy="369332"/>
          </a:xfrm>
          <a:prstGeom prst="rect">
            <a:avLst/>
          </a:prstGeom>
          <a:noFill/>
        </p:spPr>
        <p:txBody>
          <a:bodyPr wrap="square" rtlCol="0">
            <a:spAutoFit/>
          </a:bodyPr>
          <a:lstStyle/>
          <a:p>
            <a:r>
              <a:rPr lang="en-US" dirty="0"/>
              <a:t>(K = Kelvin)</a:t>
            </a:r>
          </a:p>
        </p:txBody>
      </p:sp>
      <p:sp>
        <p:nvSpPr>
          <p:cNvPr id="20" name="Oval 19">
            <a:extLst>
              <a:ext uri="{FF2B5EF4-FFF2-40B4-BE49-F238E27FC236}">
                <a16:creationId xmlns:a16="http://schemas.microsoft.com/office/drawing/2014/main" id="{3F779B59-7C60-49DB-ADF8-52A6F8550DA8}"/>
              </a:ext>
            </a:extLst>
          </p:cNvPr>
          <p:cNvSpPr/>
          <p:nvPr/>
        </p:nvSpPr>
        <p:spPr>
          <a:xfrm rot="1125834">
            <a:off x="6954754" y="4668054"/>
            <a:ext cx="4909228" cy="959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1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childTnLst>
                                </p:cTn>
                              </p:par>
                            </p:childTnLst>
                          </p:cTn>
                        </p:par>
                        <p:par>
                          <p:cTn id="8" fill="hold">
                            <p:stCondLst>
                              <p:cond delay="2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
                                        <p:tgtEl>
                                          <p:spTgt spid="14"/>
                                        </p:tgtEl>
                                      </p:cBhvr>
                                    </p:animEffect>
                                  </p:childTnLst>
                                </p:cTn>
                              </p:par>
                            </p:childTnLst>
                          </p:cTn>
                        </p:par>
                        <p:par>
                          <p:cTn id="12" fill="hold">
                            <p:stCondLst>
                              <p:cond delay="4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
                                        <p:tgtEl>
                                          <p:spTgt spid="13"/>
                                        </p:tgtEl>
                                      </p:cBhvr>
                                    </p:animEffect>
                                  </p:childTnLst>
                                </p:cTn>
                              </p:par>
                            </p:childTnLst>
                          </p:cTn>
                        </p:par>
                        <p:par>
                          <p:cTn id="16" fill="hold">
                            <p:stCondLst>
                              <p:cond delay="6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
                                        <p:tgtEl>
                                          <p:spTgt spid="12"/>
                                        </p:tgtEl>
                                      </p:cBhvr>
                                    </p:animEffect>
                                  </p:childTnLst>
                                </p:cTn>
                              </p:par>
                            </p:childTnLst>
                          </p:cTn>
                        </p:par>
                        <p:par>
                          <p:cTn id="20" fill="hold">
                            <p:stCondLst>
                              <p:cond delay="8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00"/>
                                        <p:tgtEl>
                                          <p:spTgt spid="11"/>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
                                        <p:tgtEl>
                                          <p:spTgt spid="10"/>
                                        </p:tgtEl>
                                      </p:cBhvr>
                                    </p:animEffect>
                                  </p:childTnLst>
                                </p:cTn>
                              </p:par>
                            </p:childTnLst>
                          </p:cTn>
                        </p:par>
                        <p:par>
                          <p:cTn id="28" fill="hold">
                            <p:stCondLst>
                              <p:cond delay="12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00"/>
                                        <p:tgtEl>
                                          <p:spTgt spid="9"/>
                                        </p:tgtEl>
                                      </p:cBhvr>
                                    </p:animEffect>
                                  </p:childTnLst>
                                </p:cTn>
                              </p:par>
                            </p:childTnLst>
                          </p:cTn>
                        </p:par>
                        <p:par>
                          <p:cTn id="32" fill="hold">
                            <p:stCondLst>
                              <p:cond delay="1400"/>
                            </p:stCondLst>
                            <p:childTnLst>
                              <p:par>
                                <p:cTn id="33" presetID="10"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
                                        <p:tgtEl>
                                          <p:spTgt spid="8"/>
                                        </p:tgtEl>
                                      </p:cBhvr>
                                    </p:animEffect>
                                  </p:childTnLst>
                                </p:cTn>
                              </p:par>
                            </p:childTnLst>
                          </p:cTn>
                        </p:par>
                        <p:par>
                          <p:cTn id="36" fill="hold">
                            <p:stCondLst>
                              <p:cond delay="1600"/>
                            </p:stCondLst>
                            <p:childTnLst>
                              <p:par>
                                <p:cTn id="37" presetID="10"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par>
                          <p:cTn id="40" fill="hold">
                            <p:stCondLst>
                              <p:cond delay="1800"/>
                            </p:stCondLst>
                            <p:childTnLst>
                              <p:par>
                                <p:cTn id="41" presetID="10" presetClass="entr" presetSubtype="0" fill="hold" grpId="0"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2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2" grpId="0"/>
      <p:bldP spid="13" grpId="0"/>
      <p:bldP spid="14" grpId="0"/>
      <p:bldP spid="15" grpId="0"/>
      <p:bldP spid="2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C6959015D00CC46B359880AD752340B" ma:contentTypeVersion="7" ma:contentTypeDescription="Create a new document." ma:contentTypeScope="" ma:versionID="febb75ab662d879ffbf1d9b60ad43666">
  <xsd:schema xmlns:xsd="http://www.w3.org/2001/XMLSchema" xmlns:xs="http://www.w3.org/2001/XMLSchema" xmlns:p="http://schemas.microsoft.com/office/2006/metadata/properties" xmlns:ns3="6798b4d6-7505-4cac-8927-b97335a83dae" xmlns:ns4="33f3a96f-71b1-4899-b620-f225ba01c3fa" targetNamespace="http://schemas.microsoft.com/office/2006/metadata/properties" ma:root="true" ma:fieldsID="642954b199ab5606278e853f83ec9ac8" ns3:_="" ns4:_="">
    <xsd:import namespace="6798b4d6-7505-4cac-8927-b97335a83dae"/>
    <xsd:import namespace="33f3a96f-71b1-4899-b620-f225ba01c3f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98b4d6-7505-4cac-8927-b97335a83d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3f3a96f-71b1-4899-b620-f225ba01c3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6C1000-BA28-4FBF-99F1-B3E8D989DEEE}">
  <ds:schemaRefs>
    <ds:schemaRef ds:uri="http://schemas.microsoft.com/sharepoint/v3/contenttype/forms"/>
  </ds:schemaRefs>
</ds:datastoreItem>
</file>

<file path=customXml/itemProps2.xml><?xml version="1.0" encoding="utf-8"?>
<ds:datastoreItem xmlns:ds="http://schemas.openxmlformats.org/officeDocument/2006/customXml" ds:itemID="{C379EDBE-4A45-4F81-9746-B3215E8E60E3}">
  <ds:schemaRefs>
    <ds:schemaRef ds:uri="33f3a96f-71b1-4899-b620-f225ba01c3fa"/>
    <ds:schemaRef ds:uri="6798b4d6-7505-4cac-8927-b97335a83d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03E67DE-2229-4B0E-A01E-05BD461059D2}">
  <ds:schemaRefs>
    <ds:schemaRef ds:uri="33f3a96f-71b1-4899-b620-f225ba01c3fa"/>
    <ds:schemaRef ds:uri="6798b4d6-7505-4cac-8927-b97335a83d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3297</Words>
  <Application>Microsoft Office PowerPoint</Application>
  <PresentationFormat>Widescreen</PresentationFormat>
  <Paragraphs>399</Paragraphs>
  <Slides>27</Slides>
  <Notes>25</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LED STREETLIGHTING ON NANTUCKET</vt:lpstr>
      <vt:lpstr>Summary of Presentation</vt:lpstr>
      <vt:lpstr>Project Goal</vt:lpstr>
      <vt:lpstr>Objectives</vt:lpstr>
      <vt:lpstr>Light Pollution</vt:lpstr>
      <vt:lpstr>PowerPoint Presentation</vt:lpstr>
      <vt:lpstr>Energy Savings</vt:lpstr>
      <vt:lpstr>  Responsibility &amp; Maintenance</vt:lpstr>
      <vt:lpstr>Color Temperature</vt:lpstr>
      <vt:lpstr>Managing Light Pollution</vt:lpstr>
      <vt:lpstr>Ideal Streetlight Scenario</vt:lpstr>
      <vt:lpstr>Option 1: Stay with National Grid</vt:lpstr>
      <vt:lpstr>Option 2:  Purchase the Streetlights</vt:lpstr>
      <vt:lpstr>Interviews</vt:lpstr>
      <vt:lpstr>Best Practices Summary</vt:lpstr>
      <vt:lpstr>1. Create a LED Streetlighting Working Group</vt:lpstr>
      <vt:lpstr>2. Hire streetlighting conversion consultant</vt:lpstr>
      <vt:lpstr>3. Installation Logistics</vt:lpstr>
      <vt:lpstr>4. Mitigate light pollution</vt:lpstr>
      <vt:lpstr>5. Other Recommendations</vt:lpstr>
      <vt:lpstr>Cost Savings of the Conversion</vt:lpstr>
      <vt:lpstr>Final Recommendations</vt:lpstr>
      <vt:lpstr>Acknowledgements</vt:lpstr>
      <vt:lpstr>Any questions?</vt:lpstr>
      <vt:lpstr>PowerPoint Presentation</vt:lpstr>
      <vt:lpstr>References</vt:lpstr>
      <vt:lpstr>Contact Info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LED STREETLIGHTING ON NANTUCKET</dc:title>
  <dc:creator>Marcoux, Luke K.</dc:creator>
  <cp:lastModifiedBy>Marcoux, Luke K.</cp:lastModifiedBy>
  <cp:revision>2</cp:revision>
  <dcterms:created xsi:type="dcterms:W3CDTF">2021-11-29T15:24:28Z</dcterms:created>
  <dcterms:modified xsi:type="dcterms:W3CDTF">2021-12-08T23:00:30Z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0x010100DC6959015D00CC46B359880AD752340B</vt:lpwstr>
  </property>
</Properties>
</file>