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</p:sldIdLst>
  <p:sldSz cx="9144000" cy="5143500" type="screen16x9"/>
  <p:notesSz cx="6858000" cy="9144000"/>
  <p:embeddedFontLst>
    <p:embeddedFont>
      <p:font typeface="Cabin" pitchFamily="2" charset="77"/>
      <p:regular r:id="rId18"/>
      <p:bold r:id="rId19"/>
      <p:italic r:id="rId20"/>
      <p:boldItalic r:id="rId21"/>
    </p:embeddedFont>
    <p:embeddedFont>
      <p:font typeface="Josefin Sans" pitchFamily="2" charset="77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SemiBold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k.net/stories/winter-storm-watch-friday-night-through-saturday,2737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antuckethistory.org:443/permalink/?key=6000_i2147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b0cc9f463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b0cc9f463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Jeremy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b0f67c7dc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b0f67c7dc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b0f67c7dc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b0f67c7dc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b0f67c7dc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b0f67c7dc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b21e09e6f4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b21e09e6f4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9133e6e8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9133e6e8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https://www.ack.net/stories/winter-storm-watch-friday-night-through-saturday,27370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b21e09e6f4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b21e09e6f4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b0cc9f463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b0cc9f463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Jeremy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b0cc9f463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b0cc9f463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b0cc9f463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b0cc9f463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Jeremy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b0cc9f463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b0cc9f463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Jeremy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b21e09e6f4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b21e09e6f4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b0cc9f463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b0cc9f463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8e4c97f111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8e4c97f111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b21e09e6f4_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1b21e09e6f4_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https://nantuckethistory.org:443/permalink/?key=6000_i21471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175"/>
            <a:ext cx="9144000" cy="5143500"/>
          </a:xfrm>
          <a:prstGeom prst="rect">
            <a:avLst/>
          </a:prstGeom>
          <a:gradFill>
            <a:gsLst>
              <a:gs pos="0">
                <a:srgbClr val="285E89">
                  <a:alpha val="36470"/>
                </a:srgbClr>
              </a:gs>
              <a:gs pos="100000">
                <a:srgbClr val="285E8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2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2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2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2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3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3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3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3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14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4"/>
          <p:cNvSpPr/>
          <p:nvPr/>
        </p:nvSpPr>
        <p:spPr>
          <a:xfrm rot="-7520738" flipH="1">
            <a:off x="7812271" y="3760443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4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4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4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4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4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4"/>
          <p:cNvSpPr/>
          <p:nvPr/>
        </p:nvSpPr>
        <p:spPr>
          <a:xfrm rot="3279262" flipH="1">
            <a:off x="-226275" y="-691584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4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4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15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5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5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5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5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5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3" name="Google Shape;223;p16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6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16"/>
          <p:cNvSpPr/>
          <p:nvPr/>
        </p:nvSpPr>
        <p:spPr>
          <a:xfrm rot="-10350985" flipH="1">
            <a:off x="6450157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6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6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6"/>
          <p:cNvSpPr/>
          <p:nvPr/>
        </p:nvSpPr>
        <p:spPr>
          <a:xfrm rot="10350985">
            <a:off x="-562294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6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6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6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6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6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6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5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7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7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7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7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7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7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7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7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7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7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3145775" y="363275"/>
            <a:ext cx="285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subTitle" idx="1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subTitle" idx="2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3"/>
          </p:nvPr>
        </p:nvSpPr>
        <p:spPr>
          <a:xfrm>
            <a:off x="659663" y="1904475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4"/>
          </p:nvPr>
        </p:nvSpPr>
        <p:spPr>
          <a:xfrm>
            <a:off x="941663" y="2223600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5"/>
          </p:nvPr>
        </p:nvSpPr>
        <p:spPr>
          <a:xfrm>
            <a:off x="3328941" y="381450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6"/>
          </p:nvPr>
        </p:nvSpPr>
        <p:spPr>
          <a:xfrm>
            <a:off x="3610941" y="4133628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subTitle" idx="7"/>
          </p:nvPr>
        </p:nvSpPr>
        <p:spPr>
          <a:xfrm>
            <a:off x="659663" y="381450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8"/>
          </p:nvPr>
        </p:nvSpPr>
        <p:spPr>
          <a:xfrm>
            <a:off x="941663" y="4133628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9"/>
          </p:nvPr>
        </p:nvSpPr>
        <p:spPr>
          <a:xfrm>
            <a:off x="5998216" y="1904475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13"/>
          </p:nvPr>
        </p:nvSpPr>
        <p:spPr>
          <a:xfrm>
            <a:off x="6280216" y="2223600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14"/>
          </p:nvPr>
        </p:nvSpPr>
        <p:spPr>
          <a:xfrm>
            <a:off x="5998216" y="381450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15"/>
          </p:nvPr>
        </p:nvSpPr>
        <p:spPr>
          <a:xfrm>
            <a:off x="6280216" y="4133628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5587299" y="-2095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8"/>
          <p:cNvSpPr/>
          <p:nvPr/>
        </p:nvSpPr>
        <p:spPr>
          <a:xfrm rot="10800000" flipH="1">
            <a:off x="6906325" y="-5251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8"/>
          <p:cNvSpPr/>
          <p:nvPr/>
        </p:nvSpPr>
        <p:spPr>
          <a:xfrm rot="-3279262">
            <a:off x="7901571" y="-972984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8"/>
          <p:cNvSpPr/>
          <p:nvPr/>
        </p:nvSpPr>
        <p:spPr>
          <a:xfrm rot="10800000">
            <a:off x="6406991" y="1135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8"/>
          <p:cNvSpPr/>
          <p:nvPr/>
        </p:nvSpPr>
        <p:spPr>
          <a:xfrm rot="10800000">
            <a:off x="8154416" y="3498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8"/>
          <p:cNvSpPr/>
          <p:nvPr/>
        </p:nvSpPr>
        <p:spPr>
          <a:xfrm rot="10800000">
            <a:off x="7681066" y="7390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8"/>
          <p:cNvSpPr/>
          <p:nvPr/>
        </p:nvSpPr>
        <p:spPr>
          <a:xfrm flipH="1">
            <a:off x="-3333926" y="-2107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10800000">
            <a:off x="-142195" y="-5263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 rot="3279262" flipH="1">
            <a:off x="-162948" y="-974184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rot="10800000" flipH="1">
            <a:off x="2572953" y="1123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8"/>
          <p:cNvSpPr/>
          <p:nvPr/>
        </p:nvSpPr>
        <p:spPr>
          <a:xfrm rot="10800000" flipH="1">
            <a:off x="890628" y="3486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8"/>
          <p:cNvSpPr/>
          <p:nvPr/>
        </p:nvSpPr>
        <p:spPr>
          <a:xfrm rot="10800000" flipH="1">
            <a:off x="201303" y="10527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8"/>
          <p:cNvSpPr/>
          <p:nvPr/>
        </p:nvSpPr>
        <p:spPr>
          <a:xfrm rot="10800000" flipH="1">
            <a:off x="1363978" y="7378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8"/>
          <p:cNvSpPr/>
          <p:nvPr/>
        </p:nvSpPr>
        <p:spPr>
          <a:xfrm rot="10800000">
            <a:off x="8843741" y="10539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body" idx="1"/>
          </p:nvPr>
        </p:nvSpPr>
        <p:spPr>
          <a:xfrm>
            <a:off x="540000" y="540000"/>
            <a:ext cx="35904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>
            <a:endParaRPr/>
          </a:p>
        </p:txBody>
      </p:sp>
      <p:sp>
        <p:nvSpPr>
          <p:cNvPr id="291" name="Google Shape;291;p19"/>
          <p:cNvSpPr/>
          <p:nvPr/>
        </p:nvSpPr>
        <p:spPr>
          <a:xfrm flipH="1">
            <a:off x="3426309" y="3056502"/>
            <a:ext cx="5986869" cy="212719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9"/>
          <p:cNvSpPr/>
          <p:nvPr/>
        </p:nvSpPr>
        <p:spPr>
          <a:xfrm rot="10800000" flipH="1">
            <a:off x="5737690" y="3381530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9"/>
          <p:cNvSpPr/>
          <p:nvPr/>
        </p:nvSpPr>
        <p:spPr>
          <a:xfrm rot="315040">
            <a:off x="7305814" y="4459737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9"/>
          <p:cNvSpPr/>
          <p:nvPr/>
        </p:nvSpPr>
        <p:spPr>
          <a:xfrm flipH="1">
            <a:off x="5699552" y="47843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9"/>
          <p:cNvSpPr/>
          <p:nvPr/>
        </p:nvSpPr>
        <p:spPr>
          <a:xfrm flipH="1">
            <a:off x="8043764" y="3943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9"/>
          <p:cNvSpPr/>
          <p:nvPr/>
        </p:nvSpPr>
        <p:spPr>
          <a:xfrm flipH="1">
            <a:off x="8476477" y="34271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9"/>
          <p:cNvSpPr/>
          <p:nvPr/>
        </p:nvSpPr>
        <p:spPr>
          <a:xfrm flipH="1">
            <a:off x="7442277" y="35570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7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1543350" y="363275"/>
            <a:ext cx="605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1"/>
          </p:nvPr>
        </p:nvSpPr>
        <p:spPr>
          <a:xfrm>
            <a:off x="4875632" y="1904475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2"/>
          </p:nvPr>
        </p:nvSpPr>
        <p:spPr>
          <a:xfrm>
            <a:off x="5157563" y="2223600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subTitle" idx="3"/>
          </p:nvPr>
        </p:nvSpPr>
        <p:spPr>
          <a:xfrm>
            <a:off x="1782263" y="1904475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04" name="Google Shape;304;p20"/>
          <p:cNvSpPr txBox="1">
            <a:spLocks noGrp="1"/>
          </p:cNvSpPr>
          <p:nvPr>
            <p:ph type="subTitle" idx="4"/>
          </p:nvPr>
        </p:nvSpPr>
        <p:spPr>
          <a:xfrm>
            <a:off x="2064375" y="2223600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subTitle" idx="5"/>
          </p:nvPr>
        </p:nvSpPr>
        <p:spPr>
          <a:xfrm>
            <a:off x="4875600" y="381450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6"/>
          </p:nvPr>
        </p:nvSpPr>
        <p:spPr>
          <a:xfrm>
            <a:off x="5157563" y="4133628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subTitle" idx="7"/>
          </p:nvPr>
        </p:nvSpPr>
        <p:spPr>
          <a:xfrm>
            <a:off x="1782263" y="381450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subTitle" idx="8"/>
          </p:nvPr>
        </p:nvSpPr>
        <p:spPr>
          <a:xfrm>
            <a:off x="2064375" y="4133628"/>
            <a:ext cx="1922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0"/>
          <p:cNvSpPr/>
          <p:nvPr/>
        </p:nvSpPr>
        <p:spPr>
          <a:xfrm rot="-5400000" flipH="1">
            <a:off x="-3096997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0"/>
          <p:cNvSpPr/>
          <p:nvPr/>
        </p:nvSpPr>
        <p:spPr>
          <a:xfrm rot="5400000">
            <a:off x="-1921300" y="309843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0"/>
          <p:cNvSpPr/>
          <p:nvPr/>
        </p:nvSpPr>
        <p:spPr>
          <a:xfrm rot="147" flipH="1">
            <a:off x="-401907" y="3180097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0"/>
          <p:cNvSpPr/>
          <p:nvPr/>
        </p:nvSpPr>
        <p:spPr>
          <a:xfrm rot="-5400000" flipH="1">
            <a:off x="839461" y="386456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0"/>
          <p:cNvSpPr/>
          <p:nvPr/>
        </p:nvSpPr>
        <p:spPr>
          <a:xfrm rot="-5400000" flipH="1">
            <a:off x="376511" y="108498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0"/>
          <p:cNvSpPr/>
          <p:nvPr/>
        </p:nvSpPr>
        <p:spPr>
          <a:xfrm rot="-5400000" flipH="1">
            <a:off x="948986" y="173088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0"/>
          <p:cNvSpPr/>
          <p:nvPr/>
        </p:nvSpPr>
        <p:spPr>
          <a:xfrm rot="5400000" flipH="1">
            <a:off x="5330692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0"/>
          <p:cNvSpPr/>
          <p:nvPr/>
        </p:nvSpPr>
        <p:spPr>
          <a:xfrm rot="-5400000">
            <a:off x="6773240" y="98835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0"/>
          <p:cNvSpPr/>
          <p:nvPr/>
        </p:nvSpPr>
        <p:spPr>
          <a:xfrm rot="-10799853" flipH="1">
            <a:off x="8120833" y="-9700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0"/>
          <p:cNvSpPr/>
          <p:nvPr/>
        </p:nvSpPr>
        <p:spPr>
          <a:xfrm rot="5400000" flipH="1">
            <a:off x="7855079" y="51188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0"/>
          <p:cNvSpPr/>
          <p:nvPr/>
        </p:nvSpPr>
        <p:spPr>
          <a:xfrm rot="5400000" flipH="1">
            <a:off x="8120804" y="123618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0"/>
          <p:cNvSpPr/>
          <p:nvPr/>
        </p:nvSpPr>
        <p:spPr>
          <a:xfrm rot="5400000" flipH="1">
            <a:off x="8583754" y="401575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0"/>
          <p:cNvSpPr/>
          <p:nvPr/>
        </p:nvSpPr>
        <p:spPr>
          <a:xfrm rot="5400000" flipH="1">
            <a:off x="8076379" y="343465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0"/>
          <p:cNvSpPr/>
          <p:nvPr/>
        </p:nvSpPr>
        <p:spPr>
          <a:xfrm rot="-5400000" flipH="1">
            <a:off x="1170286" y="465366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26" name="Google Shape;326;p21"/>
          <p:cNvSpPr txBox="1">
            <a:spLocks noGrp="1"/>
          </p:cNvSpPr>
          <p:nvPr>
            <p:ph type="subTitle" idx="1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1"/>
          <p:cNvSpPr/>
          <p:nvPr/>
        </p:nvSpPr>
        <p:spPr>
          <a:xfrm rot="-132439" flipH="1">
            <a:off x="305875" y="-39916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1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1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1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1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1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1"/>
          <p:cNvSpPr/>
          <p:nvPr/>
        </p:nvSpPr>
        <p:spPr>
          <a:xfrm rot="-10667561">
            <a:off x="305875" y="4393834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1"/>
          <p:cNvSpPr/>
          <p:nvPr/>
        </p:nvSpPr>
        <p:spPr>
          <a:xfrm rot="10800000">
            <a:off x="402459" y="43010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-272112" y="41566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1"/>
          <p:cNvSpPr/>
          <p:nvPr/>
        </p:nvSpPr>
        <p:spPr>
          <a:xfrm>
            <a:off x="402451" y="39496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1"/>
          <p:cNvSpPr/>
          <p:nvPr/>
        </p:nvSpPr>
        <p:spPr>
          <a:xfrm>
            <a:off x="1153051" y="43881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1"/>
          <p:cNvSpPr/>
          <p:nvPr/>
        </p:nvSpPr>
        <p:spPr>
          <a:xfrm>
            <a:off x="2859751" y="47349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1"/>
          <p:cNvSpPr/>
          <p:nvPr/>
        </p:nvSpPr>
        <p:spPr>
          <a:xfrm>
            <a:off x="5246676" y="48182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bin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40000" y="1028700"/>
            <a:ext cx="80640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●"/>
              <a:defRPr sz="1200"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●"/>
              <a:defRPr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●"/>
              <a:defRPr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bin"/>
              <a:buChar char="○"/>
              <a:defRPr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abin"/>
              <a:buChar char="■"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 flipH="1">
            <a:off x="-129749" y="-116300"/>
            <a:ext cx="2684034" cy="1535681"/>
            <a:chOff x="6654501" y="-116300"/>
            <a:chExt cx="2684034" cy="1535681"/>
          </a:xfrm>
        </p:grpSpPr>
        <p:sp>
          <p:nvSpPr>
            <p:cNvPr id="18" name="Google Shape;18;p3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24" name="Google Shape;24;p3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>
            <a:spLocks noGrp="1"/>
          </p:cNvSpPr>
          <p:nvPr>
            <p:ph type="title"/>
          </p:nvPr>
        </p:nvSpPr>
        <p:spPr>
          <a:xfrm>
            <a:off x="2693850" y="363275"/>
            <a:ext cx="375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subTitle" idx="1"/>
          </p:nvPr>
        </p:nvSpPr>
        <p:spPr>
          <a:xfrm>
            <a:off x="4655852" y="1414900"/>
            <a:ext cx="30453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subTitle" idx="2"/>
          </p:nvPr>
        </p:nvSpPr>
        <p:spPr>
          <a:xfrm>
            <a:off x="4958476" y="1734025"/>
            <a:ext cx="2439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2"/>
          <p:cNvSpPr txBox="1">
            <a:spLocks noGrp="1"/>
          </p:cNvSpPr>
          <p:nvPr>
            <p:ph type="subTitle" idx="3"/>
          </p:nvPr>
        </p:nvSpPr>
        <p:spPr>
          <a:xfrm>
            <a:off x="1442838" y="1414900"/>
            <a:ext cx="30453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47" name="Google Shape;347;p22"/>
          <p:cNvSpPr txBox="1">
            <a:spLocks noGrp="1"/>
          </p:cNvSpPr>
          <p:nvPr>
            <p:ph type="subTitle" idx="4"/>
          </p:nvPr>
        </p:nvSpPr>
        <p:spPr>
          <a:xfrm>
            <a:off x="1745688" y="1734025"/>
            <a:ext cx="2439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2"/>
          <p:cNvSpPr txBox="1">
            <a:spLocks noGrp="1"/>
          </p:cNvSpPr>
          <p:nvPr>
            <p:ph type="subTitle" idx="5"/>
          </p:nvPr>
        </p:nvSpPr>
        <p:spPr>
          <a:xfrm>
            <a:off x="4655812" y="3160150"/>
            <a:ext cx="30453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6"/>
          </p:nvPr>
        </p:nvSpPr>
        <p:spPr>
          <a:xfrm>
            <a:off x="4958476" y="3479274"/>
            <a:ext cx="2439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subTitle" idx="7"/>
          </p:nvPr>
        </p:nvSpPr>
        <p:spPr>
          <a:xfrm>
            <a:off x="1442838" y="3160150"/>
            <a:ext cx="30453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8"/>
          </p:nvPr>
        </p:nvSpPr>
        <p:spPr>
          <a:xfrm>
            <a:off x="1745688" y="3479274"/>
            <a:ext cx="2439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2"/>
          <p:cNvSpPr/>
          <p:nvPr/>
        </p:nvSpPr>
        <p:spPr>
          <a:xfrm rot="-5532439" flipH="1">
            <a:off x="-2045052" y="2322169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2"/>
          <p:cNvSpPr/>
          <p:nvPr/>
        </p:nvSpPr>
        <p:spPr>
          <a:xfrm rot="-5400000" flipH="1">
            <a:off x="-832519" y="2826431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rot="5400000" flipH="1">
            <a:off x="-551012" y="3638024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2"/>
          <p:cNvSpPr/>
          <p:nvPr/>
        </p:nvSpPr>
        <p:spPr>
          <a:xfrm rot="5400000" flipH="1">
            <a:off x="1100376" y="440793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2"/>
          <p:cNvSpPr/>
          <p:nvPr/>
        </p:nvSpPr>
        <p:spPr>
          <a:xfrm rot="5400000" flipH="1">
            <a:off x="661951" y="365733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2"/>
          <p:cNvSpPr/>
          <p:nvPr/>
        </p:nvSpPr>
        <p:spPr>
          <a:xfrm rot="5400000" flipH="1">
            <a:off x="315101" y="1950637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2"/>
          <p:cNvSpPr/>
          <p:nvPr/>
        </p:nvSpPr>
        <p:spPr>
          <a:xfrm rot="5400000" flipH="1">
            <a:off x="458251" y="2482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2"/>
          <p:cNvSpPr/>
          <p:nvPr/>
        </p:nvSpPr>
        <p:spPr>
          <a:xfrm rot="5267561" flipH="1">
            <a:off x="6370323" y="1912072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2"/>
          <p:cNvSpPr/>
          <p:nvPr/>
        </p:nvSpPr>
        <p:spPr>
          <a:xfrm rot="5400000" flipH="1">
            <a:off x="7582879" y="1222315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2"/>
          <p:cNvSpPr/>
          <p:nvPr/>
        </p:nvSpPr>
        <p:spPr>
          <a:xfrm rot="-5400000" flipH="1">
            <a:off x="7598103" y="388035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2"/>
          <p:cNvSpPr/>
          <p:nvPr/>
        </p:nvSpPr>
        <p:spPr>
          <a:xfrm rot="-5400000" flipH="1">
            <a:off x="7945213" y="5085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2"/>
          <p:cNvSpPr/>
          <p:nvPr/>
        </p:nvSpPr>
        <p:spPr>
          <a:xfrm rot="-5400000" flipH="1">
            <a:off x="8383638" y="12591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2"/>
          <p:cNvSpPr/>
          <p:nvPr/>
        </p:nvSpPr>
        <p:spPr>
          <a:xfrm rot="-5400000" flipH="1">
            <a:off x="8730488" y="29658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2"/>
          <p:cNvSpPr/>
          <p:nvPr/>
        </p:nvSpPr>
        <p:spPr>
          <a:xfrm rot="-5400000" flipH="1">
            <a:off x="8522238" y="460349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"/>
          <p:cNvSpPr txBox="1">
            <a:spLocks noGrp="1"/>
          </p:cNvSpPr>
          <p:nvPr>
            <p:ph type="title"/>
          </p:nvPr>
        </p:nvSpPr>
        <p:spPr>
          <a:xfrm>
            <a:off x="1388100" y="1076025"/>
            <a:ext cx="63678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9" name="Google Shape;369;p23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3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 rot="-5400147">
            <a:off x="232464" y="-691636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 flipH="1">
            <a:off x="68351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3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3173616" y="24472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3"/>
          <p:cNvSpPr/>
          <p:nvPr/>
        </p:nvSpPr>
        <p:spPr>
          <a:xfrm flipH="1">
            <a:off x="6566441" y="273550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3"/>
          <p:cNvSpPr/>
          <p:nvPr/>
        </p:nvSpPr>
        <p:spPr>
          <a:xfrm rot="10800000" flipH="1">
            <a:off x="2631095" y="4430364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3"/>
          <p:cNvSpPr/>
          <p:nvPr/>
        </p:nvSpPr>
        <p:spPr>
          <a:xfrm>
            <a:off x="6302893" y="4618767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3"/>
          <p:cNvSpPr/>
          <p:nvPr/>
        </p:nvSpPr>
        <p:spPr>
          <a:xfrm rot="5399853">
            <a:off x="7457460" y="3823455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3"/>
          <p:cNvSpPr/>
          <p:nvPr/>
        </p:nvSpPr>
        <p:spPr>
          <a:xfrm rot="10800000" flipH="1">
            <a:off x="8312846" y="452006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3"/>
          <p:cNvSpPr/>
          <p:nvPr/>
        </p:nvSpPr>
        <p:spPr>
          <a:xfrm rot="10800000" flipH="1">
            <a:off x="6455196" y="43956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3"/>
          <p:cNvSpPr/>
          <p:nvPr/>
        </p:nvSpPr>
        <p:spPr>
          <a:xfrm rot="10800000" flipH="1">
            <a:off x="5822746" y="4882242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3"/>
          <p:cNvSpPr/>
          <p:nvPr/>
        </p:nvSpPr>
        <p:spPr>
          <a:xfrm rot="10800000" flipH="1">
            <a:off x="8749921" y="42321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3"/>
          <p:cNvSpPr/>
          <p:nvPr/>
        </p:nvSpPr>
        <p:spPr>
          <a:xfrm rot="10800000" flipH="1">
            <a:off x="2364821" y="4788617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3"/>
          <p:cNvSpPr/>
          <p:nvPr/>
        </p:nvSpPr>
        <p:spPr>
          <a:xfrm flipH="1">
            <a:off x="181341" y="8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9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8" name="Google Shape;388;p24"/>
          <p:cNvSpPr txBox="1">
            <a:spLocks noGrp="1"/>
          </p:cNvSpPr>
          <p:nvPr>
            <p:ph type="subTitle" idx="1"/>
          </p:nvPr>
        </p:nvSpPr>
        <p:spPr>
          <a:xfrm>
            <a:off x="3328957" y="234355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89" name="Google Shape;389;p24"/>
          <p:cNvSpPr txBox="1">
            <a:spLocks noGrp="1"/>
          </p:cNvSpPr>
          <p:nvPr>
            <p:ph type="subTitle" idx="2"/>
          </p:nvPr>
        </p:nvSpPr>
        <p:spPr>
          <a:xfrm>
            <a:off x="3482707" y="2662675"/>
            <a:ext cx="21786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4"/>
          <p:cNvSpPr txBox="1">
            <a:spLocks noGrp="1"/>
          </p:cNvSpPr>
          <p:nvPr>
            <p:ph type="subTitle" idx="3"/>
          </p:nvPr>
        </p:nvSpPr>
        <p:spPr>
          <a:xfrm>
            <a:off x="791813" y="234355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subTitle" idx="4"/>
          </p:nvPr>
        </p:nvSpPr>
        <p:spPr>
          <a:xfrm>
            <a:off x="945563" y="2662675"/>
            <a:ext cx="21786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subTitle" idx="5"/>
          </p:nvPr>
        </p:nvSpPr>
        <p:spPr>
          <a:xfrm>
            <a:off x="5866075" y="2343550"/>
            <a:ext cx="2486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6"/>
          </p:nvPr>
        </p:nvSpPr>
        <p:spPr>
          <a:xfrm>
            <a:off x="6019825" y="2662675"/>
            <a:ext cx="21786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4"/>
          <p:cNvSpPr/>
          <p:nvPr/>
        </p:nvSpPr>
        <p:spPr>
          <a:xfrm rot="10800000">
            <a:off x="2531291" y="4235323"/>
            <a:ext cx="5428956" cy="1009852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4"/>
          <p:cNvSpPr/>
          <p:nvPr/>
        </p:nvSpPr>
        <p:spPr>
          <a:xfrm rot="5400000">
            <a:off x="3108924" y="2854084"/>
            <a:ext cx="1442280" cy="356381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682950" y="4420625"/>
            <a:ext cx="2132100" cy="1234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4"/>
          <p:cNvSpPr/>
          <p:nvPr/>
        </p:nvSpPr>
        <p:spPr>
          <a:xfrm rot="10800000" flipH="1">
            <a:off x="3968688" y="40718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4"/>
          <p:cNvSpPr/>
          <p:nvPr/>
        </p:nvSpPr>
        <p:spPr>
          <a:xfrm rot="10800000" flipH="1">
            <a:off x="5921426" y="4554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4"/>
          <p:cNvSpPr/>
          <p:nvPr/>
        </p:nvSpPr>
        <p:spPr>
          <a:xfrm rot="10800000" flipH="1">
            <a:off x="1267213" y="45217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4"/>
          <p:cNvSpPr/>
          <p:nvPr/>
        </p:nvSpPr>
        <p:spPr>
          <a:xfrm rot="10800000" flipH="1">
            <a:off x="8100026" y="47529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4"/>
          <p:cNvSpPr/>
          <p:nvPr/>
        </p:nvSpPr>
        <p:spPr>
          <a:xfrm rot="10800000" flipH="1">
            <a:off x="6505813" y="485159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4"/>
          <p:cNvSpPr/>
          <p:nvPr/>
        </p:nvSpPr>
        <p:spPr>
          <a:xfrm rot="10800000" flipH="1">
            <a:off x="1985676" y="410423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"/>
          <p:cNvSpPr txBox="1">
            <a:spLocks noGrp="1"/>
          </p:cNvSpPr>
          <p:nvPr>
            <p:ph type="title"/>
          </p:nvPr>
        </p:nvSpPr>
        <p:spPr>
          <a:xfrm>
            <a:off x="2571750" y="3632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1"/>
          </p:nvPr>
        </p:nvSpPr>
        <p:spPr>
          <a:xfrm>
            <a:off x="5091350" y="3794700"/>
            <a:ext cx="220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subTitle" idx="2"/>
          </p:nvPr>
        </p:nvSpPr>
        <p:spPr>
          <a:xfrm>
            <a:off x="4948200" y="4089750"/>
            <a:ext cx="24882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3"/>
          </p:nvPr>
        </p:nvSpPr>
        <p:spPr>
          <a:xfrm>
            <a:off x="1901200" y="3794700"/>
            <a:ext cx="2007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4"/>
          </p:nvPr>
        </p:nvSpPr>
        <p:spPr>
          <a:xfrm>
            <a:off x="1800500" y="4089750"/>
            <a:ext cx="22056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5"/>
          <p:cNvSpPr/>
          <p:nvPr/>
        </p:nvSpPr>
        <p:spPr>
          <a:xfrm rot="-5400000">
            <a:off x="-687297" y="596629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5"/>
          <p:cNvSpPr/>
          <p:nvPr/>
        </p:nvSpPr>
        <p:spPr>
          <a:xfrm rot="-5400000">
            <a:off x="-1281850" y="1134665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5"/>
          <p:cNvSpPr/>
          <p:nvPr/>
        </p:nvSpPr>
        <p:spPr>
          <a:xfrm rot="5400000">
            <a:off x="466981" y="11957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5"/>
          <p:cNvSpPr/>
          <p:nvPr/>
        </p:nvSpPr>
        <p:spPr>
          <a:xfrm rot="5400000">
            <a:off x="-494883" y="20869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/>
          <p:nvPr/>
        </p:nvSpPr>
        <p:spPr>
          <a:xfrm rot="5400000">
            <a:off x="928869" y="9991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5"/>
          <p:cNvSpPr/>
          <p:nvPr/>
        </p:nvSpPr>
        <p:spPr>
          <a:xfrm rot="-5400000">
            <a:off x="269256" y="2842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5"/>
          <p:cNvSpPr/>
          <p:nvPr/>
        </p:nvSpPr>
        <p:spPr>
          <a:xfrm rot="5400000">
            <a:off x="7087547" y="3261706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5"/>
          <p:cNvSpPr/>
          <p:nvPr/>
        </p:nvSpPr>
        <p:spPr>
          <a:xfrm rot="5400000">
            <a:off x="7632127" y="317011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5"/>
          <p:cNvSpPr/>
          <p:nvPr/>
        </p:nvSpPr>
        <p:spPr>
          <a:xfrm rot="-5400000">
            <a:off x="8580444" y="36971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5"/>
          <p:cNvSpPr/>
          <p:nvPr/>
        </p:nvSpPr>
        <p:spPr>
          <a:xfrm rot="-5400000">
            <a:off x="7715198" y="379368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5"/>
          <p:cNvSpPr/>
          <p:nvPr/>
        </p:nvSpPr>
        <p:spPr>
          <a:xfrm rot="-5400000">
            <a:off x="8183656" y="39584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5"/>
          <p:cNvSpPr/>
          <p:nvPr/>
        </p:nvSpPr>
        <p:spPr>
          <a:xfrm rot="5400000">
            <a:off x="8843269" y="2115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5"/>
          <p:cNvSpPr/>
          <p:nvPr/>
        </p:nvSpPr>
        <p:spPr>
          <a:xfrm rot="-5400000">
            <a:off x="7541144" y="4680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5"/>
          <p:cNvSpPr/>
          <p:nvPr/>
        </p:nvSpPr>
        <p:spPr>
          <a:xfrm rot="5400000">
            <a:off x="1506281" y="211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6"/>
          <p:cNvSpPr txBox="1">
            <a:spLocks noGrp="1"/>
          </p:cNvSpPr>
          <p:nvPr>
            <p:ph type="title"/>
          </p:nvPr>
        </p:nvSpPr>
        <p:spPr>
          <a:xfrm>
            <a:off x="2629950" y="989275"/>
            <a:ext cx="38841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1"/>
          </p:nvPr>
        </p:nvSpPr>
        <p:spPr>
          <a:xfrm>
            <a:off x="3043615" y="1769613"/>
            <a:ext cx="30669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26"/>
          <p:cNvSpPr txBox="1">
            <a:spLocks noGrp="1"/>
          </p:cNvSpPr>
          <p:nvPr>
            <p:ph type="subTitle" idx="2"/>
          </p:nvPr>
        </p:nvSpPr>
        <p:spPr>
          <a:xfrm>
            <a:off x="2676890" y="3876500"/>
            <a:ext cx="37902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26"/>
          <p:cNvSpPr txBox="1"/>
          <p:nvPr/>
        </p:nvSpPr>
        <p:spPr>
          <a:xfrm>
            <a:off x="2924390" y="3270788"/>
            <a:ext cx="3295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</a:t>
            </a:r>
            <a:r>
              <a:rPr lang="en" sz="1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 b="1" i="0" u="none" strike="noStrike" cap="none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 i="0" u="none" strike="noStrike" cap="none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 i="0" u="none" strike="noStrike" cap="none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endParaRPr sz="11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26"/>
          <p:cNvSpPr/>
          <p:nvPr/>
        </p:nvSpPr>
        <p:spPr>
          <a:xfrm rot="-5538951">
            <a:off x="-2574537" y="1029960"/>
            <a:ext cx="6383009" cy="1326004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6"/>
          <p:cNvSpPr/>
          <p:nvPr/>
        </p:nvSpPr>
        <p:spPr>
          <a:xfrm rot="5400000" flipH="1">
            <a:off x="-1065756" y="2741763"/>
            <a:ext cx="3598025" cy="1537331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6"/>
          <p:cNvSpPr/>
          <p:nvPr/>
        </p:nvSpPr>
        <p:spPr>
          <a:xfrm rot="5400000" flipH="1">
            <a:off x="-627512" y="3888154"/>
            <a:ext cx="2023800" cy="1071475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6"/>
          <p:cNvSpPr/>
          <p:nvPr/>
        </p:nvSpPr>
        <p:spPr>
          <a:xfrm>
            <a:off x="771800" y="27575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6"/>
          <p:cNvSpPr/>
          <p:nvPr/>
        </p:nvSpPr>
        <p:spPr>
          <a:xfrm>
            <a:off x="1169650" y="35512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6"/>
          <p:cNvSpPr/>
          <p:nvPr/>
        </p:nvSpPr>
        <p:spPr>
          <a:xfrm>
            <a:off x="37648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" name="Google Shape;438;p26"/>
          <p:cNvGrpSpPr/>
          <p:nvPr/>
        </p:nvGrpSpPr>
        <p:grpSpPr>
          <a:xfrm rot="10800000">
            <a:off x="7695844" y="-223187"/>
            <a:ext cx="1676378" cy="6958525"/>
            <a:chOff x="-174456" y="-1522733"/>
            <a:chExt cx="1676378" cy="6958525"/>
          </a:xfrm>
        </p:grpSpPr>
        <p:sp>
          <p:nvSpPr>
            <p:cNvPr id="439" name="Google Shape;439;p26"/>
            <p:cNvSpPr/>
            <p:nvPr/>
          </p:nvSpPr>
          <p:spPr>
            <a:xfrm rot="-5538951">
              <a:off x="-2574537" y="1029960"/>
              <a:ext cx="6383009" cy="1326004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6"/>
            <p:cNvSpPr/>
            <p:nvPr/>
          </p:nvSpPr>
          <p:spPr>
            <a:xfrm rot="5400000" flipH="1">
              <a:off x="-1065756" y="2741763"/>
              <a:ext cx="3598025" cy="1537331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6"/>
            <p:cNvSpPr/>
            <p:nvPr/>
          </p:nvSpPr>
          <p:spPr>
            <a:xfrm rot="5400000" flipH="1">
              <a:off x="-627512" y="3888154"/>
              <a:ext cx="2023800" cy="1071475"/>
            </a:xfrm>
            <a:custGeom>
              <a:avLst/>
              <a:gdLst/>
              <a:ahLst/>
              <a:cxnLst/>
              <a:rect l="l" t="t" r="r" b="b"/>
              <a:pathLst>
                <a:path w="80952" h="42859" extrusionOk="0">
                  <a:moveTo>
                    <a:pt x="7027" y="1"/>
                  </a:moveTo>
                  <a:cubicBezTo>
                    <a:pt x="6872" y="1"/>
                    <a:pt x="6717" y="3"/>
                    <a:pt x="6562" y="7"/>
                  </a:cubicBezTo>
                  <a:cubicBezTo>
                    <a:pt x="4866" y="30"/>
                    <a:pt x="3192" y="387"/>
                    <a:pt x="1629" y="1056"/>
                  </a:cubicBezTo>
                  <a:cubicBezTo>
                    <a:pt x="0" y="1793"/>
                    <a:pt x="89" y="2418"/>
                    <a:pt x="335" y="4114"/>
                  </a:cubicBezTo>
                  <a:cubicBezTo>
                    <a:pt x="982" y="8332"/>
                    <a:pt x="1652" y="12528"/>
                    <a:pt x="2321" y="16724"/>
                  </a:cubicBezTo>
                  <a:lnTo>
                    <a:pt x="4241" y="29022"/>
                  </a:lnTo>
                  <a:cubicBezTo>
                    <a:pt x="4866" y="32972"/>
                    <a:pt x="6160" y="37347"/>
                    <a:pt x="6160" y="41342"/>
                  </a:cubicBezTo>
                  <a:cubicBezTo>
                    <a:pt x="6227" y="41676"/>
                    <a:pt x="6294" y="42056"/>
                    <a:pt x="6562" y="42257"/>
                  </a:cubicBezTo>
                  <a:cubicBezTo>
                    <a:pt x="6776" y="42374"/>
                    <a:pt x="7008" y="42440"/>
                    <a:pt x="7256" y="42440"/>
                  </a:cubicBezTo>
                  <a:cubicBezTo>
                    <a:pt x="7292" y="42440"/>
                    <a:pt x="7328" y="42438"/>
                    <a:pt x="7365" y="42435"/>
                  </a:cubicBezTo>
                  <a:cubicBezTo>
                    <a:pt x="18275" y="42693"/>
                    <a:pt x="29189" y="42859"/>
                    <a:pt x="40102" y="42859"/>
                  </a:cubicBezTo>
                  <a:cubicBezTo>
                    <a:pt x="53724" y="42859"/>
                    <a:pt x="67345" y="42601"/>
                    <a:pt x="80951" y="41944"/>
                  </a:cubicBezTo>
                  <a:cubicBezTo>
                    <a:pt x="71220" y="38596"/>
                    <a:pt x="61154" y="36409"/>
                    <a:pt x="50910" y="35450"/>
                  </a:cubicBezTo>
                  <a:cubicBezTo>
                    <a:pt x="46357" y="35003"/>
                    <a:pt x="41513" y="34735"/>
                    <a:pt x="37741" y="32124"/>
                  </a:cubicBezTo>
                  <a:cubicBezTo>
                    <a:pt x="33880" y="29423"/>
                    <a:pt x="31939" y="24781"/>
                    <a:pt x="30443" y="20317"/>
                  </a:cubicBezTo>
                  <a:cubicBezTo>
                    <a:pt x="28948" y="15854"/>
                    <a:pt x="27609" y="11144"/>
                    <a:pt x="24439" y="7663"/>
                  </a:cubicBezTo>
                  <a:cubicBezTo>
                    <a:pt x="22676" y="5743"/>
                    <a:pt x="20422" y="4315"/>
                    <a:pt x="18123" y="3087"/>
                  </a:cubicBezTo>
                  <a:cubicBezTo>
                    <a:pt x="14732" y="1327"/>
                    <a:pt x="10908" y="1"/>
                    <a:pt x="7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" name="Google Shape;442;p26"/>
          <p:cNvSpPr/>
          <p:nvPr/>
        </p:nvSpPr>
        <p:spPr>
          <a:xfrm rot="10800000" flipH="1">
            <a:off x="7981650" y="28604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6"/>
          <p:cNvSpPr/>
          <p:nvPr/>
        </p:nvSpPr>
        <p:spPr>
          <a:xfrm rot="10800000" flipH="1">
            <a:off x="7932450" y="4287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6"/>
          <p:cNvSpPr/>
          <p:nvPr/>
        </p:nvSpPr>
        <p:spPr>
          <a:xfrm rot="10800000" flipH="1">
            <a:off x="7695850" y="17277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6"/>
          <p:cNvSpPr/>
          <p:nvPr/>
        </p:nvSpPr>
        <p:spPr>
          <a:xfrm rot="10800000" flipH="1">
            <a:off x="829948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7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0" name="Google Shape;450;p27"/>
          <p:cNvSpPr txBox="1">
            <a:spLocks noGrp="1"/>
          </p:cNvSpPr>
          <p:nvPr>
            <p:ph type="subTitle" idx="1"/>
          </p:nvPr>
        </p:nvSpPr>
        <p:spPr>
          <a:xfrm>
            <a:off x="2115575" y="1535450"/>
            <a:ext cx="2007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51" name="Google Shape;451;p27"/>
          <p:cNvSpPr txBox="1">
            <a:spLocks noGrp="1"/>
          </p:cNvSpPr>
          <p:nvPr>
            <p:ph type="subTitle" idx="2"/>
          </p:nvPr>
        </p:nvSpPr>
        <p:spPr>
          <a:xfrm>
            <a:off x="2016350" y="2145400"/>
            <a:ext cx="5111400" cy="17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2" name="Google Shape;452;p27"/>
          <p:cNvSpPr/>
          <p:nvPr/>
        </p:nvSpPr>
        <p:spPr>
          <a:xfrm flipH="1">
            <a:off x="-178543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7"/>
          <p:cNvSpPr/>
          <p:nvPr/>
        </p:nvSpPr>
        <p:spPr>
          <a:xfrm rot="10800000" flipH="1">
            <a:off x="-278322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7"/>
          <p:cNvSpPr/>
          <p:nvPr/>
        </p:nvSpPr>
        <p:spPr>
          <a:xfrm rot="-10484947">
            <a:off x="-734940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7"/>
          <p:cNvSpPr/>
          <p:nvPr/>
        </p:nvSpPr>
        <p:spPr>
          <a:xfrm rot="10800000" flipH="1">
            <a:off x="17222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7"/>
          <p:cNvSpPr/>
          <p:nvPr/>
        </p:nvSpPr>
        <p:spPr>
          <a:xfrm rot="10800000" flipH="1">
            <a:off x="832326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7"/>
          <p:cNvSpPr/>
          <p:nvPr/>
        </p:nvSpPr>
        <p:spPr>
          <a:xfrm rot="10800000" flipH="1">
            <a:off x="61551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3105950" y="363275"/>
            <a:ext cx="29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1" name="Google Shape;461;p28"/>
          <p:cNvSpPr txBox="1">
            <a:spLocks noGrp="1"/>
          </p:cNvSpPr>
          <p:nvPr>
            <p:ph type="subTitle" idx="1"/>
          </p:nvPr>
        </p:nvSpPr>
        <p:spPr>
          <a:xfrm>
            <a:off x="760275" y="1535450"/>
            <a:ext cx="2007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62" name="Google Shape;462;p28"/>
          <p:cNvSpPr txBox="1">
            <a:spLocks noGrp="1"/>
          </p:cNvSpPr>
          <p:nvPr>
            <p:ph type="subTitle" idx="2"/>
          </p:nvPr>
        </p:nvSpPr>
        <p:spPr>
          <a:xfrm>
            <a:off x="540000" y="2145400"/>
            <a:ext cx="38340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28"/>
          <p:cNvSpPr txBox="1">
            <a:spLocks noGrp="1"/>
          </p:cNvSpPr>
          <p:nvPr>
            <p:ph type="subTitle" idx="3"/>
          </p:nvPr>
        </p:nvSpPr>
        <p:spPr>
          <a:xfrm>
            <a:off x="4564200" y="1535450"/>
            <a:ext cx="2007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64" name="Google Shape;464;p28"/>
          <p:cNvSpPr txBox="1">
            <a:spLocks noGrp="1"/>
          </p:cNvSpPr>
          <p:nvPr>
            <p:ph type="subTitle" idx="4"/>
          </p:nvPr>
        </p:nvSpPr>
        <p:spPr>
          <a:xfrm>
            <a:off x="4440600" y="2145400"/>
            <a:ext cx="38340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5" name="Google Shape;465;p28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8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8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8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8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8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tents">
  <p:cSld name="CUSTOM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9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13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 idx="14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title" idx="15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5267561">
            <a:off x="-2166865" y="2462285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 rot="5532439">
            <a:off x="6598810" y="1897531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478950" y="1922950"/>
            <a:ext cx="48600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1"/>
          </p:nvPr>
        </p:nvSpPr>
        <p:spPr>
          <a:xfrm>
            <a:off x="479050" y="2757125"/>
            <a:ext cx="48600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 rot="-10667561">
            <a:off x="305875" y="4396334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"/>
          <p:cNvSpPr/>
          <p:nvPr/>
        </p:nvSpPr>
        <p:spPr>
          <a:xfrm rot="-132439" flipH="1">
            <a:off x="305875" y="-39916"/>
            <a:ext cx="4818716" cy="780969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/>
          <p:nvPr/>
        </p:nvSpPr>
        <p:spPr>
          <a:xfrm>
            <a:off x="125" y="-75"/>
            <a:ext cx="9144000" cy="5143500"/>
          </a:xfrm>
          <a:prstGeom prst="rect">
            <a:avLst/>
          </a:prstGeom>
          <a:gradFill>
            <a:gsLst>
              <a:gs pos="0">
                <a:srgbClr val="285E89">
                  <a:alpha val="36470"/>
                </a:srgbClr>
              </a:gs>
              <a:gs pos="100000">
                <a:srgbClr val="285E89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title" idx="2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/>
          <p:nvPr/>
        </p:nvSpPr>
        <p:spPr>
          <a:xfrm rot="10376871">
            <a:off x="-495926" y="-203554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9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9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9"/>
          <p:cNvSpPr/>
          <p:nvPr/>
        </p:nvSpPr>
        <p:spPr>
          <a:xfrm rot="-448972">
            <a:off x="5418222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9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9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0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0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0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0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" name="Google Shape;147;p11"/>
          <p:cNvSpPr txBox="1">
            <a:spLocks noGrp="1"/>
          </p:cNvSpPr>
          <p:nvPr>
            <p:ph type="title" idx="2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 txBox="1">
            <a:spLocks noGrp="1"/>
          </p:cNvSpPr>
          <p:nvPr>
            <p:ph type="title" idx="3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0" name="Google Shape;150;p11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1"/>
          <p:cNvSpPr txBox="1">
            <a:spLocks noGrp="1"/>
          </p:cNvSpPr>
          <p:nvPr>
            <p:ph type="title" idx="5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1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6"/>
          <p:cNvSpPr txBox="1">
            <a:spLocks noGrp="1"/>
          </p:cNvSpPr>
          <p:nvPr>
            <p:ph type="ctrTitle"/>
          </p:nvPr>
        </p:nvSpPr>
        <p:spPr>
          <a:xfrm>
            <a:off x="678450" y="1560750"/>
            <a:ext cx="7787100" cy="2086500"/>
          </a:xfrm>
          <a:prstGeom prst="rect">
            <a:avLst/>
          </a:prstGeom>
          <a:effectLst>
            <a:outerShdw blurRad="114300" dist="47625" dir="4740000" algn="bl" rotWithShape="0">
              <a:schemeClr val="accent6">
                <a:alpha val="9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3"/>
                </a:solidFill>
              </a:rPr>
              <a:t>The Story Map</a:t>
            </a:r>
            <a:endParaRPr sz="6000">
              <a:solidFill>
                <a:schemeClr val="accent3"/>
              </a:solidFill>
            </a:endParaRPr>
          </a:p>
        </p:txBody>
      </p:sp>
      <p:sp>
        <p:nvSpPr>
          <p:cNvPr id="657" name="Google Shape;65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658" name="Google Shape;658;p46"/>
          <p:cNvSpPr txBox="1"/>
          <p:nvPr/>
        </p:nvSpPr>
        <p:spPr>
          <a:xfrm>
            <a:off x="0" y="4746550"/>
            <a:ext cx="51216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Image: Courtesy of the Nantucket Historical Association, 1880s</a:t>
            </a:r>
            <a:endParaRPr i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5"/>
          <p:cNvSpPr txBox="1">
            <a:spLocks noGrp="1"/>
          </p:cNvSpPr>
          <p:nvPr>
            <p:ph type="title"/>
          </p:nvPr>
        </p:nvSpPr>
        <p:spPr>
          <a:xfrm>
            <a:off x="540000" y="-1772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Potential Mitigation Strategies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Short Term (by 2030)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8" name="Google Shape;748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49" name="Google Shape;749;p55"/>
          <p:cNvSpPr txBox="1"/>
          <p:nvPr/>
        </p:nvSpPr>
        <p:spPr>
          <a:xfrm>
            <a:off x="71775" y="918372"/>
            <a:ext cx="2572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Landscape Adaptations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50" name="Google Shape;750;p55"/>
          <p:cNvSpPr txBox="1"/>
          <p:nvPr/>
        </p:nvSpPr>
        <p:spPr>
          <a:xfrm>
            <a:off x="4954800" y="918372"/>
            <a:ext cx="219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Dry Floodproofing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51" name="Google Shape;751;p55"/>
          <p:cNvSpPr txBox="1"/>
          <p:nvPr/>
        </p:nvSpPr>
        <p:spPr>
          <a:xfrm>
            <a:off x="279300" y="2905417"/>
            <a:ext cx="219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Elevation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52" name="Google Shape;75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6125" y="1328472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6125" y="3282098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5400" y="3282097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4675" y="328208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4675" y="1328472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5388" y="1328460"/>
            <a:ext cx="18288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55"/>
          <p:cNvSpPr txBox="1"/>
          <p:nvPr/>
        </p:nvSpPr>
        <p:spPr>
          <a:xfrm>
            <a:off x="3146025" y="2624772"/>
            <a:ext cx="168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Self-adhesive membrane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59" name="Google Shape;759;p55"/>
          <p:cNvSpPr txBox="1"/>
          <p:nvPr/>
        </p:nvSpPr>
        <p:spPr>
          <a:xfrm>
            <a:off x="4952542" y="2624772"/>
            <a:ext cx="219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Evaluate wall integrity and repoint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0" name="Google Shape;760;p55"/>
          <p:cNvSpPr txBox="1"/>
          <p:nvPr/>
        </p:nvSpPr>
        <p:spPr>
          <a:xfrm>
            <a:off x="7194675" y="2680710"/>
            <a:ext cx="190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Install backflow valves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1" name="Google Shape;761;p55"/>
          <p:cNvSpPr txBox="1"/>
          <p:nvPr/>
        </p:nvSpPr>
        <p:spPr>
          <a:xfrm>
            <a:off x="3040425" y="4591397"/>
            <a:ext cx="190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Flood gate in lower level bathroom   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2" name="Google Shape;762;p55"/>
          <p:cNvSpPr txBox="1"/>
          <p:nvPr/>
        </p:nvSpPr>
        <p:spPr>
          <a:xfrm>
            <a:off x="5312550" y="4591397"/>
            <a:ext cx="147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Sump pump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3" name="Google Shape;763;p55"/>
          <p:cNvSpPr txBox="1"/>
          <p:nvPr/>
        </p:nvSpPr>
        <p:spPr>
          <a:xfrm>
            <a:off x="7321425" y="4591397"/>
            <a:ext cx="15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Clear downspouts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64" name="Google Shape;764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100" y="3273011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9100" y="1309922"/>
            <a:ext cx="18288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5"/>
          <p:cNvSpPr txBox="1"/>
          <p:nvPr/>
        </p:nvSpPr>
        <p:spPr>
          <a:xfrm>
            <a:off x="460281" y="2593636"/>
            <a:ext cx="17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Rain garden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7" name="Google Shape;767;p55"/>
          <p:cNvSpPr txBox="1"/>
          <p:nvPr/>
        </p:nvSpPr>
        <p:spPr>
          <a:xfrm>
            <a:off x="-97050" y="4591397"/>
            <a:ext cx="294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Demolition and build elevated structure at 4 Whalers Lane</a:t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768" name="Google Shape;768;p55"/>
          <p:cNvCxnSpPr/>
          <p:nvPr/>
        </p:nvCxnSpPr>
        <p:spPr>
          <a:xfrm>
            <a:off x="2646967" y="1391231"/>
            <a:ext cx="16200" cy="3150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6"/>
          <p:cNvSpPr txBox="1">
            <a:spLocks noGrp="1"/>
          </p:cNvSpPr>
          <p:nvPr>
            <p:ph type="title"/>
          </p:nvPr>
        </p:nvSpPr>
        <p:spPr>
          <a:xfrm>
            <a:off x="540000" y="-1772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Potential Mitigation Strategies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Medium Term (2050-2070)</a:t>
            </a:r>
            <a:endParaRPr/>
          </a:p>
        </p:txBody>
      </p:sp>
      <p:sp>
        <p:nvSpPr>
          <p:cNvPr id="774" name="Google Shape;774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775" name="Google Shape;775;p56"/>
          <p:cNvSpPr txBox="1"/>
          <p:nvPr/>
        </p:nvSpPr>
        <p:spPr>
          <a:xfrm>
            <a:off x="158725" y="945358"/>
            <a:ext cx="266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Dry Floodproofing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76" name="Google Shape;776;p56"/>
          <p:cNvSpPr txBox="1"/>
          <p:nvPr/>
        </p:nvSpPr>
        <p:spPr>
          <a:xfrm>
            <a:off x="4572000" y="945358"/>
            <a:ext cx="362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Wet Floodproofing / Elevation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77" name="Google Shape;77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75" y="1300258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75" y="3210175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300246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210175"/>
            <a:ext cx="2743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6"/>
          <p:cNvSpPr txBox="1"/>
          <p:nvPr/>
        </p:nvSpPr>
        <p:spPr>
          <a:xfrm>
            <a:off x="2950575" y="1417408"/>
            <a:ext cx="1534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Examine and maintain the structural integrity of the masonry    </a:t>
            </a:r>
            <a:r>
              <a:rPr lang="en" sz="1200">
                <a:latin typeface="Cabin"/>
                <a:ea typeface="Cabin"/>
                <a:cs typeface="Cabin"/>
                <a:sym typeface="Cabin"/>
              </a:rPr>
              <a:t>                                                                                                                                                                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82" name="Google Shape;782;p56"/>
          <p:cNvSpPr txBox="1"/>
          <p:nvPr/>
        </p:nvSpPr>
        <p:spPr>
          <a:xfrm>
            <a:off x="2900488" y="3641275"/>
            <a:ext cx="16350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Structural reinforcement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83" name="Google Shape;783;p56"/>
          <p:cNvSpPr txBox="1"/>
          <p:nvPr/>
        </p:nvSpPr>
        <p:spPr>
          <a:xfrm>
            <a:off x="7401825" y="1540546"/>
            <a:ext cx="1443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Raise floor to allow water to flow underneath</a:t>
            </a:r>
            <a:endParaRPr sz="18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84" name="Google Shape;784;p56"/>
          <p:cNvSpPr txBox="1"/>
          <p:nvPr/>
        </p:nvSpPr>
        <p:spPr>
          <a:xfrm>
            <a:off x="7235825" y="3499675"/>
            <a:ext cx="19668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Elevate Discovery Center to aid with absorption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7"/>
          <p:cNvSpPr txBox="1">
            <a:spLocks noGrp="1"/>
          </p:cNvSpPr>
          <p:nvPr>
            <p:ph type="title"/>
          </p:nvPr>
        </p:nvSpPr>
        <p:spPr>
          <a:xfrm>
            <a:off x="540000" y="-1772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Potential Mitigation Strategies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 Term (2100+)</a:t>
            </a:r>
            <a:endParaRPr/>
          </a:p>
        </p:txBody>
      </p:sp>
      <p:sp>
        <p:nvSpPr>
          <p:cNvPr id="790" name="Google Shape;790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791" name="Google Shape;79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25" y="2638854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7" descr="Image may contain Building Housing House Cabin and Log Cabin"/>
          <p:cNvPicPr preferRelativeResize="0"/>
          <p:nvPr/>
        </p:nvPicPr>
        <p:blipFill rotWithShape="1">
          <a:blip r:embed="rId4">
            <a:alphaModFix/>
          </a:blip>
          <a:srcRect l="788" t="2051" r="679" b="2061"/>
          <a:stretch/>
        </p:blipFill>
        <p:spPr>
          <a:xfrm>
            <a:off x="3162503" y="2638850"/>
            <a:ext cx="281899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0374" y="2638850"/>
            <a:ext cx="2743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7"/>
          <p:cNvSpPr txBox="1"/>
          <p:nvPr/>
        </p:nvSpPr>
        <p:spPr>
          <a:xfrm>
            <a:off x="488275" y="1609125"/>
            <a:ext cx="222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Elevation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Assess feasibility to elevate structure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5" name="Google Shape;795;p57"/>
          <p:cNvSpPr txBox="1"/>
          <p:nvPr/>
        </p:nvSpPr>
        <p:spPr>
          <a:xfrm>
            <a:off x="3055638" y="1609125"/>
            <a:ext cx="3032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Adaptation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Retrofit with a Buoyant Foundation. </a:t>
            </a:r>
            <a:r>
              <a:rPr lang="en" sz="1200">
                <a:latin typeface="Cabin"/>
                <a:ea typeface="Cabin"/>
                <a:cs typeface="Cabin"/>
                <a:sym typeface="Cabin"/>
              </a:rPr>
              <a:t>     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6" name="Google Shape;796;p57"/>
          <p:cNvSpPr txBox="1"/>
          <p:nvPr/>
        </p:nvSpPr>
        <p:spPr>
          <a:xfrm>
            <a:off x="6157775" y="1609125"/>
            <a:ext cx="276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Retreat</a:t>
            </a:r>
            <a:endParaRPr sz="1600" b="1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Relocate structure to preserve and protect 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8"/>
          <p:cNvSpPr txBox="1">
            <a:spLocks noGrp="1"/>
          </p:cNvSpPr>
          <p:nvPr>
            <p:ph type="title"/>
          </p:nvPr>
        </p:nvSpPr>
        <p:spPr>
          <a:xfrm>
            <a:off x="1021200" y="198125"/>
            <a:ext cx="7101600" cy="822300"/>
          </a:xfrm>
          <a:prstGeom prst="rect">
            <a:avLst/>
          </a:prstGeom>
          <a:effectLst>
            <a:outerShdw blurRad="300038" dist="38100" dir="4920000" algn="bl" rotWithShape="0">
              <a:srgbClr val="142041">
                <a:alpha val="6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Acknowledgements 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02" name="Google Shape;802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effectLst>
            <a:outerShdw blurRad="300038" dist="38100" dir="4920000" algn="bl" rotWithShape="0">
              <a:schemeClr val="accent6">
                <a:alpha val="67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803" name="Google Shape;803;p58"/>
          <p:cNvSpPr txBox="1"/>
          <p:nvPr/>
        </p:nvSpPr>
        <p:spPr>
          <a:xfrm>
            <a:off x="1021200" y="1043250"/>
            <a:ext cx="7151700" cy="3740400"/>
          </a:xfrm>
          <a:prstGeom prst="rect">
            <a:avLst/>
          </a:prstGeom>
          <a:noFill/>
          <a:ln>
            <a:noFill/>
          </a:ln>
          <a:effectLst>
            <a:outerShdw blurRad="200025" dist="38100" dir="4920000" algn="bl" rotWithShape="0">
              <a:srgbClr val="142041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Nantucket Historical Association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♦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Niles Parker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♦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Ed Rudd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♦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Staff of the Whaling Museum and Research Library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Vince Murphy 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Holly Backus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Peter Morrison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Mary Novissimo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❖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Advisors 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♦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Bruce Bursten 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bin"/>
              <a:buChar char="♦"/>
            </a:pPr>
            <a:r>
              <a:rPr lang="en" sz="21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Dominic Golding </a:t>
            </a:r>
            <a:endParaRPr sz="21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04" name="Google Shape;804;p58"/>
          <p:cNvSpPr txBox="1"/>
          <p:nvPr/>
        </p:nvSpPr>
        <p:spPr>
          <a:xfrm>
            <a:off x="0" y="4746550"/>
            <a:ext cx="40755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Photo: Ian Williams, January 2022</a:t>
            </a:r>
            <a:endParaRPr i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9"/>
          <p:cNvSpPr txBox="1">
            <a:spLocks noGrp="1"/>
          </p:cNvSpPr>
          <p:nvPr>
            <p:ph type="title"/>
          </p:nvPr>
        </p:nvSpPr>
        <p:spPr>
          <a:xfrm>
            <a:off x="2667750" y="4001775"/>
            <a:ext cx="3808500" cy="9414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>
                <a:solidFill>
                  <a:schemeClr val="lt1"/>
                </a:solidFill>
              </a:rPr>
              <a:t>Questions?</a:t>
            </a:r>
            <a:endParaRPr sz="3000" b="0">
              <a:solidFill>
                <a:schemeClr val="lt1"/>
              </a:solidFill>
            </a:endParaRPr>
          </a:p>
        </p:txBody>
      </p:sp>
      <p:sp>
        <p:nvSpPr>
          <p:cNvPr id="810" name="Google Shape;810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14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811" name="Google Shape;811;p59"/>
          <p:cNvSpPr txBox="1"/>
          <p:nvPr/>
        </p:nvSpPr>
        <p:spPr>
          <a:xfrm>
            <a:off x="0" y="4746550"/>
            <a:ext cx="40755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Photo: Ian Williams, January 2022</a:t>
            </a:r>
            <a:endParaRPr i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12" name="Google Shape;812;p59"/>
          <p:cNvSpPr txBox="1">
            <a:spLocks noGrp="1"/>
          </p:cNvSpPr>
          <p:nvPr>
            <p:ph type="title"/>
          </p:nvPr>
        </p:nvSpPr>
        <p:spPr>
          <a:xfrm>
            <a:off x="1912500" y="3127225"/>
            <a:ext cx="5319000" cy="941400"/>
          </a:xfrm>
          <a:prstGeom prst="rect">
            <a:avLst/>
          </a:prstGeom>
          <a:effectLst>
            <a:outerShdw blurRad="57150" dist="28575" dir="5400000" algn="bl" rotWithShape="0">
              <a:schemeClr val="accent6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solidFill>
                  <a:schemeClr val="lt1"/>
                </a:solidFill>
              </a:rPr>
              <a:t>Thank you</a:t>
            </a:r>
            <a:endParaRPr sz="5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0"/>
          <p:cNvSpPr txBox="1">
            <a:spLocks noGrp="1"/>
          </p:cNvSpPr>
          <p:nvPr>
            <p:ph type="subTitle" idx="1"/>
          </p:nvPr>
        </p:nvSpPr>
        <p:spPr>
          <a:xfrm>
            <a:off x="60450" y="-41718"/>
            <a:ext cx="3513300" cy="4350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References:</a:t>
            </a:r>
            <a:endParaRPr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18" name="Google Shape;818;p60"/>
          <p:cNvSpPr txBox="1">
            <a:spLocks noGrp="1"/>
          </p:cNvSpPr>
          <p:nvPr>
            <p:ph type="sldNum" idx="12"/>
          </p:nvPr>
        </p:nvSpPr>
        <p:spPr>
          <a:xfrm>
            <a:off x="8556784" y="4771645"/>
            <a:ext cx="548700" cy="3936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15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819" name="Google Shape;819;p60"/>
          <p:cNvSpPr txBox="1"/>
          <p:nvPr/>
        </p:nvSpPr>
        <p:spPr>
          <a:xfrm>
            <a:off x="60450" y="304401"/>
            <a:ext cx="8664600" cy="469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Agresti, S. (n.d.).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Illustration Of Amphibious Architecture - gif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A Floating House to Resist the Floods of Climate Change. Retrieved from https://www.newyorker.com/tech/annals-of-technology/a-floating-house-to-resist-the-floods-of-climate-change.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Backflow Valve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photograph. Retrieved from https://www.homedepot.com/p/OATEY-3-in-PVC-Backwater-Valve-43900/303424700..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Downspout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photograph. Retrieved from https://mastershield.com/downspout-facts/.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Petrella, L. (n.d.).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Structural Reinforcement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photograph, Baltimore, MD; National Park Service. Retrieved from https://www.nps.gov/orgs/1739/upload/flood-adaptation-guidelines-2021.pdf.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Quick Dam Flood Gate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photograph. Retrieved from https://www.homedepot.com/p/Quick-Dam-Flood-Gate-Side-Rails-QDFGSIDES/306863276.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Rain Garden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(2019). photograph. Retrieved November 11, 2022, from https://rew-online.com/rain-garden-plan-will-kick-sewer-overflow-to-the-curb/.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Rudd, E. (n.d.).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Enlargement - Bricks over North Elevation Doors Candle Factory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Self Adhesive Membrane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photograph. Retrieved from https://www.waterproofmag.com/2013/01/choosing-a-peel-and-stick/.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Sump Pump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photograph. Retrieved from https://www.bobvila.com/articles/best-sump-pump/.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Turner, S. (2022).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4 Whalers Lane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photograph, Nantucket, MA.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Turner, S. (2022).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Candle Factory - South Elevation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photograph, Nantucket, MA.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Turner, S. (2022).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Candle Factory Lower Level Theater Area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photograph, Nantucket, MA.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Turner, S. (2022). </a:t>
            </a: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Discovery Center - South Elevation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photograph, Nantucket, MA.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Walker Mansion Relocation</a:t>
            </a: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(n.d.). photograph, Edgeworth, PA. Retrieved from https://www.wolfehousebuildingmovers.com/project/walker-mansion-relocation/.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556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Nantucket Historical Association. (n.d.). Online Catalog. Nantuckethistory.org. Retrieved December 12, 2022, from https://nantuckethistory.org/ </a:t>
            </a:r>
            <a:endParaRPr sz="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20" name="Google Shape;820;p60"/>
          <p:cNvSpPr txBox="1"/>
          <p:nvPr/>
        </p:nvSpPr>
        <p:spPr>
          <a:xfrm>
            <a:off x="0" y="4746550"/>
            <a:ext cx="40755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Photo: Ian Williams, January 2022</a:t>
            </a:r>
            <a:endParaRPr i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7"/>
          <p:cNvSpPr txBox="1">
            <a:spLocks noGrp="1"/>
          </p:cNvSpPr>
          <p:nvPr>
            <p:ph type="title"/>
          </p:nvPr>
        </p:nvSpPr>
        <p:spPr>
          <a:xfrm>
            <a:off x="540000" y="2870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Map Breakdown</a:t>
            </a:r>
            <a:endParaRPr/>
          </a:p>
        </p:txBody>
      </p:sp>
      <p:sp>
        <p:nvSpPr>
          <p:cNvPr id="664" name="Google Shape;664;p47"/>
          <p:cNvSpPr txBox="1">
            <a:spLocks noGrp="1"/>
          </p:cNvSpPr>
          <p:nvPr>
            <p:ph type="body" idx="1"/>
          </p:nvPr>
        </p:nvSpPr>
        <p:spPr>
          <a:xfrm>
            <a:off x="174975" y="1394675"/>
            <a:ext cx="3590100" cy="26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bin"/>
                <a:ea typeface="Cabin"/>
                <a:cs typeface="Cabin"/>
                <a:sym typeface="Cabin"/>
              </a:rPr>
              <a:t>Four Main sections:</a:t>
            </a:r>
            <a:endParaRPr sz="2000"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bin"/>
              <a:buChar char="❖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History of the Museum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❖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Looking Forward 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❖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Hazards to the Complex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91440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bin"/>
              <a:buChar char="❖"/>
            </a:pPr>
            <a:r>
              <a:rPr lang="en" sz="1800">
                <a:latin typeface="Cabin"/>
                <a:ea typeface="Cabin"/>
                <a:cs typeface="Cabin"/>
                <a:sym typeface="Cabin"/>
              </a:rPr>
              <a:t>Protecting the Museum </a:t>
            </a:r>
            <a:endParaRPr sz="1800">
              <a:latin typeface="Cabin"/>
              <a:ea typeface="Cabin"/>
              <a:cs typeface="Cabin"/>
              <a:sym typeface="Cabi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65" name="Google Shape;665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66" name="Google Shape;666;p47"/>
          <p:cNvPicPr preferRelativeResize="0"/>
          <p:nvPr/>
        </p:nvPicPr>
        <p:blipFill rotWithShape="1">
          <a:blip r:embed="rId3">
            <a:alphaModFix/>
          </a:blip>
          <a:srcRect l="17901" r="19086"/>
          <a:stretch/>
        </p:blipFill>
        <p:spPr>
          <a:xfrm>
            <a:off x="3815952" y="1061925"/>
            <a:ext cx="5153085" cy="3617751"/>
          </a:xfrm>
          <a:prstGeom prst="rect">
            <a:avLst/>
          </a:prstGeom>
          <a:noFill/>
          <a:ln>
            <a:noFill/>
          </a:ln>
          <a:effectLst>
            <a:outerShdw blurRad="257175" dist="47625" dir="3360000" algn="bl" rotWithShape="0">
              <a:schemeClr val="accent6">
                <a:alpha val="32000"/>
              </a:scheme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"/>
          <p:cNvSpPr txBox="1">
            <a:spLocks noGrp="1"/>
          </p:cNvSpPr>
          <p:nvPr>
            <p:ph type="title"/>
          </p:nvPr>
        </p:nvSpPr>
        <p:spPr>
          <a:xfrm>
            <a:off x="540000" y="584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Timeline</a:t>
            </a:r>
            <a:endParaRPr/>
          </a:p>
        </p:txBody>
      </p:sp>
      <p:sp>
        <p:nvSpPr>
          <p:cNvPr id="672" name="Google Shape;67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73" name="Google Shape;6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0" y="690350"/>
            <a:ext cx="9105475" cy="405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688479"/>
            <a:ext cx="9144003" cy="405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0" y="692360"/>
            <a:ext cx="9105475" cy="40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94911"/>
            <a:ext cx="9144003" cy="40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90436"/>
            <a:ext cx="9144003" cy="407640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9"/>
          <p:cNvPicPr preferRelativeResize="0"/>
          <p:nvPr/>
        </p:nvPicPr>
        <p:blipFill rotWithShape="1">
          <a:blip r:embed="rId3">
            <a:alphaModFix/>
          </a:blip>
          <a:srcRect l="3849" r="3840"/>
          <a:stretch/>
        </p:blipFill>
        <p:spPr>
          <a:xfrm>
            <a:off x="0" y="88950"/>
            <a:ext cx="9144000" cy="48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093" y="1016933"/>
            <a:ext cx="7337814" cy="3235374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0"/>
          <p:cNvSpPr/>
          <p:nvPr/>
        </p:nvSpPr>
        <p:spPr>
          <a:xfrm>
            <a:off x="999961" y="3331940"/>
            <a:ext cx="1102149" cy="92038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0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Forwards </a:t>
            </a:r>
            <a:endParaRPr/>
          </a:p>
        </p:txBody>
      </p:sp>
      <p:sp>
        <p:nvSpPr>
          <p:cNvPr id="692" name="Google Shape;692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693" name="Google Shape;69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225" y="1089726"/>
            <a:ext cx="7067548" cy="35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50"/>
          <p:cNvSpPr txBox="1"/>
          <p:nvPr/>
        </p:nvSpPr>
        <p:spPr>
          <a:xfrm>
            <a:off x="1591500" y="4333275"/>
            <a:ext cx="596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“WATER IS COMING”</a:t>
            </a:r>
            <a:endParaRPr sz="2600" b="1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 the Museum Complex Faces</a:t>
            </a:r>
            <a:endParaRPr/>
          </a:p>
        </p:txBody>
      </p:sp>
      <p:pic>
        <p:nvPicPr>
          <p:cNvPr id="700" name="Google Shape;700;p5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85612" y="1422925"/>
            <a:ext cx="2286001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51"/>
          <p:cNvSpPr txBox="1"/>
          <p:nvPr/>
        </p:nvSpPr>
        <p:spPr>
          <a:xfrm>
            <a:off x="1471125" y="163450"/>
            <a:ext cx="330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703" name="Google Shape;70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074" y="1422913"/>
            <a:ext cx="228599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6935" y="1422925"/>
            <a:ext cx="1828801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1"/>
          <p:cNvPicPr preferRelativeResize="0"/>
          <p:nvPr/>
        </p:nvPicPr>
        <p:blipFill rotWithShape="1">
          <a:blip r:embed="rId6">
            <a:alphaModFix/>
          </a:blip>
          <a:srcRect t="27150"/>
          <a:stretch/>
        </p:blipFill>
        <p:spPr>
          <a:xfrm>
            <a:off x="6772387" y="1422925"/>
            <a:ext cx="2286002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1"/>
          <p:cNvSpPr txBox="1"/>
          <p:nvPr/>
        </p:nvSpPr>
        <p:spPr>
          <a:xfrm>
            <a:off x="396237" y="4152125"/>
            <a:ext cx="147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Flood Damage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2017</a:t>
            </a:r>
            <a:endParaRPr sz="10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07" name="Google Shape;707;p51"/>
          <p:cNvSpPr txBox="1"/>
          <p:nvPr/>
        </p:nvSpPr>
        <p:spPr>
          <a:xfrm>
            <a:off x="2373925" y="4152125"/>
            <a:ext cx="199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Foundation Erosion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2022</a:t>
            </a:r>
            <a:endParaRPr sz="10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08" name="Google Shape;708;p51"/>
          <p:cNvSpPr txBox="1"/>
          <p:nvPr/>
        </p:nvSpPr>
        <p:spPr>
          <a:xfrm>
            <a:off x="4628349" y="4152125"/>
            <a:ext cx="188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Wind and Debris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Damage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2017</a:t>
            </a:r>
            <a:endParaRPr sz="10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09" name="Google Shape;709;p51"/>
          <p:cNvSpPr txBox="1"/>
          <p:nvPr/>
        </p:nvSpPr>
        <p:spPr>
          <a:xfrm>
            <a:off x="7160562" y="4121375"/>
            <a:ext cx="170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Interior Flood Damage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2022</a:t>
            </a:r>
            <a:endParaRPr sz="10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10" name="Google Shape;710;p51"/>
          <p:cNvSpPr txBox="1"/>
          <p:nvPr/>
        </p:nvSpPr>
        <p:spPr>
          <a:xfrm>
            <a:off x="0" y="4868200"/>
            <a:ext cx="651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Photos: McGrath Architecture and Samantha Turner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Hazards to the Museum</a:t>
            </a:r>
            <a:endParaRPr/>
          </a:p>
        </p:txBody>
      </p:sp>
      <p:sp>
        <p:nvSpPr>
          <p:cNvPr id="716" name="Google Shape;716;p52"/>
          <p:cNvSpPr txBox="1">
            <a:spLocks noGrp="1"/>
          </p:cNvSpPr>
          <p:nvPr>
            <p:ph type="body" idx="1"/>
          </p:nvPr>
        </p:nvSpPr>
        <p:spPr>
          <a:xfrm>
            <a:off x="6105050" y="1181100"/>
            <a:ext cx="29853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1. Elevator </a:t>
            </a:r>
            <a:r>
              <a:rPr lang="en" sz="1300"/>
              <a:t>shaft</a:t>
            </a:r>
            <a:r>
              <a:rPr lang="en" sz="1300">
                <a:latin typeface="Cabin"/>
                <a:ea typeface="Cabin"/>
                <a:cs typeface="Cabin"/>
                <a:sym typeface="Cabin"/>
              </a:rPr>
              <a:t> flooding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2. Groundwater intrusion through wall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3. Toilets overflow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4. Cold joint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5. North elevation doorway flooding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6. Downspouts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7. Low drainage through pavement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8. Cistern filling up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9. Dated pipes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10. Foundation erosion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11. Cracking due to portland cement </a:t>
            </a:r>
            <a:endParaRPr sz="130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bin"/>
                <a:ea typeface="Cabin"/>
                <a:cs typeface="Cabin"/>
                <a:sym typeface="Cabin"/>
              </a:rPr>
              <a:t>12. Electrical transformer box</a:t>
            </a:r>
            <a:endParaRPr sz="13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17" name="Google Shape;717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718" name="Google Shape;7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00" y="1093625"/>
            <a:ext cx="5901350" cy="38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2"/>
          <p:cNvPicPr preferRelativeResize="0"/>
          <p:nvPr/>
        </p:nvPicPr>
        <p:blipFill rotWithShape="1">
          <a:blip r:embed="rId4">
            <a:alphaModFix/>
          </a:blip>
          <a:srcRect l="6861" r="7478"/>
          <a:stretch/>
        </p:blipFill>
        <p:spPr>
          <a:xfrm>
            <a:off x="63750" y="1083350"/>
            <a:ext cx="5965099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2"/>
          <p:cNvSpPr/>
          <p:nvPr/>
        </p:nvSpPr>
        <p:spPr>
          <a:xfrm>
            <a:off x="6028850" y="2402550"/>
            <a:ext cx="2787000" cy="338400"/>
          </a:xfrm>
          <a:prstGeom prst="rect">
            <a:avLst/>
          </a:prstGeom>
          <a:noFill/>
          <a:ln w="38100" cap="flat" cmpd="sng">
            <a:solidFill>
              <a:srgbClr val="CC41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3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Flood Prevention Measures</a:t>
            </a:r>
            <a:endParaRPr/>
          </a:p>
        </p:txBody>
      </p:sp>
      <p:sp>
        <p:nvSpPr>
          <p:cNvPr id="726" name="Google Shape;726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27" name="Google Shape;72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498" y="1509575"/>
            <a:ext cx="1828801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238" y="1509563"/>
            <a:ext cx="2286000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9976" y="1509586"/>
            <a:ext cx="2286000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701" y="1509575"/>
            <a:ext cx="22860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53"/>
          <p:cNvSpPr txBox="1"/>
          <p:nvPr/>
        </p:nvSpPr>
        <p:spPr>
          <a:xfrm>
            <a:off x="7256350" y="4232125"/>
            <a:ext cx="175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Drop-in 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Flood Barriers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2" name="Google Shape;732;p53"/>
          <p:cNvSpPr txBox="1"/>
          <p:nvPr/>
        </p:nvSpPr>
        <p:spPr>
          <a:xfrm>
            <a:off x="267125" y="4257386"/>
            <a:ext cx="148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Wet Vacs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3" name="Google Shape;733;p53"/>
          <p:cNvSpPr txBox="1"/>
          <p:nvPr/>
        </p:nvSpPr>
        <p:spPr>
          <a:xfrm>
            <a:off x="2702675" y="4257386"/>
            <a:ext cx="1452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Flood Sacks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5275875" y="4257386"/>
            <a:ext cx="132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Sandbags</a:t>
            </a:r>
            <a:endParaRPr sz="1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0" y="4868200"/>
            <a:ext cx="6514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Photos: McGrath Architecture, Ed Rudd and Samantha Turner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4"/>
          <p:cNvSpPr txBox="1">
            <a:spLocks noGrp="1"/>
          </p:cNvSpPr>
          <p:nvPr>
            <p:ph type="ctrTitle"/>
          </p:nvPr>
        </p:nvSpPr>
        <p:spPr>
          <a:xfrm>
            <a:off x="678600" y="1560750"/>
            <a:ext cx="7787100" cy="2086500"/>
          </a:xfrm>
          <a:prstGeom prst="rect">
            <a:avLst/>
          </a:prstGeom>
          <a:effectLst>
            <a:outerShdw blurRad="85725" dist="47625" dir="5400000" algn="bl" rotWithShape="0">
              <a:schemeClr val="accent6">
                <a:alpha val="7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Possible Solutions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41" name="Google Shape;741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742" name="Google Shape;742;p54"/>
          <p:cNvSpPr txBox="1"/>
          <p:nvPr/>
        </p:nvSpPr>
        <p:spPr>
          <a:xfrm>
            <a:off x="0" y="4746550"/>
            <a:ext cx="53832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Photo: Courtesy of the Nantucket Historical Association, December 1986</a:t>
            </a:r>
            <a:endParaRPr i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quatic and Physical Therapy Center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</Words>
  <Application>Microsoft Macintosh PowerPoint</Application>
  <PresentationFormat>On-screen Show (16:9)</PresentationFormat>
  <Paragraphs>135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Open Sans</vt:lpstr>
      <vt:lpstr>Arial</vt:lpstr>
      <vt:lpstr>Josefin Sans</vt:lpstr>
      <vt:lpstr>Cabin</vt:lpstr>
      <vt:lpstr>Open Sans SemiBold</vt:lpstr>
      <vt:lpstr>Aquatic and Physical Therapy Center by Slidesgo</vt:lpstr>
      <vt:lpstr>The Story Map</vt:lpstr>
      <vt:lpstr>Story Map Breakdown</vt:lpstr>
      <vt:lpstr>History Timeline</vt:lpstr>
      <vt:lpstr>PowerPoint Presentation</vt:lpstr>
      <vt:lpstr>Looking Forwards </vt:lpstr>
      <vt:lpstr>Issues the Museum Complex Faces</vt:lpstr>
      <vt:lpstr>Hazards to the Museum</vt:lpstr>
      <vt:lpstr>Current Flood Prevention Measures</vt:lpstr>
      <vt:lpstr>Possible Solutions</vt:lpstr>
      <vt:lpstr>Potential Mitigation Strategies Short Term (by 2030)</vt:lpstr>
      <vt:lpstr>Potential Mitigation Strategies Medium Term (2050-2070)</vt:lpstr>
      <vt:lpstr>Potential Mitigation Strategies Long Term (2100+)</vt:lpstr>
      <vt:lpstr>Acknowledgements 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Map</dc:title>
  <cp:lastModifiedBy>Turner, Samantha</cp:lastModifiedBy>
  <cp:revision>1</cp:revision>
  <dcterms:modified xsi:type="dcterms:W3CDTF">2022-12-14T18:03:22Z</dcterms:modified>
</cp:coreProperties>
</file>