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j9rpJjbIs4ruUQpbNzSsyBTk9C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698D2F3-B81C-44A8-A344-C5E079FEDC17}">
  <a:tblStyle styleId="{A698D2F3-B81C-44A8-A344-C5E079FEDC1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Visayan_languages" TargetMode="External"/><Relationship Id="rId3" Type="http://schemas.openxmlformats.org/officeDocument/2006/relationships/hyperlink" Target="https://en.wikipedia.org/wiki/Austronesian_language_family" TargetMode="External"/><Relationship Id="rId4" Type="http://schemas.openxmlformats.org/officeDocument/2006/relationships/hyperlink" Target="https://en.wikipedia.org/wiki/Language" TargetMode="External"/><Relationship Id="rId5" Type="http://schemas.openxmlformats.org/officeDocument/2006/relationships/hyperlink" Target="https://en.wikipedia.org/wiki/Philippine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lang="en" sz="1050">
                <a:solidFill>
                  <a:srgbClr val="222222"/>
                </a:solidFill>
                <a:highlight>
                  <a:srgbClr val="FFFFFF"/>
                </a:highlight>
              </a:rPr>
              <a:t>Bisaya</a:t>
            </a:r>
            <a:r>
              <a:rPr lang="en" sz="1050">
                <a:solidFill>
                  <a:srgbClr val="222222"/>
                </a:solidFill>
                <a:highlight>
                  <a:srgbClr val="FFFFFF"/>
                </a:highlight>
              </a:rPr>
              <a:t> (English translation: "Visayan", not to be confused with other </a:t>
            </a:r>
            <a:r>
              <a:rPr lang="en" sz="1050" u="sng">
                <a:solidFill>
                  <a:srgbClr val="0B0080"/>
                </a:solidFill>
                <a:highlight>
                  <a:srgbClr val="FFFFFF"/>
                </a:highlight>
                <a:hlinkClick r:id="rId2"/>
              </a:rPr>
              <a:t>Visayan languages</a:t>
            </a:r>
            <a:r>
              <a:rPr lang="en" sz="1050">
                <a:solidFill>
                  <a:srgbClr val="222222"/>
                </a:solidFill>
                <a:highlight>
                  <a:srgbClr val="FFFFFF"/>
                </a:highlight>
              </a:rPr>
              <a:t>), is an </a:t>
            </a:r>
            <a:r>
              <a:rPr lang="en" sz="1050" u="sng">
                <a:solidFill>
                  <a:srgbClr val="0B0080"/>
                </a:solidFill>
                <a:highlight>
                  <a:srgbClr val="FFFFFF"/>
                </a:highlight>
                <a:hlinkClick r:id="rId3"/>
              </a:rPr>
              <a:t>Austronesian</a:t>
            </a:r>
            <a:r>
              <a:rPr lang="en" sz="1050">
                <a:solidFill>
                  <a:srgbClr val="222222"/>
                </a:solidFill>
                <a:highlight>
                  <a:srgbClr val="FFFFFF"/>
                </a:highlight>
              </a:rPr>
              <a:t> </a:t>
            </a:r>
            <a:r>
              <a:rPr lang="en" sz="1050" u="sng">
                <a:solidFill>
                  <a:srgbClr val="0B0080"/>
                </a:solidFill>
                <a:highlight>
                  <a:srgbClr val="FFFFFF"/>
                </a:highlight>
                <a:hlinkClick r:id="rId4"/>
              </a:rPr>
              <a:t>language</a:t>
            </a:r>
            <a:r>
              <a:rPr lang="en" sz="1050">
                <a:solidFill>
                  <a:srgbClr val="222222"/>
                </a:solidFill>
                <a:highlight>
                  <a:srgbClr val="FFFFFF"/>
                </a:highlight>
              </a:rPr>
              <a:t> spoken in the </a:t>
            </a:r>
            <a:r>
              <a:rPr lang="en" sz="1050" u="sng">
                <a:solidFill>
                  <a:srgbClr val="0B0080"/>
                </a:solidFill>
                <a:highlight>
                  <a:srgbClr val="FFFFFF"/>
                </a:highlight>
                <a:hlinkClick r:id="rId5"/>
              </a:rPr>
              <a:t>Philippines</a:t>
            </a:r>
            <a:r>
              <a:rPr lang="en" sz="1050">
                <a:solidFill>
                  <a:srgbClr val="222222"/>
                </a:solidFill>
                <a:highlight>
                  <a:srgbClr val="FFFFFF"/>
                </a:highlight>
              </a:rPr>
              <a:t> by about 21 million people</a:t>
            </a:r>
            <a:endParaRPr sz="1050">
              <a:solidFill>
                <a:srgbClr val="222222"/>
              </a:solidFill>
              <a:highlight>
                <a:srgbClr val="FFFFFF"/>
              </a:highlight>
            </a:endParaRPr>
          </a:p>
          <a:p>
            <a:pPr indent="0" lvl="0" marL="0" marR="0" rtl="0" algn="l">
              <a:lnSpc>
                <a:spcPct val="115000"/>
              </a:lnSpc>
              <a:spcBef>
                <a:spcPts val="0"/>
              </a:spcBef>
              <a:spcAft>
                <a:spcPts val="0"/>
              </a:spcAft>
              <a:buClr>
                <a:srgbClr val="000000"/>
              </a:buClr>
              <a:buSzPts val="1100"/>
              <a:buFont typeface="Arial"/>
              <a:buNone/>
            </a:pPr>
            <a:r>
              <a:t/>
            </a:r>
            <a:endParaRPr sz="1050">
              <a:solidFill>
                <a:srgbClr val="222222"/>
              </a:solidFill>
              <a:highlight>
                <a:srgbClr val="FFFFFF"/>
              </a:highlight>
            </a:endParaRPr>
          </a:p>
          <a:p>
            <a:pPr indent="0" lvl="0" marL="0" marR="0" rtl="0" algn="l">
              <a:lnSpc>
                <a:spcPct val="115000"/>
              </a:lnSpc>
              <a:spcBef>
                <a:spcPts val="0"/>
              </a:spcBef>
              <a:spcAft>
                <a:spcPts val="0"/>
              </a:spcAft>
              <a:buClr>
                <a:srgbClr val="000000"/>
              </a:buClr>
              <a:buSzPts val="1100"/>
              <a:buFont typeface="Arial"/>
              <a:buNone/>
            </a:pPr>
            <a:r>
              <a:rPr b="1" i="0" lang="en" sz="1200" u="none" cap="none" strike="noStrike">
                <a:solidFill>
                  <a:srgbClr val="000000"/>
                </a:solidFill>
                <a:latin typeface="Calibri"/>
                <a:ea typeface="Calibri"/>
                <a:cs typeface="Calibri"/>
                <a:sym typeface="Calibri"/>
              </a:rPr>
              <a:t>Asset mapping involves taking an inventory of an individual’s and/or group's strengths and resources.</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Asset mapping was developed scholars in community development, as an alternative to a deficit model, which focuses on a community’s problems.</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Deficit models in education (looking at student weaknesses or vulnerabilities) have been critiqued for looking for outsiders and experts to fix a student’s “problems”, instead of drawing and building on a student’s own strengths to enable them to be successful in the educational setting they are operating in (Edwards, Mumford, Shillingford, and Serra-Roldan, 2007).</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We have our students (BEFORE THE PROJECT WORK BEGINS) identify their own assets AS WELL AS the areas they want to grow in.</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We then share them with their team members, and</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CLICK</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create team asset charts, which are used by the team to determine who will take on which task or who will lead on which part of an assignment (e.g. research, writing, presentation, interviews, modeling, calculations, etc.).</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Students wrote associated reflections, and from a qualitative analysis of these, we had five findings.</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sz="120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1" lang="en" sz="1200">
                <a:latin typeface="Calibri"/>
                <a:ea typeface="Calibri"/>
                <a:cs typeface="Calibri"/>
                <a:sym typeface="Calibri"/>
              </a:rPr>
              <a:t>Activity 45</a:t>
            </a:r>
            <a:endParaRPr b="1" sz="120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lang="en" sz="1200">
                <a:latin typeface="Calibri"/>
                <a:ea typeface="Calibri"/>
                <a:cs typeface="Calibri"/>
                <a:sym typeface="Calibri"/>
              </a:rPr>
              <a:t>Asset Map 10 min</a:t>
            </a:r>
            <a:endParaRPr sz="120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lang="en" sz="1200">
                <a:latin typeface="Calibri"/>
                <a:ea typeface="Calibri"/>
                <a:cs typeface="Calibri"/>
                <a:sym typeface="Calibri"/>
              </a:rPr>
              <a:t>Share Asset map 20</a:t>
            </a:r>
            <a:endParaRPr sz="120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lang="en" sz="1200">
                <a:latin typeface="Calibri"/>
                <a:ea typeface="Calibri"/>
                <a:cs typeface="Calibri"/>
                <a:sym typeface="Calibri"/>
              </a:rPr>
              <a:t>Fill out team asset chart 15</a:t>
            </a:r>
            <a:endParaRPr sz="120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sz="120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sz="120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Using individual asset maps and team assets charts have four major benefits for creating more equitable team dynamics:</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rial"/>
                <a:ea typeface="Arial"/>
                <a:cs typeface="Arial"/>
                <a:sym typeface="Arial"/>
              </a:rPr>
              <a:t>Click 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Arial"/>
                <a:ea typeface="Arial"/>
                <a:cs typeface="Arial"/>
                <a:sym typeface="Arial"/>
              </a:rPr>
              <a:t>Click 2</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Click 3</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Click 4</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100"/>
              <a:buNone/>
            </a:pPr>
            <a:r>
              <a:rPr lang="en" sz="1400"/>
              <a:t>○</a:t>
            </a:r>
            <a:r>
              <a:rPr lang="en" sz="1900">
                <a:latin typeface="Calibri"/>
                <a:ea typeface="Calibri"/>
                <a:cs typeface="Calibri"/>
                <a:sym typeface="Calibri"/>
              </a:rPr>
              <a:t>Different backgrounds etc. mean different viewpoints</a:t>
            </a:r>
            <a:endParaRPr sz="1900">
              <a:latin typeface="Calibri"/>
              <a:ea typeface="Calibri"/>
              <a:cs typeface="Calibri"/>
              <a:sym typeface="Calibri"/>
            </a:endParaRPr>
          </a:p>
          <a:p>
            <a:pPr indent="0" lvl="0" marL="0" rtl="0" algn="l">
              <a:lnSpc>
                <a:spcPct val="115000"/>
              </a:lnSpc>
              <a:spcBef>
                <a:spcPts val="1600"/>
              </a:spcBef>
              <a:spcAft>
                <a:spcPts val="0"/>
              </a:spcAft>
              <a:buSzPts val="1100"/>
              <a:buNone/>
            </a:pPr>
            <a:r>
              <a:rPr lang="en" sz="1400"/>
              <a:t>○</a:t>
            </a:r>
            <a:r>
              <a:rPr lang="en" sz="1900">
                <a:latin typeface="Calibri"/>
                <a:ea typeface="Calibri"/>
                <a:cs typeface="Calibri"/>
                <a:sym typeface="Calibri"/>
              </a:rPr>
              <a:t>Multiple viewpoints tend to expand team thinking and problem solving.</a:t>
            </a:r>
            <a:endParaRPr sz="1900">
              <a:latin typeface="Calibri"/>
              <a:ea typeface="Calibri"/>
              <a:cs typeface="Calibri"/>
              <a:sym typeface="Calibri"/>
            </a:endParaRPr>
          </a:p>
          <a:p>
            <a:pPr indent="0" lvl="0" marL="0" rtl="0" algn="l">
              <a:lnSpc>
                <a:spcPct val="115000"/>
              </a:lnSpc>
              <a:spcBef>
                <a:spcPts val="1600"/>
              </a:spcBef>
              <a:spcAft>
                <a:spcPts val="0"/>
              </a:spcAft>
              <a:buSzPts val="1100"/>
              <a:buNone/>
            </a:pPr>
            <a:r>
              <a:rPr lang="en" sz="1900">
                <a:latin typeface="Calibri"/>
                <a:ea typeface="Calibri"/>
                <a:cs typeface="Calibri"/>
                <a:sym typeface="Calibri"/>
              </a:rPr>
              <a:t>Working on Diverse teams is HARDER, but it is this that produces better outcomes.</a:t>
            </a:r>
            <a:endParaRPr sz="19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One of the things we are seeing here is what Lorelle Meadows from Michigan Tech, Denise Sekaquaptewa from University of Michigan, and colleagues in a 2015 ASEE paper call: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CLICK</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1" i="0" lang="en" sz="1200" u="none" cap="none" strike="noStrike">
                <a:solidFill>
                  <a:srgbClr val="000000"/>
                </a:solidFill>
                <a:latin typeface="Calibri"/>
                <a:ea typeface="Calibri"/>
                <a:cs typeface="Calibri"/>
                <a:sym typeface="Calibri"/>
              </a:rPr>
              <a:t>intellectual marginalization</a:t>
            </a:r>
            <a:r>
              <a:rPr b="0" i="0" lang="en" sz="1200" u="none" cap="none" strike="noStrike">
                <a:solidFill>
                  <a:srgbClr val="000000"/>
                </a:solidFill>
                <a:latin typeface="Calibri"/>
                <a:ea typeface="Calibri"/>
                <a:cs typeface="Calibri"/>
                <a:sym typeface="Calibri"/>
              </a:rPr>
              <a:t>, which refers to when students’ ideas are ignored or not taken seriously, or when their voices are silenced.</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Women and students of color in STEM fields also more often experience issues of </a:t>
            </a:r>
            <a:r>
              <a:rPr b="1" i="0" lang="en" sz="1200" u="none" cap="none" strike="noStrike">
                <a:solidFill>
                  <a:srgbClr val="000000"/>
                </a:solidFill>
                <a:latin typeface="Calibri"/>
                <a:ea typeface="Calibri"/>
                <a:cs typeface="Calibri"/>
                <a:sym typeface="Calibri"/>
              </a:rPr>
              <a:t>task assignment bias</a:t>
            </a:r>
            <a:r>
              <a:rPr b="0" i="0" lang="en" sz="1200" u="none" cap="none" strike="noStrike">
                <a:solidFill>
                  <a:srgbClr val="000000"/>
                </a:solidFill>
                <a:latin typeface="Calibri"/>
                <a:ea typeface="Calibri"/>
                <a:cs typeface="Calibri"/>
                <a:sym typeface="Calibri"/>
              </a:rPr>
              <a:t>, where students assign themselves or others tasks based on unconscious biases regarding who is more or less capable of or suited for particular tasks.</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For example, we, like Meadows and Sekaquaptewa found that female undergraduate students are more often assigned social and organizational tasks, stereotyped as “women’s work,” while male students take on more technical roles.</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Here is a quote from Tisha (name changed) who experienced task assignment bias on her team.</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CLICK TISHA’S QUOTE</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1" i="1" lang="en" sz="1200" u="none" cap="none" strike="noStrike">
                <a:solidFill>
                  <a:srgbClr val="000000"/>
                </a:solidFill>
                <a:latin typeface="Calibri"/>
                <a:ea typeface="Calibri"/>
                <a:cs typeface="Calibri"/>
                <a:sym typeface="Calibri"/>
              </a:rPr>
              <a:t>This results in reduced learning opportunities for both male and female students, as women lose opportunities to learn and present technical content, and male students lack the opportunity to gain key communication and organizational skills necessary for effective teamwork critical in today’s workplace (Meadows and Sekaquaptewa, 2013).</a:t>
            </a:r>
            <a:endParaRPr b="1" i="1"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1" i="1" lang="en" sz="1200" u="none" cap="none" strike="noStrike">
                <a:solidFill>
                  <a:srgbClr val="000000"/>
                </a:solidFill>
                <a:latin typeface="Calibri"/>
                <a:ea typeface="Calibri"/>
                <a:cs typeface="Calibri"/>
                <a:sym typeface="Calibri"/>
              </a:rPr>
              <a:t>Having to work that is more time consuming or challenging than others in order to overcome stereotypes can lead women and students of color to leave stem for other fields.  (Meadows et al)</a:t>
            </a:r>
            <a:endParaRPr b="1" i="1"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1"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1"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CLICK THERESA’S QUOTE</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Other students experience a </a:t>
            </a:r>
            <a:r>
              <a:rPr b="1" i="0" lang="en" sz="1200" u="none" cap="none" strike="noStrike">
                <a:solidFill>
                  <a:srgbClr val="000000"/>
                </a:solidFill>
                <a:latin typeface="Calibri"/>
                <a:ea typeface="Calibri"/>
                <a:cs typeface="Calibri"/>
                <a:sym typeface="Calibri"/>
              </a:rPr>
              <a:t>lack of work recognition</a:t>
            </a:r>
            <a:r>
              <a:rPr b="0" i="0" lang="en" sz="1200" u="none" cap="none" strike="noStrike">
                <a:solidFill>
                  <a:srgbClr val="000000"/>
                </a:solidFill>
                <a:latin typeface="Calibri"/>
                <a:ea typeface="Calibri"/>
                <a:cs typeface="Calibri"/>
                <a:sym typeface="Calibri"/>
              </a:rPr>
              <a:t>, which refers to when students’ contributions are not acknowledged, when credit for the work is stolen, or when individual credit is subsumed under the work accredited to the whole group (Meadows et al., 2015).</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1" i="1" lang="en" sz="1200" u="none" cap="none" strike="noStrike">
                <a:solidFill>
                  <a:srgbClr val="000000"/>
                </a:solidFill>
                <a:latin typeface="Calibri"/>
                <a:ea typeface="Calibri"/>
                <a:cs typeface="Calibri"/>
                <a:sym typeface="Calibri"/>
              </a:rPr>
              <a:t>Students who fail to get recognized for their hard-earned work often seek to avoid projects and other beneficial high-impact practices that their institutions have to offer as a result of their negative experiences on teams (McNair, 2017).</a:t>
            </a:r>
            <a:endParaRPr b="1" i="1"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1"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1"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Most students who are marginalizing others in group settings are unaware of their actions or their impacts, because the biases that underlie these behaviors operate below the level of conscious actions and choices (Meadows et al., 2015).</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Geoff and I set out to create tools to not only manage bias and stereotyping in the midst of a team project, but to set teams up for more equitable and effective teamwork from the start.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Last June, I attended an AACU HIPs institute with colleagues from WPI. Our coach, Dawn Whitehead talked with us a bit about asset mapping out of community development. We then set out to see how we might adapt this approach for our purposes.</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2"/>
          <p:cNvGrpSpPr/>
          <p:nvPr/>
        </p:nvGrpSpPr>
        <p:grpSpPr>
          <a:xfrm>
            <a:off x="4350279" y="2855377"/>
            <a:ext cx="443589" cy="105632"/>
            <a:chOff x="4137525" y="2915950"/>
            <a:chExt cx="869100" cy="207000"/>
          </a:xfrm>
        </p:grpSpPr>
        <p:sp>
          <p:nvSpPr>
            <p:cNvPr id="11" name="Google Shape;11;p2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22"/>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lstStyle>
            <a:lvl1pPr lvl="0" marR="0" algn="ctr">
              <a:lnSpc>
                <a:spcPct val="100000"/>
              </a:lnSpc>
              <a:spcBef>
                <a:spcPts val="0"/>
              </a:spcBef>
              <a:spcAft>
                <a:spcPts val="0"/>
              </a:spcAft>
              <a:buClr>
                <a:schemeClr val="dk1"/>
              </a:buClr>
              <a:buSzPts val="4800"/>
              <a:buFont typeface="Oswald"/>
              <a:buNone/>
              <a:defRPr b="0" i="0" sz="4800" u="none" cap="none" strike="noStrike">
                <a:solidFill>
                  <a:schemeClr val="dk1"/>
                </a:solidFill>
                <a:latin typeface="Oswald"/>
                <a:ea typeface="Oswald"/>
                <a:cs typeface="Oswald"/>
                <a:sym typeface="Oswald"/>
              </a:defRPr>
            </a:lvl1pPr>
            <a:lvl2pPr lvl="1" marR="0" algn="ctr">
              <a:lnSpc>
                <a:spcPct val="100000"/>
              </a:lnSpc>
              <a:spcBef>
                <a:spcPts val="0"/>
              </a:spcBef>
              <a:spcAft>
                <a:spcPts val="0"/>
              </a:spcAft>
              <a:buClr>
                <a:schemeClr val="dk1"/>
              </a:buClr>
              <a:buSzPts val="4800"/>
              <a:buFont typeface="Oswald"/>
              <a:buNone/>
              <a:defRPr b="0" i="0" sz="4800" u="none" cap="none" strike="noStrike">
                <a:solidFill>
                  <a:schemeClr val="dk1"/>
                </a:solidFill>
                <a:latin typeface="Oswald"/>
                <a:ea typeface="Oswald"/>
                <a:cs typeface="Oswald"/>
                <a:sym typeface="Oswald"/>
              </a:defRPr>
            </a:lvl2pPr>
            <a:lvl3pPr lvl="2" marR="0" algn="ctr">
              <a:lnSpc>
                <a:spcPct val="100000"/>
              </a:lnSpc>
              <a:spcBef>
                <a:spcPts val="0"/>
              </a:spcBef>
              <a:spcAft>
                <a:spcPts val="0"/>
              </a:spcAft>
              <a:buClr>
                <a:schemeClr val="dk1"/>
              </a:buClr>
              <a:buSzPts val="4800"/>
              <a:buFont typeface="Oswald"/>
              <a:buNone/>
              <a:defRPr b="0" i="0" sz="4800" u="none" cap="none" strike="noStrike">
                <a:solidFill>
                  <a:schemeClr val="dk1"/>
                </a:solidFill>
                <a:latin typeface="Oswald"/>
                <a:ea typeface="Oswald"/>
                <a:cs typeface="Oswald"/>
                <a:sym typeface="Oswald"/>
              </a:defRPr>
            </a:lvl3pPr>
            <a:lvl4pPr lvl="3" marR="0" algn="ctr">
              <a:lnSpc>
                <a:spcPct val="100000"/>
              </a:lnSpc>
              <a:spcBef>
                <a:spcPts val="0"/>
              </a:spcBef>
              <a:spcAft>
                <a:spcPts val="0"/>
              </a:spcAft>
              <a:buClr>
                <a:schemeClr val="dk1"/>
              </a:buClr>
              <a:buSzPts val="4800"/>
              <a:buFont typeface="Oswald"/>
              <a:buNone/>
              <a:defRPr b="0" i="0" sz="4800" u="none" cap="none" strike="noStrike">
                <a:solidFill>
                  <a:schemeClr val="dk1"/>
                </a:solidFill>
                <a:latin typeface="Oswald"/>
                <a:ea typeface="Oswald"/>
                <a:cs typeface="Oswald"/>
                <a:sym typeface="Oswald"/>
              </a:defRPr>
            </a:lvl4pPr>
            <a:lvl5pPr lvl="4" marR="0" algn="ctr">
              <a:lnSpc>
                <a:spcPct val="100000"/>
              </a:lnSpc>
              <a:spcBef>
                <a:spcPts val="0"/>
              </a:spcBef>
              <a:spcAft>
                <a:spcPts val="0"/>
              </a:spcAft>
              <a:buClr>
                <a:schemeClr val="dk1"/>
              </a:buClr>
              <a:buSzPts val="4800"/>
              <a:buFont typeface="Oswald"/>
              <a:buNone/>
              <a:defRPr b="0" i="0" sz="4800" u="none" cap="none" strike="noStrike">
                <a:solidFill>
                  <a:schemeClr val="dk1"/>
                </a:solidFill>
                <a:latin typeface="Oswald"/>
                <a:ea typeface="Oswald"/>
                <a:cs typeface="Oswald"/>
                <a:sym typeface="Oswald"/>
              </a:defRPr>
            </a:lvl5pPr>
            <a:lvl6pPr lvl="5" marR="0" algn="ctr">
              <a:lnSpc>
                <a:spcPct val="100000"/>
              </a:lnSpc>
              <a:spcBef>
                <a:spcPts val="0"/>
              </a:spcBef>
              <a:spcAft>
                <a:spcPts val="0"/>
              </a:spcAft>
              <a:buClr>
                <a:schemeClr val="dk1"/>
              </a:buClr>
              <a:buSzPts val="4800"/>
              <a:buFont typeface="Oswald"/>
              <a:buNone/>
              <a:defRPr b="0" i="0" sz="4800" u="none" cap="none" strike="noStrike">
                <a:solidFill>
                  <a:schemeClr val="dk1"/>
                </a:solidFill>
                <a:latin typeface="Oswald"/>
                <a:ea typeface="Oswald"/>
                <a:cs typeface="Oswald"/>
                <a:sym typeface="Oswald"/>
              </a:defRPr>
            </a:lvl6pPr>
            <a:lvl7pPr lvl="6" marR="0" algn="ctr">
              <a:lnSpc>
                <a:spcPct val="100000"/>
              </a:lnSpc>
              <a:spcBef>
                <a:spcPts val="0"/>
              </a:spcBef>
              <a:spcAft>
                <a:spcPts val="0"/>
              </a:spcAft>
              <a:buClr>
                <a:schemeClr val="dk1"/>
              </a:buClr>
              <a:buSzPts val="4800"/>
              <a:buFont typeface="Oswald"/>
              <a:buNone/>
              <a:defRPr b="0" i="0" sz="4800" u="none" cap="none" strike="noStrike">
                <a:solidFill>
                  <a:schemeClr val="dk1"/>
                </a:solidFill>
                <a:latin typeface="Oswald"/>
                <a:ea typeface="Oswald"/>
                <a:cs typeface="Oswald"/>
                <a:sym typeface="Oswald"/>
              </a:defRPr>
            </a:lvl7pPr>
            <a:lvl8pPr lvl="7" marR="0" algn="ctr">
              <a:lnSpc>
                <a:spcPct val="100000"/>
              </a:lnSpc>
              <a:spcBef>
                <a:spcPts val="0"/>
              </a:spcBef>
              <a:spcAft>
                <a:spcPts val="0"/>
              </a:spcAft>
              <a:buClr>
                <a:schemeClr val="dk1"/>
              </a:buClr>
              <a:buSzPts val="4800"/>
              <a:buFont typeface="Oswald"/>
              <a:buNone/>
              <a:defRPr b="0" i="0" sz="4800" u="none" cap="none" strike="noStrike">
                <a:solidFill>
                  <a:schemeClr val="dk1"/>
                </a:solidFill>
                <a:latin typeface="Oswald"/>
                <a:ea typeface="Oswald"/>
                <a:cs typeface="Oswald"/>
                <a:sym typeface="Oswald"/>
              </a:defRPr>
            </a:lvl8pPr>
            <a:lvl9pPr lvl="8" marR="0" algn="ctr">
              <a:lnSpc>
                <a:spcPct val="100000"/>
              </a:lnSpc>
              <a:spcBef>
                <a:spcPts val="0"/>
              </a:spcBef>
              <a:spcAft>
                <a:spcPts val="0"/>
              </a:spcAft>
              <a:buClr>
                <a:schemeClr val="dk1"/>
              </a:buClr>
              <a:buSzPts val="4800"/>
              <a:buFont typeface="Oswald"/>
              <a:buNone/>
              <a:defRPr b="0" i="0" sz="4800" u="none" cap="none" strike="noStrike">
                <a:solidFill>
                  <a:schemeClr val="dk1"/>
                </a:solidFill>
                <a:latin typeface="Oswald"/>
                <a:ea typeface="Oswald"/>
                <a:cs typeface="Oswald"/>
                <a:sym typeface="Oswald"/>
              </a:defRPr>
            </a:lvl9pPr>
          </a:lstStyle>
          <a:p/>
        </p:txBody>
      </p:sp>
      <p:sp>
        <p:nvSpPr>
          <p:cNvPr id="15" name="Google Shape;15;p22"/>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lstStyle>
            <a:lvl1pPr lvl="0" marR="0" algn="ctr">
              <a:lnSpc>
                <a:spcPct val="100000"/>
              </a:lnSpc>
              <a:spcBef>
                <a:spcPts val="0"/>
              </a:spcBef>
              <a:spcAft>
                <a:spcPts val="0"/>
              </a:spcAft>
              <a:buClr>
                <a:schemeClr val="accent3"/>
              </a:buClr>
              <a:buSzPts val="2100"/>
              <a:buFont typeface="Average"/>
              <a:buNone/>
              <a:defRPr b="0" i="0" sz="2100" u="none" cap="none" strike="noStrike">
                <a:solidFill>
                  <a:schemeClr val="accent3"/>
                </a:solidFill>
                <a:latin typeface="Average"/>
                <a:ea typeface="Average"/>
                <a:cs typeface="Average"/>
                <a:sym typeface="Average"/>
              </a:defRPr>
            </a:lvl1pPr>
            <a:lvl2pPr lvl="1" marR="0" algn="ctr">
              <a:lnSpc>
                <a:spcPct val="100000"/>
              </a:lnSpc>
              <a:spcBef>
                <a:spcPts val="0"/>
              </a:spcBef>
              <a:spcAft>
                <a:spcPts val="0"/>
              </a:spcAft>
              <a:buClr>
                <a:schemeClr val="accent3"/>
              </a:buClr>
              <a:buSzPts val="2100"/>
              <a:buFont typeface="Average"/>
              <a:buNone/>
              <a:defRPr b="0" i="0" sz="2100" u="none" cap="none" strike="noStrike">
                <a:solidFill>
                  <a:schemeClr val="accent3"/>
                </a:solidFill>
                <a:latin typeface="Average"/>
                <a:ea typeface="Average"/>
                <a:cs typeface="Average"/>
                <a:sym typeface="Average"/>
              </a:defRPr>
            </a:lvl2pPr>
            <a:lvl3pPr lvl="2" marR="0" algn="ctr">
              <a:lnSpc>
                <a:spcPct val="100000"/>
              </a:lnSpc>
              <a:spcBef>
                <a:spcPts val="0"/>
              </a:spcBef>
              <a:spcAft>
                <a:spcPts val="0"/>
              </a:spcAft>
              <a:buClr>
                <a:schemeClr val="accent3"/>
              </a:buClr>
              <a:buSzPts val="2100"/>
              <a:buFont typeface="Average"/>
              <a:buNone/>
              <a:defRPr b="0" i="0" sz="2100" u="none" cap="none" strike="noStrike">
                <a:solidFill>
                  <a:schemeClr val="accent3"/>
                </a:solidFill>
                <a:latin typeface="Average"/>
                <a:ea typeface="Average"/>
                <a:cs typeface="Average"/>
                <a:sym typeface="Average"/>
              </a:defRPr>
            </a:lvl3pPr>
            <a:lvl4pPr lvl="3" marR="0" algn="ctr">
              <a:lnSpc>
                <a:spcPct val="100000"/>
              </a:lnSpc>
              <a:spcBef>
                <a:spcPts val="0"/>
              </a:spcBef>
              <a:spcAft>
                <a:spcPts val="0"/>
              </a:spcAft>
              <a:buClr>
                <a:schemeClr val="accent3"/>
              </a:buClr>
              <a:buSzPts val="2100"/>
              <a:buFont typeface="Average"/>
              <a:buNone/>
              <a:defRPr b="0" i="0" sz="2100" u="none" cap="none" strike="noStrike">
                <a:solidFill>
                  <a:schemeClr val="accent3"/>
                </a:solidFill>
                <a:latin typeface="Average"/>
                <a:ea typeface="Average"/>
                <a:cs typeface="Average"/>
                <a:sym typeface="Average"/>
              </a:defRPr>
            </a:lvl4pPr>
            <a:lvl5pPr lvl="4" marR="0" algn="ctr">
              <a:lnSpc>
                <a:spcPct val="100000"/>
              </a:lnSpc>
              <a:spcBef>
                <a:spcPts val="0"/>
              </a:spcBef>
              <a:spcAft>
                <a:spcPts val="0"/>
              </a:spcAft>
              <a:buClr>
                <a:schemeClr val="accent3"/>
              </a:buClr>
              <a:buSzPts val="2100"/>
              <a:buFont typeface="Average"/>
              <a:buNone/>
              <a:defRPr b="0" i="0" sz="2100" u="none" cap="none" strike="noStrike">
                <a:solidFill>
                  <a:schemeClr val="accent3"/>
                </a:solidFill>
                <a:latin typeface="Average"/>
                <a:ea typeface="Average"/>
                <a:cs typeface="Average"/>
                <a:sym typeface="Average"/>
              </a:defRPr>
            </a:lvl5pPr>
            <a:lvl6pPr lvl="5" marR="0" algn="ctr">
              <a:lnSpc>
                <a:spcPct val="100000"/>
              </a:lnSpc>
              <a:spcBef>
                <a:spcPts val="0"/>
              </a:spcBef>
              <a:spcAft>
                <a:spcPts val="0"/>
              </a:spcAft>
              <a:buClr>
                <a:schemeClr val="accent3"/>
              </a:buClr>
              <a:buSzPts val="2100"/>
              <a:buFont typeface="Average"/>
              <a:buNone/>
              <a:defRPr b="0" i="0" sz="2100" u="none" cap="none" strike="noStrike">
                <a:solidFill>
                  <a:schemeClr val="accent3"/>
                </a:solidFill>
                <a:latin typeface="Average"/>
                <a:ea typeface="Average"/>
                <a:cs typeface="Average"/>
                <a:sym typeface="Average"/>
              </a:defRPr>
            </a:lvl6pPr>
            <a:lvl7pPr lvl="6" marR="0" algn="ctr">
              <a:lnSpc>
                <a:spcPct val="100000"/>
              </a:lnSpc>
              <a:spcBef>
                <a:spcPts val="0"/>
              </a:spcBef>
              <a:spcAft>
                <a:spcPts val="0"/>
              </a:spcAft>
              <a:buClr>
                <a:schemeClr val="accent3"/>
              </a:buClr>
              <a:buSzPts val="2100"/>
              <a:buFont typeface="Average"/>
              <a:buNone/>
              <a:defRPr b="0" i="0" sz="2100" u="none" cap="none" strike="noStrike">
                <a:solidFill>
                  <a:schemeClr val="accent3"/>
                </a:solidFill>
                <a:latin typeface="Average"/>
                <a:ea typeface="Average"/>
                <a:cs typeface="Average"/>
                <a:sym typeface="Average"/>
              </a:defRPr>
            </a:lvl7pPr>
            <a:lvl8pPr lvl="7" marR="0" algn="ctr">
              <a:lnSpc>
                <a:spcPct val="100000"/>
              </a:lnSpc>
              <a:spcBef>
                <a:spcPts val="0"/>
              </a:spcBef>
              <a:spcAft>
                <a:spcPts val="0"/>
              </a:spcAft>
              <a:buClr>
                <a:schemeClr val="accent3"/>
              </a:buClr>
              <a:buSzPts val="2100"/>
              <a:buFont typeface="Average"/>
              <a:buNone/>
              <a:defRPr b="0" i="0" sz="2100" u="none" cap="none" strike="noStrike">
                <a:solidFill>
                  <a:schemeClr val="accent3"/>
                </a:solidFill>
                <a:latin typeface="Average"/>
                <a:ea typeface="Average"/>
                <a:cs typeface="Average"/>
                <a:sym typeface="Average"/>
              </a:defRPr>
            </a:lvl8pPr>
            <a:lvl9pPr lvl="8" marR="0" algn="ctr">
              <a:lnSpc>
                <a:spcPct val="100000"/>
              </a:lnSpc>
              <a:spcBef>
                <a:spcPts val="0"/>
              </a:spcBef>
              <a:spcAft>
                <a:spcPts val="0"/>
              </a:spcAft>
              <a:buClr>
                <a:schemeClr val="accent3"/>
              </a:buClr>
              <a:buSzPts val="2100"/>
              <a:buFont typeface="Average"/>
              <a:buNone/>
              <a:defRPr b="0" i="0" sz="2100" u="none" cap="none" strike="noStrike">
                <a:solidFill>
                  <a:schemeClr val="accent3"/>
                </a:solidFill>
                <a:latin typeface="Average"/>
                <a:ea typeface="Average"/>
                <a:cs typeface="Average"/>
                <a:sym typeface="Average"/>
              </a:defRPr>
            </a:lvl9pPr>
          </a:lstStyle>
          <a:p/>
        </p:txBody>
      </p:sp>
      <p:sp>
        <p:nvSpPr>
          <p:cNvPr id="16" name="Google Shape;16;p2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31"/>
          <p:cNvSpPr txBox="1"/>
          <p:nvPr>
            <p:ph hasCustomPrompt="1" type="title"/>
          </p:nvPr>
        </p:nvSpPr>
        <p:spPr>
          <a:xfrm>
            <a:off x="311700" y="1255275"/>
            <a:ext cx="8520600" cy="1890600"/>
          </a:xfrm>
          <a:prstGeom prst="rect">
            <a:avLst/>
          </a:prstGeom>
          <a:noFill/>
          <a:ln>
            <a:noFill/>
          </a:ln>
        </p:spPr>
        <p:txBody>
          <a:bodyPr anchorCtr="0" anchor="b" bIns="91425" lIns="91425" spcFirstLastPara="1" rIns="91425" wrap="square" tIns="91425"/>
          <a:lstStyle>
            <a:lvl1pPr lvl="0" marR="0" algn="ctr">
              <a:lnSpc>
                <a:spcPct val="100000"/>
              </a:lnSpc>
              <a:spcBef>
                <a:spcPts val="0"/>
              </a:spcBef>
              <a:spcAft>
                <a:spcPts val="0"/>
              </a:spcAft>
              <a:buClr>
                <a:schemeClr val="dk1"/>
              </a:buClr>
              <a:buSzPts val="12000"/>
              <a:buFont typeface="Oswald"/>
              <a:buNone/>
              <a:defRPr b="0" i="0" sz="12000" u="none" cap="none" strike="noStrike">
                <a:solidFill>
                  <a:schemeClr val="dk1"/>
                </a:solidFill>
                <a:latin typeface="Oswald"/>
                <a:ea typeface="Oswald"/>
                <a:cs typeface="Oswald"/>
                <a:sym typeface="Oswald"/>
              </a:defRPr>
            </a:lvl1pPr>
            <a:lvl2pPr lvl="1" marR="0" algn="ctr">
              <a:lnSpc>
                <a:spcPct val="100000"/>
              </a:lnSpc>
              <a:spcBef>
                <a:spcPts val="0"/>
              </a:spcBef>
              <a:spcAft>
                <a:spcPts val="0"/>
              </a:spcAft>
              <a:buClr>
                <a:schemeClr val="dk1"/>
              </a:buClr>
              <a:buSzPts val="12000"/>
              <a:buFont typeface="Oswald"/>
              <a:buNone/>
              <a:defRPr b="0" i="0" sz="12000" u="none" cap="none" strike="noStrike">
                <a:solidFill>
                  <a:schemeClr val="dk1"/>
                </a:solidFill>
                <a:latin typeface="Oswald"/>
                <a:ea typeface="Oswald"/>
                <a:cs typeface="Oswald"/>
                <a:sym typeface="Oswald"/>
              </a:defRPr>
            </a:lvl2pPr>
            <a:lvl3pPr lvl="2" marR="0" algn="ctr">
              <a:lnSpc>
                <a:spcPct val="100000"/>
              </a:lnSpc>
              <a:spcBef>
                <a:spcPts val="0"/>
              </a:spcBef>
              <a:spcAft>
                <a:spcPts val="0"/>
              </a:spcAft>
              <a:buClr>
                <a:schemeClr val="dk1"/>
              </a:buClr>
              <a:buSzPts val="12000"/>
              <a:buFont typeface="Oswald"/>
              <a:buNone/>
              <a:defRPr b="0" i="0" sz="12000" u="none" cap="none" strike="noStrike">
                <a:solidFill>
                  <a:schemeClr val="dk1"/>
                </a:solidFill>
                <a:latin typeface="Oswald"/>
                <a:ea typeface="Oswald"/>
                <a:cs typeface="Oswald"/>
                <a:sym typeface="Oswald"/>
              </a:defRPr>
            </a:lvl3pPr>
            <a:lvl4pPr lvl="3" marR="0" algn="ctr">
              <a:lnSpc>
                <a:spcPct val="100000"/>
              </a:lnSpc>
              <a:spcBef>
                <a:spcPts val="0"/>
              </a:spcBef>
              <a:spcAft>
                <a:spcPts val="0"/>
              </a:spcAft>
              <a:buClr>
                <a:schemeClr val="dk1"/>
              </a:buClr>
              <a:buSzPts val="12000"/>
              <a:buFont typeface="Oswald"/>
              <a:buNone/>
              <a:defRPr b="0" i="0" sz="12000" u="none" cap="none" strike="noStrike">
                <a:solidFill>
                  <a:schemeClr val="dk1"/>
                </a:solidFill>
                <a:latin typeface="Oswald"/>
                <a:ea typeface="Oswald"/>
                <a:cs typeface="Oswald"/>
                <a:sym typeface="Oswald"/>
              </a:defRPr>
            </a:lvl4pPr>
            <a:lvl5pPr lvl="4" marR="0" algn="ctr">
              <a:lnSpc>
                <a:spcPct val="100000"/>
              </a:lnSpc>
              <a:spcBef>
                <a:spcPts val="0"/>
              </a:spcBef>
              <a:spcAft>
                <a:spcPts val="0"/>
              </a:spcAft>
              <a:buClr>
                <a:schemeClr val="dk1"/>
              </a:buClr>
              <a:buSzPts val="12000"/>
              <a:buFont typeface="Oswald"/>
              <a:buNone/>
              <a:defRPr b="0" i="0" sz="12000" u="none" cap="none" strike="noStrike">
                <a:solidFill>
                  <a:schemeClr val="dk1"/>
                </a:solidFill>
                <a:latin typeface="Oswald"/>
                <a:ea typeface="Oswald"/>
                <a:cs typeface="Oswald"/>
                <a:sym typeface="Oswald"/>
              </a:defRPr>
            </a:lvl5pPr>
            <a:lvl6pPr lvl="5" marR="0" algn="ctr">
              <a:lnSpc>
                <a:spcPct val="100000"/>
              </a:lnSpc>
              <a:spcBef>
                <a:spcPts val="0"/>
              </a:spcBef>
              <a:spcAft>
                <a:spcPts val="0"/>
              </a:spcAft>
              <a:buClr>
                <a:schemeClr val="dk1"/>
              </a:buClr>
              <a:buSzPts val="12000"/>
              <a:buFont typeface="Oswald"/>
              <a:buNone/>
              <a:defRPr b="0" i="0" sz="12000" u="none" cap="none" strike="noStrike">
                <a:solidFill>
                  <a:schemeClr val="dk1"/>
                </a:solidFill>
                <a:latin typeface="Oswald"/>
                <a:ea typeface="Oswald"/>
                <a:cs typeface="Oswald"/>
                <a:sym typeface="Oswald"/>
              </a:defRPr>
            </a:lvl6pPr>
            <a:lvl7pPr lvl="6" marR="0" algn="ctr">
              <a:lnSpc>
                <a:spcPct val="100000"/>
              </a:lnSpc>
              <a:spcBef>
                <a:spcPts val="0"/>
              </a:spcBef>
              <a:spcAft>
                <a:spcPts val="0"/>
              </a:spcAft>
              <a:buClr>
                <a:schemeClr val="dk1"/>
              </a:buClr>
              <a:buSzPts val="12000"/>
              <a:buFont typeface="Oswald"/>
              <a:buNone/>
              <a:defRPr b="0" i="0" sz="12000" u="none" cap="none" strike="noStrike">
                <a:solidFill>
                  <a:schemeClr val="dk1"/>
                </a:solidFill>
                <a:latin typeface="Oswald"/>
                <a:ea typeface="Oswald"/>
                <a:cs typeface="Oswald"/>
                <a:sym typeface="Oswald"/>
              </a:defRPr>
            </a:lvl7pPr>
            <a:lvl8pPr lvl="7" marR="0" algn="ctr">
              <a:lnSpc>
                <a:spcPct val="100000"/>
              </a:lnSpc>
              <a:spcBef>
                <a:spcPts val="0"/>
              </a:spcBef>
              <a:spcAft>
                <a:spcPts val="0"/>
              </a:spcAft>
              <a:buClr>
                <a:schemeClr val="dk1"/>
              </a:buClr>
              <a:buSzPts val="12000"/>
              <a:buFont typeface="Oswald"/>
              <a:buNone/>
              <a:defRPr b="0" i="0" sz="12000" u="none" cap="none" strike="noStrike">
                <a:solidFill>
                  <a:schemeClr val="dk1"/>
                </a:solidFill>
                <a:latin typeface="Oswald"/>
                <a:ea typeface="Oswald"/>
                <a:cs typeface="Oswald"/>
                <a:sym typeface="Oswald"/>
              </a:defRPr>
            </a:lvl8pPr>
            <a:lvl9pPr lvl="8" marR="0" algn="ctr">
              <a:lnSpc>
                <a:spcPct val="100000"/>
              </a:lnSpc>
              <a:spcBef>
                <a:spcPts val="0"/>
              </a:spcBef>
              <a:spcAft>
                <a:spcPts val="0"/>
              </a:spcAft>
              <a:buClr>
                <a:schemeClr val="dk1"/>
              </a:buClr>
              <a:buSzPts val="12000"/>
              <a:buFont typeface="Oswald"/>
              <a:buNone/>
              <a:defRPr b="0" i="0" sz="12000" u="none" cap="none" strike="noStrike">
                <a:solidFill>
                  <a:schemeClr val="dk1"/>
                </a:solidFill>
                <a:latin typeface="Oswald"/>
                <a:ea typeface="Oswald"/>
                <a:cs typeface="Oswald"/>
                <a:sym typeface="Oswald"/>
              </a:defRPr>
            </a:lvl9pPr>
          </a:lstStyle>
          <a:p>
            <a:r>
              <a:t>xx%</a:t>
            </a:r>
          </a:p>
        </p:txBody>
      </p:sp>
      <p:sp>
        <p:nvSpPr>
          <p:cNvPr id="51" name="Google Shape;51;p31"/>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lstStyle>
            <a:lvl1pPr indent="-342900" lvl="0" marL="457200" marR="0" algn="ctr">
              <a:lnSpc>
                <a:spcPct val="115000"/>
              </a:lnSpc>
              <a:spcBef>
                <a:spcPts val="0"/>
              </a:spcBef>
              <a:spcAft>
                <a:spcPts val="0"/>
              </a:spcAft>
              <a:buClr>
                <a:schemeClr val="accent3"/>
              </a:buClr>
              <a:buSzPts val="1800"/>
              <a:buFont typeface="Average"/>
              <a:buChar char="●"/>
              <a:defRPr b="0" i="0" sz="1800" u="none" cap="none" strike="noStrike">
                <a:solidFill>
                  <a:schemeClr val="accent3"/>
                </a:solidFill>
                <a:latin typeface="Average"/>
                <a:ea typeface="Average"/>
                <a:cs typeface="Average"/>
                <a:sym typeface="Average"/>
              </a:defRPr>
            </a:lvl1pPr>
            <a:lvl2pPr indent="-317500" lvl="1" marL="914400" marR="0" algn="ctr">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2pPr>
            <a:lvl3pPr indent="-317500" lvl="2" marL="1371600" marR="0" algn="ctr">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3pPr>
            <a:lvl4pPr indent="-317500" lvl="3" marL="1828800" marR="0" algn="ctr">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4pPr>
            <a:lvl5pPr indent="-317500" lvl="4" marL="2286000" marR="0" algn="ctr">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5pPr>
            <a:lvl6pPr indent="-317500" lvl="5" marL="2743200" marR="0" algn="ctr">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6pPr>
            <a:lvl7pPr indent="-317500" lvl="6" marL="3200400" marR="0" algn="ctr">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7pPr>
            <a:lvl8pPr indent="-317500" lvl="7" marL="3657600" marR="0" algn="ctr">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8pPr>
            <a:lvl9pPr indent="-317500" lvl="8" marL="4114800" marR="0" algn="ctr">
              <a:lnSpc>
                <a:spcPct val="115000"/>
              </a:lnSpc>
              <a:spcBef>
                <a:spcPts val="1600"/>
              </a:spcBef>
              <a:spcAft>
                <a:spcPts val="160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9pPr>
          </a:lstStyle>
          <a:p/>
        </p:txBody>
      </p:sp>
      <p:sp>
        <p:nvSpPr>
          <p:cNvPr id="52" name="Google Shape;52;p3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3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 name="Shape 17"/>
        <p:cNvGrpSpPr/>
        <p:nvPr/>
      </p:nvGrpSpPr>
      <p:grpSpPr>
        <a:xfrm>
          <a:off x="0" y="0"/>
          <a:ext cx="0" cy="0"/>
          <a:chOff x="0" y="0"/>
          <a:chExt cx="0" cy="0"/>
        </a:xfrm>
      </p:grpSpPr>
      <p:sp>
        <p:nvSpPr>
          <p:cNvPr id="18" name="Google Shape;18;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1pPr>
            <a:lvl2pPr lvl="1"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19" name="Google Shape;19;p2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1pPr>
            <a:lvl2pPr lvl="1"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22" name="Google Shape;22;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algn="l">
              <a:lnSpc>
                <a:spcPct val="115000"/>
              </a:lnSpc>
              <a:spcBef>
                <a:spcPts val="0"/>
              </a:spcBef>
              <a:spcAft>
                <a:spcPts val="0"/>
              </a:spcAft>
              <a:buClr>
                <a:schemeClr val="accent3"/>
              </a:buClr>
              <a:buSzPts val="1800"/>
              <a:buFont typeface="Average"/>
              <a:buChar char="●"/>
              <a:defRPr b="0" i="0" sz="1800" u="none" cap="none" strike="noStrike">
                <a:solidFill>
                  <a:schemeClr val="accent3"/>
                </a:solidFill>
                <a:latin typeface="Average"/>
                <a:ea typeface="Average"/>
                <a:cs typeface="Average"/>
                <a:sym typeface="Average"/>
              </a:defRPr>
            </a:lvl1pPr>
            <a:lvl2pPr indent="-317500" lvl="1" marL="914400" marR="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2pPr>
            <a:lvl3pPr indent="-317500" lvl="2" marL="1371600" marR="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3pPr>
            <a:lvl4pPr indent="-317500" lvl="3" marL="1828800" marR="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4pPr>
            <a:lvl5pPr indent="-317500" lvl="4" marL="2286000" marR="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5pPr>
            <a:lvl6pPr indent="-317500" lvl="5" marL="2743200" marR="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6pPr>
            <a:lvl7pPr indent="-317500" lvl="6" marL="3200400" marR="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7pPr>
            <a:lvl8pPr indent="-317500" lvl="7" marL="3657600" marR="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8pPr>
            <a:lvl9pPr indent="-317500" lvl="8" marL="4114800" marR="0" algn="l">
              <a:lnSpc>
                <a:spcPct val="115000"/>
              </a:lnSpc>
              <a:spcBef>
                <a:spcPts val="1600"/>
              </a:spcBef>
              <a:spcAft>
                <a:spcPts val="160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9pPr>
          </a:lstStyle>
          <a:p/>
        </p:txBody>
      </p:sp>
      <p:sp>
        <p:nvSpPr>
          <p:cNvPr id="23" name="Google Shape;23;p2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4" name="Shape 24"/>
        <p:cNvGrpSpPr/>
        <p:nvPr/>
      </p:nvGrpSpPr>
      <p:grpSpPr>
        <a:xfrm>
          <a:off x="0" y="0"/>
          <a:ext cx="0" cy="0"/>
          <a:chOff x="0" y="0"/>
          <a:chExt cx="0" cy="0"/>
        </a:xfrm>
      </p:grpSpPr>
      <p:sp>
        <p:nvSpPr>
          <p:cNvPr id="25" name="Google Shape;25;p25"/>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chemeClr val="dk1"/>
              </a:buClr>
              <a:buSzPts val="3600"/>
              <a:buFont typeface="Oswald"/>
              <a:buNone/>
              <a:defRPr b="0" i="0" sz="3600" u="none" cap="none" strike="noStrike">
                <a:solidFill>
                  <a:schemeClr val="dk1"/>
                </a:solidFill>
                <a:latin typeface="Oswald"/>
                <a:ea typeface="Oswald"/>
                <a:cs typeface="Oswald"/>
                <a:sym typeface="Oswald"/>
              </a:defRPr>
            </a:lvl1pPr>
            <a:lvl2pPr lvl="1" marR="0" algn="ctr">
              <a:lnSpc>
                <a:spcPct val="100000"/>
              </a:lnSpc>
              <a:spcBef>
                <a:spcPts val="0"/>
              </a:spcBef>
              <a:spcAft>
                <a:spcPts val="0"/>
              </a:spcAft>
              <a:buClr>
                <a:schemeClr val="dk1"/>
              </a:buClr>
              <a:buSzPts val="3600"/>
              <a:buFont typeface="Oswald"/>
              <a:buNone/>
              <a:defRPr b="0" i="0" sz="3600" u="none" cap="none" strike="noStrike">
                <a:solidFill>
                  <a:schemeClr val="dk1"/>
                </a:solidFill>
                <a:latin typeface="Oswald"/>
                <a:ea typeface="Oswald"/>
                <a:cs typeface="Oswald"/>
                <a:sym typeface="Oswald"/>
              </a:defRPr>
            </a:lvl2pPr>
            <a:lvl3pPr lvl="2" marR="0" algn="ctr">
              <a:lnSpc>
                <a:spcPct val="100000"/>
              </a:lnSpc>
              <a:spcBef>
                <a:spcPts val="0"/>
              </a:spcBef>
              <a:spcAft>
                <a:spcPts val="0"/>
              </a:spcAft>
              <a:buClr>
                <a:schemeClr val="dk1"/>
              </a:buClr>
              <a:buSzPts val="3600"/>
              <a:buFont typeface="Oswald"/>
              <a:buNone/>
              <a:defRPr b="0" i="0" sz="3600" u="none" cap="none" strike="noStrike">
                <a:solidFill>
                  <a:schemeClr val="dk1"/>
                </a:solidFill>
                <a:latin typeface="Oswald"/>
                <a:ea typeface="Oswald"/>
                <a:cs typeface="Oswald"/>
                <a:sym typeface="Oswald"/>
              </a:defRPr>
            </a:lvl3pPr>
            <a:lvl4pPr lvl="3" marR="0" algn="ctr">
              <a:lnSpc>
                <a:spcPct val="100000"/>
              </a:lnSpc>
              <a:spcBef>
                <a:spcPts val="0"/>
              </a:spcBef>
              <a:spcAft>
                <a:spcPts val="0"/>
              </a:spcAft>
              <a:buClr>
                <a:schemeClr val="dk1"/>
              </a:buClr>
              <a:buSzPts val="3600"/>
              <a:buFont typeface="Oswald"/>
              <a:buNone/>
              <a:defRPr b="0" i="0" sz="3600" u="none" cap="none" strike="noStrike">
                <a:solidFill>
                  <a:schemeClr val="dk1"/>
                </a:solidFill>
                <a:latin typeface="Oswald"/>
                <a:ea typeface="Oswald"/>
                <a:cs typeface="Oswald"/>
                <a:sym typeface="Oswald"/>
              </a:defRPr>
            </a:lvl4pPr>
            <a:lvl5pPr lvl="4" marR="0" algn="ctr">
              <a:lnSpc>
                <a:spcPct val="100000"/>
              </a:lnSpc>
              <a:spcBef>
                <a:spcPts val="0"/>
              </a:spcBef>
              <a:spcAft>
                <a:spcPts val="0"/>
              </a:spcAft>
              <a:buClr>
                <a:schemeClr val="dk1"/>
              </a:buClr>
              <a:buSzPts val="3600"/>
              <a:buFont typeface="Oswald"/>
              <a:buNone/>
              <a:defRPr b="0" i="0" sz="3600" u="none" cap="none" strike="noStrike">
                <a:solidFill>
                  <a:schemeClr val="dk1"/>
                </a:solidFill>
                <a:latin typeface="Oswald"/>
                <a:ea typeface="Oswald"/>
                <a:cs typeface="Oswald"/>
                <a:sym typeface="Oswald"/>
              </a:defRPr>
            </a:lvl5pPr>
            <a:lvl6pPr lvl="5" marR="0" algn="ctr">
              <a:lnSpc>
                <a:spcPct val="100000"/>
              </a:lnSpc>
              <a:spcBef>
                <a:spcPts val="0"/>
              </a:spcBef>
              <a:spcAft>
                <a:spcPts val="0"/>
              </a:spcAft>
              <a:buClr>
                <a:schemeClr val="dk1"/>
              </a:buClr>
              <a:buSzPts val="3600"/>
              <a:buFont typeface="Oswald"/>
              <a:buNone/>
              <a:defRPr b="0" i="0" sz="3600" u="none" cap="none" strike="noStrike">
                <a:solidFill>
                  <a:schemeClr val="dk1"/>
                </a:solidFill>
                <a:latin typeface="Oswald"/>
                <a:ea typeface="Oswald"/>
                <a:cs typeface="Oswald"/>
                <a:sym typeface="Oswald"/>
              </a:defRPr>
            </a:lvl6pPr>
            <a:lvl7pPr lvl="6" marR="0" algn="ctr">
              <a:lnSpc>
                <a:spcPct val="100000"/>
              </a:lnSpc>
              <a:spcBef>
                <a:spcPts val="0"/>
              </a:spcBef>
              <a:spcAft>
                <a:spcPts val="0"/>
              </a:spcAft>
              <a:buClr>
                <a:schemeClr val="dk1"/>
              </a:buClr>
              <a:buSzPts val="3600"/>
              <a:buFont typeface="Oswald"/>
              <a:buNone/>
              <a:defRPr b="0" i="0" sz="3600" u="none" cap="none" strike="noStrike">
                <a:solidFill>
                  <a:schemeClr val="dk1"/>
                </a:solidFill>
                <a:latin typeface="Oswald"/>
                <a:ea typeface="Oswald"/>
                <a:cs typeface="Oswald"/>
                <a:sym typeface="Oswald"/>
              </a:defRPr>
            </a:lvl7pPr>
            <a:lvl8pPr lvl="7" marR="0" algn="ctr">
              <a:lnSpc>
                <a:spcPct val="100000"/>
              </a:lnSpc>
              <a:spcBef>
                <a:spcPts val="0"/>
              </a:spcBef>
              <a:spcAft>
                <a:spcPts val="0"/>
              </a:spcAft>
              <a:buClr>
                <a:schemeClr val="dk1"/>
              </a:buClr>
              <a:buSzPts val="3600"/>
              <a:buFont typeface="Oswald"/>
              <a:buNone/>
              <a:defRPr b="0" i="0" sz="3600" u="none" cap="none" strike="noStrike">
                <a:solidFill>
                  <a:schemeClr val="dk1"/>
                </a:solidFill>
                <a:latin typeface="Oswald"/>
                <a:ea typeface="Oswald"/>
                <a:cs typeface="Oswald"/>
                <a:sym typeface="Oswald"/>
              </a:defRPr>
            </a:lvl8pPr>
            <a:lvl9pPr lvl="8" marR="0" algn="ctr">
              <a:lnSpc>
                <a:spcPct val="100000"/>
              </a:lnSpc>
              <a:spcBef>
                <a:spcPts val="0"/>
              </a:spcBef>
              <a:spcAft>
                <a:spcPts val="0"/>
              </a:spcAft>
              <a:buClr>
                <a:schemeClr val="dk1"/>
              </a:buClr>
              <a:buSzPts val="3600"/>
              <a:buFont typeface="Oswald"/>
              <a:buNone/>
              <a:defRPr b="0" i="0" sz="3600" u="none" cap="none" strike="noStrike">
                <a:solidFill>
                  <a:schemeClr val="dk1"/>
                </a:solidFill>
                <a:latin typeface="Oswald"/>
                <a:ea typeface="Oswald"/>
                <a:cs typeface="Oswald"/>
                <a:sym typeface="Oswald"/>
              </a:defRPr>
            </a:lvl9pPr>
          </a:lstStyle>
          <a:p/>
        </p:txBody>
      </p:sp>
      <p:sp>
        <p:nvSpPr>
          <p:cNvPr id="26" name="Google Shape;26;p2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sp>
        <p:nvSpPr>
          <p:cNvPr id="28" name="Google Shape;28;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1pPr>
            <a:lvl2pPr lvl="1"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29" name="Google Shape;29;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marR="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1pPr>
            <a:lvl2pPr indent="-304800" lvl="1" marL="9144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2pPr>
            <a:lvl3pPr indent="-304800" lvl="2" marL="13716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3pPr>
            <a:lvl4pPr indent="-304800" lvl="3" marL="18288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4pPr>
            <a:lvl5pPr indent="-304800" lvl="4" marL="22860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5pPr>
            <a:lvl6pPr indent="-304800" lvl="5" marL="27432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6pPr>
            <a:lvl7pPr indent="-304800" lvl="6" marL="32004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7pPr>
            <a:lvl8pPr indent="-304800" lvl="7" marL="36576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8pPr>
            <a:lvl9pPr indent="-304800" lvl="8" marL="4114800" marR="0" algn="l">
              <a:lnSpc>
                <a:spcPct val="115000"/>
              </a:lnSpc>
              <a:spcBef>
                <a:spcPts val="1600"/>
              </a:spcBef>
              <a:spcAft>
                <a:spcPts val="160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9pPr>
          </a:lstStyle>
          <a:p/>
        </p:txBody>
      </p:sp>
      <p:sp>
        <p:nvSpPr>
          <p:cNvPr id="30" name="Google Shape;30;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marR="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1pPr>
            <a:lvl2pPr indent="-304800" lvl="1" marL="9144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2pPr>
            <a:lvl3pPr indent="-304800" lvl="2" marL="13716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3pPr>
            <a:lvl4pPr indent="-304800" lvl="3" marL="18288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4pPr>
            <a:lvl5pPr indent="-304800" lvl="4" marL="22860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5pPr>
            <a:lvl6pPr indent="-304800" lvl="5" marL="27432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6pPr>
            <a:lvl7pPr indent="-304800" lvl="6" marL="32004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7pPr>
            <a:lvl8pPr indent="-304800" lvl="7" marL="36576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8pPr>
            <a:lvl9pPr indent="-304800" lvl="8" marL="4114800" marR="0" algn="l">
              <a:lnSpc>
                <a:spcPct val="115000"/>
              </a:lnSpc>
              <a:spcBef>
                <a:spcPts val="1600"/>
              </a:spcBef>
              <a:spcAft>
                <a:spcPts val="160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9pPr>
          </a:lstStyle>
          <a:p/>
        </p:txBody>
      </p:sp>
      <p:sp>
        <p:nvSpPr>
          <p:cNvPr id="31" name="Google Shape;31;p2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1"/>
              </a:buClr>
              <a:buSzPts val="2400"/>
              <a:buFont typeface="Oswald"/>
              <a:buNone/>
              <a:defRPr b="0" i="0" sz="2400" u="none" cap="none" strike="noStrike">
                <a:solidFill>
                  <a:schemeClr val="dk1"/>
                </a:solidFill>
                <a:latin typeface="Oswald"/>
                <a:ea typeface="Oswald"/>
                <a:cs typeface="Oswald"/>
                <a:sym typeface="Oswald"/>
              </a:defRPr>
            </a:lvl1pPr>
            <a:lvl2pPr lvl="1" marR="0" algn="l">
              <a:lnSpc>
                <a:spcPct val="100000"/>
              </a:lnSpc>
              <a:spcBef>
                <a:spcPts val="0"/>
              </a:spcBef>
              <a:spcAft>
                <a:spcPts val="0"/>
              </a:spcAft>
              <a:buClr>
                <a:schemeClr val="dk1"/>
              </a:buClr>
              <a:buSzPts val="2400"/>
              <a:buFont typeface="Oswald"/>
              <a:buNone/>
              <a:defRPr b="0" i="0" sz="2400" u="none" cap="none" strike="noStrike">
                <a:solidFill>
                  <a:schemeClr val="dk1"/>
                </a:solidFill>
                <a:latin typeface="Oswald"/>
                <a:ea typeface="Oswald"/>
                <a:cs typeface="Oswald"/>
                <a:sym typeface="Oswald"/>
              </a:defRPr>
            </a:lvl2pPr>
            <a:lvl3pPr lvl="2" marR="0" algn="l">
              <a:lnSpc>
                <a:spcPct val="100000"/>
              </a:lnSpc>
              <a:spcBef>
                <a:spcPts val="0"/>
              </a:spcBef>
              <a:spcAft>
                <a:spcPts val="0"/>
              </a:spcAft>
              <a:buClr>
                <a:schemeClr val="dk1"/>
              </a:buClr>
              <a:buSzPts val="2400"/>
              <a:buFont typeface="Oswald"/>
              <a:buNone/>
              <a:defRPr b="0" i="0" sz="2400" u="none" cap="none" strike="noStrike">
                <a:solidFill>
                  <a:schemeClr val="dk1"/>
                </a:solidFill>
                <a:latin typeface="Oswald"/>
                <a:ea typeface="Oswald"/>
                <a:cs typeface="Oswald"/>
                <a:sym typeface="Oswald"/>
              </a:defRPr>
            </a:lvl3pPr>
            <a:lvl4pPr lvl="3" marR="0" algn="l">
              <a:lnSpc>
                <a:spcPct val="100000"/>
              </a:lnSpc>
              <a:spcBef>
                <a:spcPts val="0"/>
              </a:spcBef>
              <a:spcAft>
                <a:spcPts val="0"/>
              </a:spcAft>
              <a:buClr>
                <a:schemeClr val="dk1"/>
              </a:buClr>
              <a:buSzPts val="2400"/>
              <a:buFont typeface="Oswald"/>
              <a:buNone/>
              <a:defRPr b="0" i="0" sz="2400" u="none" cap="none" strike="noStrike">
                <a:solidFill>
                  <a:schemeClr val="dk1"/>
                </a:solidFill>
                <a:latin typeface="Oswald"/>
                <a:ea typeface="Oswald"/>
                <a:cs typeface="Oswald"/>
                <a:sym typeface="Oswald"/>
              </a:defRPr>
            </a:lvl4pPr>
            <a:lvl5pPr lvl="4" marR="0" algn="l">
              <a:lnSpc>
                <a:spcPct val="100000"/>
              </a:lnSpc>
              <a:spcBef>
                <a:spcPts val="0"/>
              </a:spcBef>
              <a:spcAft>
                <a:spcPts val="0"/>
              </a:spcAft>
              <a:buClr>
                <a:schemeClr val="dk1"/>
              </a:buClr>
              <a:buSzPts val="2400"/>
              <a:buFont typeface="Oswald"/>
              <a:buNone/>
              <a:defRPr b="0" i="0" sz="2400" u="none" cap="none" strike="noStrike">
                <a:solidFill>
                  <a:schemeClr val="dk1"/>
                </a:solidFill>
                <a:latin typeface="Oswald"/>
                <a:ea typeface="Oswald"/>
                <a:cs typeface="Oswald"/>
                <a:sym typeface="Oswald"/>
              </a:defRPr>
            </a:lvl5pPr>
            <a:lvl6pPr lvl="5" marR="0" algn="l">
              <a:lnSpc>
                <a:spcPct val="100000"/>
              </a:lnSpc>
              <a:spcBef>
                <a:spcPts val="0"/>
              </a:spcBef>
              <a:spcAft>
                <a:spcPts val="0"/>
              </a:spcAft>
              <a:buClr>
                <a:schemeClr val="dk1"/>
              </a:buClr>
              <a:buSzPts val="2400"/>
              <a:buFont typeface="Oswald"/>
              <a:buNone/>
              <a:defRPr b="0" i="0" sz="2400" u="none" cap="none" strike="noStrike">
                <a:solidFill>
                  <a:schemeClr val="dk1"/>
                </a:solidFill>
                <a:latin typeface="Oswald"/>
                <a:ea typeface="Oswald"/>
                <a:cs typeface="Oswald"/>
                <a:sym typeface="Oswald"/>
              </a:defRPr>
            </a:lvl6pPr>
            <a:lvl7pPr lvl="6" marR="0" algn="l">
              <a:lnSpc>
                <a:spcPct val="100000"/>
              </a:lnSpc>
              <a:spcBef>
                <a:spcPts val="0"/>
              </a:spcBef>
              <a:spcAft>
                <a:spcPts val="0"/>
              </a:spcAft>
              <a:buClr>
                <a:schemeClr val="dk1"/>
              </a:buClr>
              <a:buSzPts val="2400"/>
              <a:buFont typeface="Oswald"/>
              <a:buNone/>
              <a:defRPr b="0" i="0" sz="2400" u="none" cap="none" strike="noStrike">
                <a:solidFill>
                  <a:schemeClr val="dk1"/>
                </a:solidFill>
                <a:latin typeface="Oswald"/>
                <a:ea typeface="Oswald"/>
                <a:cs typeface="Oswald"/>
                <a:sym typeface="Oswald"/>
              </a:defRPr>
            </a:lvl7pPr>
            <a:lvl8pPr lvl="7" marR="0" algn="l">
              <a:lnSpc>
                <a:spcPct val="100000"/>
              </a:lnSpc>
              <a:spcBef>
                <a:spcPts val="0"/>
              </a:spcBef>
              <a:spcAft>
                <a:spcPts val="0"/>
              </a:spcAft>
              <a:buClr>
                <a:schemeClr val="dk1"/>
              </a:buClr>
              <a:buSzPts val="2400"/>
              <a:buFont typeface="Oswald"/>
              <a:buNone/>
              <a:defRPr b="0" i="0" sz="2400" u="none" cap="none" strike="noStrike">
                <a:solidFill>
                  <a:schemeClr val="dk1"/>
                </a:solidFill>
                <a:latin typeface="Oswald"/>
                <a:ea typeface="Oswald"/>
                <a:cs typeface="Oswald"/>
                <a:sym typeface="Oswald"/>
              </a:defRPr>
            </a:lvl8pPr>
            <a:lvl9pPr lvl="8" marR="0" algn="l">
              <a:lnSpc>
                <a:spcPct val="100000"/>
              </a:lnSpc>
              <a:spcBef>
                <a:spcPts val="0"/>
              </a:spcBef>
              <a:spcAft>
                <a:spcPts val="0"/>
              </a:spcAft>
              <a:buClr>
                <a:schemeClr val="dk1"/>
              </a:buClr>
              <a:buSzPts val="2400"/>
              <a:buFont typeface="Oswald"/>
              <a:buNone/>
              <a:defRPr b="0" i="0" sz="2400" u="none" cap="none" strike="noStrike">
                <a:solidFill>
                  <a:schemeClr val="dk1"/>
                </a:solidFill>
                <a:latin typeface="Oswald"/>
                <a:ea typeface="Oswald"/>
                <a:cs typeface="Oswald"/>
                <a:sym typeface="Oswald"/>
              </a:defRPr>
            </a:lvl9pPr>
          </a:lstStyle>
          <a:p/>
        </p:txBody>
      </p:sp>
      <p:sp>
        <p:nvSpPr>
          <p:cNvPr id="34" name="Google Shape;34;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marR="0" algn="l">
              <a:lnSpc>
                <a:spcPct val="115000"/>
              </a:lnSpc>
              <a:spcBef>
                <a:spcPts val="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1pPr>
            <a:lvl2pPr indent="-304800" lvl="1" marL="9144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2pPr>
            <a:lvl3pPr indent="-304800" lvl="2" marL="13716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3pPr>
            <a:lvl4pPr indent="-304800" lvl="3" marL="18288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4pPr>
            <a:lvl5pPr indent="-304800" lvl="4" marL="22860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5pPr>
            <a:lvl6pPr indent="-304800" lvl="5" marL="27432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6pPr>
            <a:lvl7pPr indent="-304800" lvl="6" marL="32004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7pPr>
            <a:lvl8pPr indent="-304800" lvl="7" marL="3657600" marR="0" algn="l">
              <a:lnSpc>
                <a:spcPct val="115000"/>
              </a:lnSpc>
              <a:spcBef>
                <a:spcPts val="1600"/>
              </a:spcBef>
              <a:spcAft>
                <a:spcPts val="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8pPr>
            <a:lvl9pPr indent="-304800" lvl="8" marL="4114800" marR="0" algn="l">
              <a:lnSpc>
                <a:spcPct val="115000"/>
              </a:lnSpc>
              <a:spcBef>
                <a:spcPts val="1600"/>
              </a:spcBef>
              <a:spcAft>
                <a:spcPts val="1600"/>
              </a:spcAft>
              <a:buClr>
                <a:schemeClr val="accent3"/>
              </a:buClr>
              <a:buSzPts val="1200"/>
              <a:buFont typeface="Average"/>
              <a:buChar char="■"/>
              <a:defRPr b="0" i="0" sz="1200" u="none" cap="none" strike="noStrike">
                <a:solidFill>
                  <a:schemeClr val="accent3"/>
                </a:solidFill>
                <a:latin typeface="Average"/>
                <a:ea typeface="Average"/>
                <a:cs typeface="Average"/>
                <a:sym typeface="Average"/>
              </a:defRPr>
            </a:lvl9pPr>
          </a:lstStyle>
          <a:p/>
        </p:txBody>
      </p:sp>
      <p:sp>
        <p:nvSpPr>
          <p:cNvPr id="35" name="Google Shape;35;p2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28"/>
          <p:cNvSpPr txBox="1"/>
          <p:nvPr>
            <p:ph type="title"/>
          </p:nvPr>
        </p:nvSpPr>
        <p:spPr>
          <a:xfrm>
            <a:off x="490250" y="526350"/>
            <a:ext cx="6227100" cy="40908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lt1"/>
              </a:buClr>
              <a:buSzPts val="4800"/>
              <a:buFont typeface="Oswald"/>
              <a:buNone/>
              <a:defRPr b="0" i="0" sz="4800" u="none" cap="none" strike="noStrike">
                <a:solidFill>
                  <a:schemeClr val="lt1"/>
                </a:solidFill>
                <a:latin typeface="Oswald"/>
                <a:ea typeface="Oswald"/>
                <a:cs typeface="Oswald"/>
                <a:sym typeface="Oswald"/>
              </a:defRPr>
            </a:lvl1pPr>
            <a:lvl2pPr lvl="1" marR="0" algn="l">
              <a:lnSpc>
                <a:spcPct val="100000"/>
              </a:lnSpc>
              <a:spcBef>
                <a:spcPts val="0"/>
              </a:spcBef>
              <a:spcAft>
                <a:spcPts val="0"/>
              </a:spcAft>
              <a:buClr>
                <a:schemeClr val="lt1"/>
              </a:buClr>
              <a:buSzPts val="4800"/>
              <a:buFont typeface="Oswald"/>
              <a:buNone/>
              <a:defRPr b="0" i="0" sz="4800" u="none" cap="none" strike="noStrike">
                <a:solidFill>
                  <a:schemeClr val="lt1"/>
                </a:solidFill>
                <a:latin typeface="Oswald"/>
                <a:ea typeface="Oswald"/>
                <a:cs typeface="Oswald"/>
                <a:sym typeface="Oswald"/>
              </a:defRPr>
            </a:lvl2pPr>
            <a:lvl3pPr lvl="2" marR="0" algn="l">
              <a:lnSpc>
                <a:spcPct val="100000"/>
              </a:lnSpc>
              <a:spcBef>
                <a:spcPts val="0"/>
              </a:spcBef>
              <a:spcAft>
                <a:spcPts val="0"/>
              </a:spcAft>
              <a:buClr>
                <a:schemeClr val="lt1"/>
              </a:buClr>
              <a:buSzPts val="4800"/>
              <a:buFont typeface="Oswald"/>
              <a:buNone/>
              <a:defRPr b="0" i="0" sz="4800" u="none" cap="none" strike="noStrike">
                <a:solidFill>
                  <a:schemeClr val="lt1"/>
                </a:solidFill>
                <a:latin typeface="Oswald"/>
                <a:ea typeface="Oswald"/>
                <a:cs typeface="Oswald"/>
                <a:sym typeface="Oswald"/>
              </a:defRPr>
            </a:lvl3pPr>
            <a:lvl4pPr lvl="3" marR="0" algn="l">
              <a:lnSpc>
                <a:spcPct val="100000"/>
              </a:lnSpc>
              <a:spcBef>
                <a:spcPts val="0"/>
              </a:spcBef>
              <a:spcAft>
                <a:spcPts val="0"/>
              </a:spcAft>
              <a:buClr>
                <a:schemeClr val="lt1"/>
              </a:buClr>
              <a:buSzPts val="4800"/>
              <a:buFont typeface="Oswald"/>
              <a:buNone/>
              <a:defRPr b="0" i="0" sz="4800" u="none" cap="none" strike="noStrike">
                <a:solidFill>
                  <a:schemeClr val="lt1"/>
                </a:solidFill>
                <a:latin typeface="Oswald"/>
                <a:ea typeface="Oswald"/>
                <a:cs typeface="Oswald"/>
                <a:sym typeface="Oswald"/>
              </a:defRPr>
            </a:lvl4pPr>
            <a:lvl5pPr lvl="4" marR="0" algn="l">
              <a:lnSpc>
                <a:spcPct val="100000"/>
              </a:lnSpc>
              <a:spcBef>
                <a:spcPts val="0"/>
              </a:spcBef>
              <a:spcAft>
                <a:spcPts val="0"/>
              </a:spcAft>
              <a:buClr>
                <a:schemeClr val="lt1"/>
              </a:buClr>
              <a:buSzPts val="4800"/>
              <a:buFont typeface="Oswald"/>
              <a:buNone/>
              <a:defRPr b="0" i="0" sz="4800" u="none" cap="none" strike="noStrike">
                <a:solidFill>
                  <a:schemeClr val="lt1"/>
                </a:solidFill>
                <a:latin typeface="Oswald"/>
                <a:ea typeface="Oswald"/>
                <a:cs typeface="Oswald"/>
                <a:sym typeface="Oswald"/>
              </a:defRPr>
            </a:lvl5pPr>
            <a:lvl6pPr lvl="5" marR="0" algn="l">
              <a:lnSpc>
                <a:spcPct val="100000"/>
              </a:lnSpc>
              <a:spcBef>
                <a:spcPts val="0"/>
              </a:spcBef>
              <a:spcAft>
                <a:spcPts val="0"/>
              </a:spcAft>
              <a:buClr>
                <a:schemeClr val="lt1"/>
              </a:buClr>
              <a:buSzPts val="4800"/>
              <a:buFont typeface="Oswald"/>
              <a:buNone/>
              <a:defRPr b="0" i="0" sz="4800" u="none" cap="none" strike="noStrike">
                <a:solidFill>
                  <a:schemeClr val="lt1"/>
                </a:solidFill>
                <a:latin typeface="Oswald"/>
                <a:ea typeface="Oswald"/>
                <a:cs typeface="Oswald"/>
                <a:sym typeface="Oswald"/>
              </a:defRPr>
            </a:lvl6pPr>
            <a:lvl7pPr lvl="6" marR="0" algn="l">
              <a:lnSpc>
                <a:spcPct val="100000"/>
              </a:lnSpc>
              <a:spcBef>
                <a:spcPts val="0"/>
              </a:spcBef>
              <a:spcAft>
                <a:spcPts val="0"/>
              </a:spcAft>
              <a:buClr>
                <a:schemeClr val="lt1"/>
              </a:buClr>
              <a:buSzPts val="4800"/>
              <a:buFont typeface="Oswald"/>
              <a:buNone/>
              <a:defRPr b="0" i="0" sz="4800" u="none" cap="none" strike="noStrike">
                <a:solidFill>
                  <a:schemeClr val="lt1"/>
                </a:solidFill>
                <a:latin typeface="Oswald"/>
                <a:ea typeface="Oswald"/>
                <a:cs typeface="Oswald"/>
                <a:sym typeface="Oswald"/>
              </a:defRPr>
            </a:lvl7pPr>
            <a:lvl8pPr lvl="7" marR="0" algn="l">
              <a:lnSpc>
                <a:spcPct val="100000"/>
              </a:lnSpc>
              <a:spcBef>
                <a:spcPts val="0"/>
              </a:spcBef>
              <a:spcAft>
                <a:spcPts val="0"/>
              </a:spcAft>
              <a:buClr>
                <a:schemeClr val="lt1"/>
              </a:buClr>
              <a:buSzPts val="4800"/>
              <a:buFont typeface="Oswald"/>
              <a:buNone/>
              <a:defRPr b="0" i="0" sz="4800" u="none" cap="none" strike="noStrike">
                <a:solidFill>
                  <a:schemeClr val="lt1"/>
                </a:solidFill>
                <a:latin typeface="Oswald"/>
                <a:ea typeface="Oswald"/>
                <a:cs typeface="Oswald"/>
                <a:sym typeface="Oswald"/>
              </a:defRPr>
            </a:lvl8pPr>
            <a:lvl9pPr lvl="8" marR="0" algn="l">
              <a:lnSpc>
                <a:spcPct val="100000"/>
              </a:lnSpc>
              <a:spcBef>
                <a:spcPts val="0"/>
              </a:spcBef>
              <a:spcAft>
                <a:spcPts val="0"/>
              </a:spcAft>
              <a:buClr>
                <a:schemeClr val="lt1"/>
              </a:buClr>
              <a:buSzPts val="4800"/>
              <a:buFont typeface="Oswald"/>
              <a:buNone/>
              <a:defRPr b="0" i="0" sz="4800" u="none" cap="none" strike="noStrike">
                <a:solidFill>
                  <a:schemeClr val="lt1"/>
                </a:solidFill>
                <a:latin typeface="Oswald"/>
                <a:ea typeface="Oswald"/>
                <a:cs typeface="Oswald"/>
                <a:sym typeface="Oswald"/>
              </a:defRPr>
            </a:lvl9pPr>
          </a:lstStyle>
          <a:p/>
        </p:txBody>
      </p:sp>
      <p:sp>
        <p:nvSpPr>
          <p:cNvPr id="38" name="Google Shape;38;p2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2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2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29"/>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lstStyle>
            <a:lvl1pPr lvl="0" marR="0" algn="ctr">
              <a:lnSpc>
                <a:spcPct val="100000"/>
              </a:lnSpc>
              <a:spcBef>
                <a:spcPts val="0"/>
              </a:spcBef>
              <a:spcAft>
                <a:spcPts val="0"/>
              </a:spcAft>
              <a:buClr>
                <a:schemeClr val="dk1"/>
              </a:buClr>
              <a:buSzPts val="4200"/>
              <a:buFont typeface="Oswald"/>
              <a:buNone/>
              <a:defRPr b="0" i="0" sz="4200" u="none" cap="none" strike="noStrike">
                <a:solidFill>
                  <a:schemeClr val="dk1"/>
                </a:solidFill>
                <a:latin typeface="Oswald"/>
                <a:ea typeface="Oswald"/>
                <a:cs typeface="Oswald"/>
                <a:sym typeface="Oswald"/>
              </a:defRPr>
            </a:lvl1pPr>
            <a:lvl2pPr lvl="1" marR="0" algn="ctr">
              <a:lnSpc>
                <a:spcPct val="100000"/>
              </a:lnSpc>
              <a:spcBef>
                <a:spcPts val="0"/>
              </a:spcBef>
              <a:spcAft>
                <a:spcPts val="0"/>
              </a:spcAft>
              <a:buClr>
                <a:schemeClr val="dk1"/>
              </a:buClr>
              <a:buSzPts val="4200"/>
              <a:buFont typeface="Oswald"/>
              <a:buNone/>
              <a:defRPr b="0" i="0" sz="4200" u="none" cap="none" strike="noStrike">
                <a:solidFill>
                  <a:schemeClr val="dk1"/>
                </a:solidFill>
                <a:latin typeface="Oswald"/>
                <a:ea typeface="Oswald"/>
                <a:cs typeface="Oswald"/>
                <a:sym typeface="Oswald"/>
              </a:defRPr>
            </a:lvl2pPr>
            <a:lvl3pPr lvl="2" marR="0" algn="ctr">
              <a:lnSpc>
                <a:spcPct val="100000"/>
              </a:lnSpc>
              <a:spcBef>
                <a:spcPts val="0"/>
              </a:spcBef>
              <a:spcAft>
                <a:spcPts val="0"/>
              </a:spcAft>
              <a:buClr>
                <a:schemeClr val="dk1"/>
              </a:buClr>
              <a:buSzPts val="4200"/>
              <a:buFont typeface="Oswald"/>
              <a:buNone/>
              <a:defRPr b="0" i="0" sz="4200" u="none" cap="none" strike="noStrike">
                <a:solidFill>
                  <a:schemeClr val="dk1"/>
                </a:solidFill>
                <a:latin typeface="Oswald"/>
                <a:ea typeface="Oswald"/>
                <a:cs typeface="Oswald"/>
                <a:sym typeface="Oswald"/>
              </a:defRPr>
            </a:lvl3pPr>
            <a:lvl4pPr lvl="3" marR="0" algn="ctr">
              <a:lnSpc>
                <a:spcPct val="100000"/>
              </a:lnSpc>
              <a:spcBef>
                <a:spcPts val="0"/>
              </a:spcBef>
              <a:spcAft>
                <a:spcPts val="0"/>
              </a:spcAft>
              <a:buClr>
                <a:schemeClr val="dk1"/>
              </a:buClr>
              <a:buSzPts val="4200"/>
              <a:buFont typeface="Oswald"/>
              <a:buNone/>
              <a:defRPr b="0" i="0" sz="4200" u="none" cap="none" strike="noStrike">
                <a:solidFill>
                  <a:schemeClr val="dk1"/>
                </a:solidFill>
                <a:latin typeface="Oswald"/>
                <a:ea typeface="Oswald"/>
                <a:cs typeface="Oswald"/>
                <a:sym typeface="Oswald"/>
              </a:defRPr>
            </a:lvl4pPr>
            <a:lvl5pPr lvl="4" marR="0" algn="ctr">
              <a:lnSpc>
                <a:spcPct val="100000"/>
              </a:lnSpc>
              <a:spcBef>
                <a:spcPts val="0"/>
              </a:spcBef>
              <a:spcAft>
                <a:spcPts val="0"/>
              </a:spcAft>
              <a:buClr>
                <a:schemeClr val="dk1"/>
              </a:buClr>
              <a:buSzPts val="4200"/>
              <a:buFont typeface="Oswald"/>
              <a:buNone/>
              <a:defRPr b="0" i="0" sz="4200" u="none" cap="none" strike="noStrike">
                <a:solidFill>
                  <a:schemeClr val="dk1"/>
                </a:solidFill>
                <a:latin typeface="Oswald"/>
                <a:ea typeface="Oswald"/>
                <a:cs typeface="Oswald"/>
                <a:sym typeface="Oswald"/>
              </a:defRPr>
            </a:lvl5pPr>
            <a:lvl6pPr lvl="5" marR="0" algn="ctr">
              <a:lnSpc>
                <a:spcPct val="100000"/>
              </a:lnSpc>
              <a:spcBef>
                <a:spcPts val="0"/>
              </a:spcBef>
              <a:spcAft>
                <a:spcPts val="0"/>
              </a:spcAft>
              <a:buClr>
                <a:schemeClr val="dk1"/>
              </a:buClr>
              <a:buSzPts val="4200"/>
              <a:buFont typeface="Oswald"/>
              <a:buNone/>
              <a:defRPr b="0" i="0" sz="4200" u="none" cap="none" strike="noStrike">
                <a:solidFill>
                  <a:schemeClr val="dk1"/>
                </a:solidFill>
                <a:latin typeface="Oswald"/>
                <a:ea typeface="Oswald"/>
                <a:cs typeface="Oswald"/>
                <a:sym typeface="Oswald"/>
              </a:defRPr>
            </a:lvl6pPr>
            <a:lvl7pPr lvl="6" marR="0" algn="ctr">
              <a:lnSpc>
                <a:spcPct val="100000"/>
              </a:lnSpc>
              <a:spcBef>
                <a:spcPts val="0"/>
              </a:spcBef>
              <a:spcAft>
                <a:spcPts val="0"/>
              </a:spcAft>
              <a:buClr>
                <a:schemeClr val="dk1"/>
              </a:buClr>
              <a:buSzPts val="4200"/>
              <a:buFont typeface="Oswald"/>
              <a:buNone/>
              <a:defRPr b="0" i="0" sz="4200" u="none" cap="none" strike="noStrike">
                <a:solidFill>
                  <a:schemeClr val="dk1"/>
                </a:solidFill>
                <a:latin typeface="Oswald"/>
                <a:ea typeface="Oswald"/>
                <a:cs typeface="Oswald"/>
                <a:sym typeface="Oswald"/>
              </a:defRPr>
            </a:lvl7pPr>
            <a:lvl8pPr lvl="7" marR="0" algn="ctr">
              <a:lnSpc>
                <a:spcPct val="100000"/>
              </a:lnSpc>
              <a:spcBef>
                <a:spcPts val="0"/>
              </a:spcBef>
              <a:spcAft>
                <a:spcPts val="0"/>
              </a:spcAft>
              <a:buClr>
                <a:schemeClr val="dk1"/>
              </a:buClr>
              <a:buSzPts val="4200"/>
              <a:buFont typeface="Oswald"/>
              <a:buNone/>
              <a:defRPr b="0" i="0" sz="4200" u="none" cap="none" strike="noStrike">
                <a:solidFill>
                  <a:schemeClr val="dk1"/>
                </a:solidFill>
                <a:latin typeface="Oswald"/>
                <a:ea typeface="Oswald"/>
                <a:cs typeface="Oswald"/>
                <a:sym typeface="Oswald"/>
              </a:defRPr>
            </a:lvl8pPr>
            <a:lvl9pPr lvl="8" marR="0" algn="ctr">
              <a:lnSpc>
                <a:spcPct val="100000"/>
              </a:lnSpc>
              <a:spcBef>
                <a:spcPts val="0"/>
              </a:spcBef>
              <a:spcAft>
                <a:spcPts val="0"/>
              </a:spcAft>
              <a:buClr>
                <a:schemeClr val="dk1"/>
              </a:buClr>
              <a:buSzPts val="4200"/>
              <a:buFont typeface="Oswald"/>
              <a:buNone/>
              <a:defRPr b="0" i="0" sz="4200" u="none" cap="none" strike="noStrike">
                <a:solidFill>
                  <a:schemeClr val="dk1"/>
                </a:solidFill>
                <a:latin typeface="Oswald"/>
                <a:ea typeface="Oswald"/>
                <a:cs typeface="Oswald"/>
                <a:sym typeface="Oswald"/>
              </a:defRPr>
            </a:lvl9pPr>
          </a:lstStyle>
          <a:p/>
        </p:txBody>
      </p:sp>
      <p:sp>
        <p:nvSpPr>
          <p:cNvPr id="43" name="Google Shape;43;p29"/>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lstStyle>
            <a:lvl1pPr lvl="0" marR="0" algn="ctr">
              <a:lnSpc>
                <a:spcPct val="100000"/>
              </a:lnSpc>
              <a:spcBef>
                <a:spcPts val="0"/>
              </a:spcBef>
              <a:spcAft>
                <a:spcPts val="0"/>
              </a:spcAft>
              <a:buClr>
                <a:schemeClr val="dk1"/>
              </a:buClr>
              <a:buSzPts val="2100"/>
              <a:buFont typeface="Average"/>
              <a:buNone/>
              <a:defRPr b="0" i="0" sz="2100" u="none" cap="none" strike="noStrike">
                <a:solidFill>
                  <a:schemeClr val="dk1"/>
                </a:solidFill>
                <a:latin typeface="Average"/>
                <a:ea typeface="Average"/>
                <a:cs typeface="Average"/>
                <a:sym typeface="Average"/>
              </a:defRPr>
            </a:lvl1pPr>
            <a:lvl2pPr lvl="1" marR="0" algn="ctr">
              <a:lnSpc>
                <a:spcPct val="100000"/>
              </a:lnSpc>
              <a:spcBef>
                <a:spcPts val="0"/>
              </a:spcBef>
              <a:spcAft>
                <a:spcPts val="0"/>
              </a:spcAft>
              <a:buClr>
                <a:schemeClr val="dk1"/>
              </a:buClr>
              <a:buSzPts val="2100"/>
              <a:buFont typeface="Average"/>
              <a:buNone/>
              <a:defRPr b="0" i="0" sz="2100" u="none" cap="none" strike="noStrike">
                <a:solidFill>
                  <a:schemeClr val="dk1"/>
                </a:solidFill>
                <a:latin typeface="Average"/>
                <a:ea typeface="Average"/>
                <a:cs typeface="Average"/>
                <a:sym typeface="Average"/>
              </a:defRPr>
            </a:lvl2pPr>
            <a:lvl3pPr lvl="2" marR="0" algn="ctr">
              <a:lnSpc>
                <a:spcPct val="100000"/>
              </a:lnSpc>
              <a:spcBef>
                <a:spcPts val="0"/>
              </a:spcBef>
              <a:spcAft>
                <a:spcPts val="0"/>
              </a:spcAft>
              <a:buClr>
                <a:schemeClr val="dk1"/>
              </a:buClr>
              <a:buSzPts val="2100"/>
              <a:buFont typeface="Average"/>
              <a:buNone/>
              <a:defRPr b="0" i="0" sz="2100" u="none" cap="none" strike="noStrike">
                <a:solidFill>
                  <a:schemeClr val="dk1"/>
                </a:solidFill>
                <a:latin typeface="Average"/>
                <a:ea typeface="Average"/>
                <a:cs typeface="Average"/>
                <a:sym typeface="Average"/>
              </a:defRPr>
            </a:lvl3pPr>
            <a:lvl4pPr lvl="3" marR="0" algn="ctr">
              <a:lnSpc>
                <a:spcPct val="100000"/>
              </a:lnSpc>
              <a:spcBef>
                <a:spcPts val="0"/>
              </a:spcBef>
              <a:spcAft>
                <a:spcPts val="0"/>
              </a:spcAft>
              <a:buClr>
                <a:schemeClr val="dk1"/>
              </a:buClr>
              <a:buSzPts val="2100"/>
              <a:buFont typeface="Average"/>
              <a:buNone/>
              <a:defRPr b="0" i="0" sz="2100" u="none" cap="none" strike="noStrike">
                <a:solidFill>
                  <a:schemeClr val="dk1"/>
                </a:solidFill>
                <a:latin typeface="Average"/>
                <a:ea typeface="Average"/>
                <a:cs typeface="Average"/>
                <a:sym typeface="Average"/>
              </a:defRPr>
            </a:lvl4pPr>
            <a:lvl5pPr lvl="4" marR="0" algn="ctr">
              <a:lnSpc>
                <a:spcPct val="100000"/>
              </a:lnSpc>
              <a:spcBef>
                <a:spcPts val="0"/>
              </a:spcBef>
              <a:spcAft>
                <a:spcPts val="0"/>
              </a:spcAft>
              <a:buClr>
                <a:schemeClr val="dk1"/>
              </a:buClr>
              <a:buSzPts val="2100"/>
              <a:buFont typeface="Average"/>
              <a:buNone/>
              <a:defRPr b="0" i="0" sz="2100" u="none" cap="none" strike="noStrike">
                <a:solidFill>
                  <a:schemeClr val="dk1"/>
                </a:solidFill>
                <a:latin typeface="Average"/>
                <a:ea typeface="Average"/>
                <a:cs typeface="Average"/>
                <a:sym typeface="Average"/>
              </a:defRPr>
            </a:lvl5pPr>
            <a:lvl6pPr lvl="5" marR="0" algn="ctr">
              <a:lnSpc>
                <a:spcPct val="100000"/>
              </a:lnSpc>
              <a:spcBef>
                <a:spcPts val="0"/>
              </a:spcBef>
              <a:spcAft>
                <a:spcPts val="0"/>
              </a:spcAft>
              <a:buClr>
                <a:schemeClr val="dk1"/>
              </a:buClr>
              <a:buSzPts val="2100"/>
              <a:buFont typeface="Average"/>
              <a:buNone/>
              <a:defRPr b="0" i="0" sz="2100" u="none" cap="none" strike="noStrike">
                <a:solidFill>
                  <a:schemeClr val="dk1"/>
                </a:solidFill>
                <a:latin typeface="Average"/>
                <a:ea typeface="Average"/>
                <a:cs typeface="Average"/>
                <a:sym typeface="Average"/>
              </a:defRPr>
            </a:lvl6pPr>
            <a:lvl7pPr lvl="6" marR="0" algn="ctr">
              <a:lnSpc>
                <a:spcPct val="100000"/>
              </a:lnSpc>
              <a:spcBef>
                <a:spcPts val="0"/>
              </a:spcBef>
              <a:spcAft>
                <a:spcPts val="0"/>
              </a:spcAft>
              <a:buClr>
                <a:schemeClr val="dk1"/>
              </a:buClr>
              <a:buSzPts val="2100"/>
              <a:buFont typeface="Average"/>
              <a:buNone/>
              <a:defRPr b="0" i="0" sz="2100" u="none" cap="none" strike="noStrike">
                <a:solidFill>
                  <a:schemeClr val="dk1"/>
                </a:solidFill>
                <a:latin typeface="Average"/>
                <a:ea typeface="Average"/>
                <a:cs typeface="Average"/>
                <a:sym typeface="Average"/>
              </a:defRPr>
            </a:lvl7pPr>
            <a:lvl8pPr lvl="7" marR="0" algn="ctr">
              <a:lnSpc>
                <a:spcPct val="100000"/>
              </a:lnSpc>
              <a:spcBef>
                <a:spcPts val="0"/>
              </a:spcBef>
              <a:spcAft>
                <a:spcPts val="0"/>
              </a:spcAft>
              <a:buClr>
                <a:schemeClr val="dk1"/>
              </a:buClr>
              <a:buSzPts val="2100"/>
              <a:buFont typeface="Average"/>
              <a:buNone/>
              <a:defRPr b="0" i="0" sz="2100" u="none" cap="none" strike="noStrike">
                <a:solidFill>
                  <a:schemeClr val="dk1"/>
                </a:solidFill>
                <a:latin typeface="Average"/>
                <a:ea typeface="Average"/>
                <a:cs typeface="Average"/>
                <a:sym typeface="Average"/>
              </a:defRPr>
            </a:lvl8pPr>
            <a:lvl9pPr lvl="8" marR="0" algn="ctr">
              <a:lnSpc>
                <a:spcPct val="100000"/>
              </a:lnSpc>
              <a:spcBef>
                <a:spcPts val="0"/>
              </a:spcBef>
              <a:spcAft>
                <a:spcPts val="0"/>
              </a:spcAft>
              <a:buClr>
                <a:schemeClr val="dk1"/>
              </a:buClr>
              <a:buSzPts val="2100"/>
              <a:buFont typeface="Average"/>
              <a:buNone/>
              <a:defRPr b="0" i="0" sz="2100" u="none" cap="none" strike="noStrike">
                <a:solidFill>
                  <a:schemeClr val="dk1"/>
                </a:solidFill>
                <a:latin typeface="Average"/>
                <a:ea typeface="Average"/>
                <a:cs typeface="Average"/>
                <a:sym typeface="Average"/>
              </a:defRPr>
            </a:lvl9pPr>
          </a:lstStyle>
          <a:p/>
        </p:txBody>
      </p:sp>
      <p:sp>
        <p:nvSpPr>
          <p:cNvPr id="44" name="Google Shape;44;p2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lstStyle>
            <a:lvl1pPr indent="-342900" lvl="0" marL="457200" marR="0" algn="l">
              <a:lnSpc>
                <a:spcPct val="115000"/>
              </a:lnSpc>
              <a:spcBef>
                <a:spcPts val="0"/>
              </a:spcBef>
              <a:spcAft>
                <a:spcPts val="0"/>
              </a:spcAft>
              <a:buClr>
                <a:schemeClr val="lt1"/>
              </a:buClr>
              <a:buSzPts val="1800"/>
              <a:buFont typeface="Average"/>
              <a:buChar char="●"/>
              <a:defRPr b="0" i="0" sz="1800" u="none" cap="none" strike="noStrike">
                <a:solidFill>
                  <a:schemeClr val="lt1"/>
                </a:solidFill>
                <a:latin typeface="Average"/>
                <a:ea typeface="Average"/>
                <a:cs typeface="Average"/>
                <a:sym typeface="Average"/>
              </a:defRPr>
            </a:lvl1pPr>
            <a:lvl2pPr indent="-317500" lvl="1" marL="914400" marR="0" algn="l">
              <a:lnSpc>
                <a:spcPct val="115000"/>
              </a:lnSpc>
              <a:spcBef>
                <a:spcPts val="1600"/>
              </a:spcBef>
              <a:spcAft>
                <a:spcPts val="0"/>
              </a:spcAft>
              <a:buClr>
                <a:schemeClr val="lt1"/>
              </a:buClr>
              <a:buSzPts val="1400"/>
              <a:buFont typeface="Average"/>
              <a:buChar char="○"/>
              <a:defRPr b="0" i="0" sz="1400" u="none" cap="none" strike="noStrike">
                <a:solidFill>
                  <a:schemeClr val="lt1"/>
                </a:solidFill>
                <a:latin typeface="Average"/>
                <a:ea typeface="Average"/>
                <a:cs typeface="Average"/>
                <a:sym typeface="Average"/>
              </a:defRPr>
            </a:lvl2pPr>
            <a:lvl3pPr indent="-317500" lvl="2" marL="1371600" marR="0" algn="l">
              <a:lnSpc>
                <a:spcPct val="115000"/>
              </a:lnSpc>
              <a:spcBef>
                <a:spcPts val="1600"/>
              </a:spcBef>
              <a:spcAft>
                <a:spcPts val="0"/>
              </a:spcAft>
              <a:buClr>
                <a:schemeClr val="lt1"/>
              </a:buClr>
              <a:buSzPts val="1400"/>
              <a:buFont typeface="Average"/>
              <a:buChar char="■"/>
              <a:defRPr b="0" i="0" sz="1400" u="none" cap="none" strike="noStrike">
                <a:solidFill>
                  <a:schemeClr val="lt1"/>
                </a:solidFill>
                <a:latin typeface="Average"/>
                <a:ea typeface="Average"/>
                <a:cs typeface="Average"/>
                <a:sym typeface="Average"/>
              </a:defRPr>
            </a:lvl3pPr>
            <a:lvl4pPr indent="-317500" lvl="3" marL="1828800" marR="0" algn="l">
              <a:lnSpc>
                <a:spcPct val="115000"/>
              </a:lnSpc>
              <a:spcBef>
                <a:spcPts val="1600"/>
              </a:spcBef>
              <a:spcAft>
                <a:spcPts val="0"/>
              </a:spcAft>
              <a:buClr>
                <a:schemeClr val="lt1"/>
              </a:buClr>
              <a:buSzPts val="1400"/>
              <a:buFont typeface="Average"/>
              <a:buChar char="●"/>
              <a:defRPr b="0" i="0" sz="1400" u="none" cap="none" strike="noStrike">
                <a:solidFill>
                  <a:schemeClr val="lt1"/>
                </a:solidFill>
                <a:latin typeface="Average"/>
                <a:ea typeface="Average"/>
                <a:cs typeface="Average"/>
                <a:sym typeface="Average"/>
              </a:defRPr>
            </a:lvl4pPr>
            <a:lvl5pPr indent="-317500" lvl="4" marL="2286000" marR="0" algn="l">
              <a:lnSpc>
                <a:spcPct val="115000"/>
              </a:lnSpc>
              <a:spcBef>
                <a:spcPts val="1600"/>
              </a:spcBef>
              <a:spcAft>
                <a:spcPts val="0"/>
              </a:spcAft>
              <a:buClr>
                <a:schemeClr val="lt1"/>
              </a:buClr>
              <a:buSzPts val="1400"/>
              <a:buFont typeface="Average"/>
              <a:buChar char="○"/>
              <a:defRPr b="0" i="0" sz="1400" u="none" cap="none" strike="noStrike">
                <a:solidFill>
                  <a:schemeClr val="lt1"/>
                </a:solidFill>
                <a:latin typeface="Average"/>
                <a:ea typeface="Average"/>
                <a:cs typeface="Average"/>
                <a:sym typeface="Average"/>
              </a:defRPr>
            </a:lvl5pPr>
            <a:lvl6pPr indent="-317500" lvl="5" marL="2743200" marR="0" algn="l">
              <a:lnSpc>
                <a:spcPct val="115000"/>
              </a:lnSpc>
              <a:spcBef>
                <a:spcPts val="1600"/>
              </a:spcBef>
              <a:spcAft>
                <a:spcPts val="0"/>
              </a:spcAft>
              <a:buClr>
                <a:schemeClr val="lt1"/>
              </a:buClr>
              <a:buSzPts val="1400"/>
              <a:buFont typeface="Average"/>
              <a:buChar char="■"/>
              <a:defRPr b="0" i="0" sz="1400" u="none" cap="none" strike="noStrike">
                <a:solidFill>
                  <a:schemeClr val="lt1"/>
                </a:solidFill>
                <a:latin typeface="Average"/>
                <a:ea typeface="Average"/>
                <a:cs typeface="Average"/>
                <a:sym typeface="Average"/>
              </a:defRPr>
            </a:lvl6pPr>
            <a:lvl7pPr indent="-317500" lvl="6" marL="3200400" marR="0" algn="l">
              <a:lnSpc>
                <a:spcPct val="115000"/>
              </a:lnSpc>
              <a:spcBef>
                <a:spcPts val="1600"/>
              </a:spcBef>
              <a:spcAft>
                <a:spcPts val="0"/>
              </a:spcAft>
              <a:buClr>
                <a:schemeClr val="lt1"/>
              </a:buClr>
              <a:buSzPts val="1400"/>
              <a:buFont typeface="Average"/>
              <a:buChar char="●"/>
              <a:defRPr b="0" i="0" sz="1400" u="none" cap="none" strike="noStrike">
                <a:solidFill>
                  <a:schemeClr val="lt1"/>
                </a:solidFill>
                <a:latin typeface="Average"/>
                <a:ea typeface="Average"/>
                <a:cs typeface="Average"/>
                <a:sym typeface="Average"/>
              </a:defRPr>
            </a:lvl7pPr>
            <a:lvl8pPr indent="-317500" lvl="7" marL="3657600" marR="0" algn="l">
              <a:lnSpc>
                <a:spcPct val="115000"/>
              </a:lnSpc>
              <a:spcBef>
                <a:spcPts val="1600"/>
              </a:spcBef>
              <a:spcAft>
                <a:spcPts val="0"/>
              </a:spcAft>
              <a:buClr>
                <a:schemeClr val="lt1"/>
              </a:buClr>
              <a:buSzPts val="1400"/>
              <a:buFont typeface="Average"/>
              <a:buChar char="○"/>
              <a:defRPr b="0" i="0" sz="1400" u="none" cap="none" strike="noStrike">
                <a:solidFill>
                  <a:schemeClr val="lt1"/>
                </a:solidFill>
                <a:latin typeface="Average"/>
                <a:ea typeface="Average"/>
                <a:cs typeface="Average"/>
                <a:sym typeface="Average"/>
              </a:defRPr>
            </a:lvl8pPr>
            <a:lvl9pPr indent="-317500" lvl="8" marL="4114800" marR="0" algn="l">
              <a:lnSpc>
                <a:spcPct val="115000"/>
              </a:lnSpc>
              <a:spcBef>
                <a:spcPts val="1600"/>
              </a:spcBef>
              <a:spcAft>
                <a:spcPts val="1600"/>
              </a:spcAft>
              <a:buClr>
                <a:schemeClr val="lt1"/>
              </a:buClr>
              <a:buSzPts val="1400"/>
              <a:buFont typeface="Average"/>
              <a:buChar char="■"/>
              <a:defRPr b="0" i="0" sz="1400" u="none" cap="none" strike="noStrike">
                <a:solidFill>
                  <a:schemeClr val="lt1"/>
                </a:solidFill>
                <a:latin typeface="Average"/>
                <a:ea typeface="Average"/>
                <a:cs typeface="Average"/>
                <a:sym typeface="Average"/>
              </a:defRPr>
            </a:lvl9pPr>
          </a:lstStyle>
          <a:p/>
        </p:txBody>
      </p:sp>
      <p:sp>
        <p:nvSpPr>
          <p:cNvPr id="45" name="Google Shape;45;p2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3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algn="l">
              <a:lnSpc>
                <a:spcPct val="100000"/>
              </a:lnSpc>
              <a:spcBef>
                <a:spcPts val="0"/>
              </a:spcBef>
              <a:spcAft>
                <a:spcPts val="0"/>
              </a:spcAft>
              <a:buClr>
                <a:schemeClr val="dk1"/>
              </a:buClr>
              <a:buSzPts val="2100"/>
              <a:buFont typeface="Oswald"/>
              <a:buNone/>
              <a:defRPr b="0" i="0" sz="2100" u="none" cap="none" strike="noStrike">
                <a:solidFill>
                  <a:schemeClr val="dk1"/>
                </a:solidFill>
                <a:latin typeface="Oswald"/>
                <a:ea typeface="Oswald"/>
                <a:cs typeface="Oswald"/>
                <a:sym typeface="Oswald"/>
              </a:defRPr>
            </a:lvl1pPr>
          </a:lstStyle>
          <a:p/>
        </p:txBody>
      </p:sp>
      <p:sp>
        <p:nvSpPr>
          <p:cNvPr id="48" name="Google Shape;48;p3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7" name="Google Shape;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accent3"/>
              </a:buClr>
              <a:buSzPts val="1800"/>
              <a:buFont typeface="Average"/>
              <a:buChar char="●"/>
              <a:defRPr b="0" i="0" sz="1800" u="none" cap="none" strike="noStrike">
                <a:solidFill>
                  <a:schemeClr val="accent3"/>
                </a:solidFill>
                <a:latin typeface="Average"/>
                <a:ea typeface="Average"/>
                <a:cs typeface="Average"/>
                <a:sym typeface="Average"/>
              </a:defRPr>
            </a:lvl1pPr>
            <a:lvl2pPr indent="-317500" lvl="1" marL="9144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2pPr>
            <a:lvl3pPr indent="-317500" lvl="2" marL="13716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3pPr>
            <a:lvl4pPr indent="-317500" lvl="3" marL="18288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4pPr>
            <a:lvl5pPr indent="-317500" lvl="4" marL="22860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5pPr>
            <a:lvl6pPr indent="-317500" lvl="5" marL="27432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6pPr>
            <a:lvl7pPr indent="-317500" lvl="6" marL="32004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7pPr>
            <a:lvl8pPr indent="-317500" lvl="7" marL="36576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8pPr>
            <a:lvl9pPr indent="-317500" lvl="8" marL="4114800" marR="0" rtl="0" algn="l">
              <a:lnSpc>
                <a:spcPct val="115000"/>
              </a:lnSpc>
              <a:spcBef>
                <a:spcPts val="1600"/>
              </a:spcBef>
              <a:spcAft>
                <a:spcPts val="160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9pPr>
          </a:lstStyle>
          <a:p/>
        </p:txBody>
      </p:sp>
      <p:sp>
        <p:nvSpPr>
          <p:cNvPr id="8" name="Google Shape;8;p2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ocs.google.com/document/d/1JE8MSCqk3L9Ec_yZLqcZZz9epsrW-n7qBSM9rTdcJoI/edit?usp=sharing" TargetMode="External"/><Relationship Id="rId4" Type="http://schemas.openxmlformats.org/officeDocument/2006/relationships/hyperlink" Target="https://drive.google.com/file/d/1T6E8Ws9HjWCew7jm0ZC1ZilhL7xD4Ct-/view?usp=sharing" TargetMode="External"/><Relationship Id="rId5" Type="http://schemas.openxmlformats.org/officeDocument/2006/relationships/hyperlink" Target="https://docs.google.com/document/d/1XDvzZ3Pe7P6iVX2-znoyZkqNxuklo9kTAPcVlzAd9vo/edit?usp=sharing" TargetMode="External"/><Relationship Id="rId6" Type="http://schemas.openxmlformats.org/officeDocument/2006/relationships/hyperlink" Target="https://docs.google.com/document/d/1D5hEgYFQ6XVbPZVDZl_Jo9UHpZmy6LBUulRP8oBiVNU/edit?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
          <p:cNvSpPr txBox="1"/>
          <p:nvPr>
            <p:ph type="ctrTitle"/>
          </p:nvPr>
        </p:nvSpPr>
        <p:spPr>
          <a:xfrm>
            <a:off x="-50" y="70450"/>
            <a:ext cx="9144000" cy="1395900"/>
          </a:xfrm>
          <a:prstGeom prst="rect">
            <a:avLst/>
          </a:prstGeom>
          <a:noFill/>
          <a:ln>
            <a:noFill/>
          </a:ln>
        </p:spPr>
        <p:txBody>
          <a:bodyPr anchorCtr="0" anchor="b" bIns="91425" lIns="91425" spcFirstLastPara="1" rIns="91425" wrap="square" tIns="91425">
            <a:noAutofit/>
          </a:bodyPr>
          <a:lstStyle/>
          <a:p>
            <a:pPr indent="0" lvl="0" marL="0" marR="0" rtl="0" algn="ctr">
              <a:lnSpc>
                <a:spcPct val="150000"/>
              </a:lnSpc>
              <a:spcBef>
                <a:spcPts val="0"/>
              </a:spcBef>
              <a:spcAft>
                <a:spcPts val="0"/>
              </a:spcAft>
              <a:buNone/>
            </a:pPr>
            <a:r>
              <a:t/>
            </a:r>
            <a:endParaRPr b="1" sz="2600">
              <a:solidFill>
                <a:schemeClr val="accent3"/>
              </a:solidFill>
              <a:latin typeface="Arial"/>
              <a:ea typeface="Arial"/>
              <a:cs typeface="Arial"/>
              <a:sym typeface="Arial"/>
            </a:endParaRPr>
          </a:p>
          <a:p>
            <a:pPr indent="0" lvl="0" marL="0" rtl="0" algn="ctr">
              <a:lnSpc>
                <a:spcPct val="150000"/>
              </a:lnSpc>
              <a:spcBef>
                <a:spcPts val="0"/>
              </a:spcBef>
              <a:spcAft>
                <a:spcPts val="0"/>
              </a:spcAft>
              <a:buClr>
                <a:schemeClr val="dk1"/>
              </a:buClr>
              <a:buSzPts val="4800"/>
              <a:buFont typeface="Oswald"/>
              <a:buNone/>
            </a:pPr>
            <a:r>
              <a:rPr b="1" lang="en" sz="2000">
                <a:solidFill>
                  <a:schemeClr val="accent3"/>
                </a:solidFill>
                <a:latin typeface="Arial"/>
                <a:ea typeface="Arial"/>
                <a:cs typeface="Arial"/>
                <a:sym typeface="Arial"/>
              </a:rPr>
              <a:t>Working Towards More Equitable Team Dynamics: </a:t>
            </a:r>
            <a:endParaRPr b="1" sz="2000">
              <a:solidFill>
                <a:schemeClr val="accent3"/>
              </a:solidFill>
              <a:latin typeface="Arial"/>
              <a:ea typeface="Arial"/>
              <a:cs typeface="Arial"/>
              <a:sym typeface="Arial"/>
            </a:endParaRPr>
          </a:p>
          <a:p>
            <a:pPr indent="0" lvl="0" marL="0" rtl="0" algn="ctr">
              <a:lnSpc>
                <a:spcPct val="150000"/>
              </a:lnSpc>
              <a:spcBef>
                <a:spcPts val="0"/>
              </a:spcBef>
              <a:spcAft>
                <a:spcPts val="0"/>
              </a:spcAft>
              <a:buClr>
                <a:schemeClr val="dk1"/>
              </a:buClr>
              <a:buSzPts val="4800"/>
              <a:buFont typeface="Oswald"/>
              <a:buNone/>
            </a:pPr>
            <a:r>
              <a:rPr b="1" lang="en" sz="2000">
                <a:solidFill>
                  <a:schemeClr val="accent3"/>
                </a:solidFill>
                <a:latin typeface="Arial"/>
                <a:ea typeface="Arial"/>
                <a:cs typeface="Arial"/>
                <a:sym typeface="Arial"/>
              </a:rPr>
              <a:t>Mapping Student Assets to Minimize Stereotyping and Task Assignment Bias</a:t>
            </a:r>
            <a:endParaRPr b="1" sz="2000">
              <a:solidFill>
                <a:schemeClr val="accent3"/>
              </a:solidFill>
              <a:latin typeface="Arial"/>
              <a:ea typeface="Arial"/>
              <a:cs typeface="Arial"/>
              <a:sym typeface="Arial"/>
            </a:endParaRPr>
          </a:p>
        </p:txBody>
      </p:sp>
      <p:sp>
        <p:nvSpPr>
          <p:cNvPr id="60" name="Google Shape;60;p1"/>
          <p:cNvSpPr txBox="1"/>
          <p:nvPr>
            <p:ph idx="1" type="subTitle"/>
          </p:nvPr>
        </p:nvSpPr>
        <p:spPr>
          <a:xfrm>
            <a:off x="671250" y="4020200"/>
            <a:ext cx="7801500" cy="92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3"/>
              </a:buClr>
              <a:buSzPts val="2100"/>
              <a:buFont typeface="Average"/>
              <a:buNone/>
            </a:pPr>
            <a:r>
              <a:rPr b="0" i="0" lang="en" sz="2300" u="none" cap="none" strike="noStrike">
                <a:solidFill>
                  <a:schemeClr val="accent3"/>
                </a:solidFill>
                <a:latin typeface="Arial"/>
                <a:ea typeface="Arial"/>
                <a:cs typeface="Arial"/>
                <a:sym typeface="Arial"/>
              </a:rPr>
              <a:t>Elisabeth (Lisa) Stoddard and Geoff Pfeifer</a:t>
            </a:r>
            <a:endParaRPr b="0" i="0" sz="2300" u="none" cap="none" strike="noStrike">
              <a:solidFill>
                <a:schemeClr val="accent3"/>
              </a:solidFill>
              <a:latin typeface="Arial"/>
              <a:ea typeface="Arial"/>
              <a:cs typeface="Arial"/>
              <a:sym typeface="Arial"/>
            </a:endParaRPr>
          </a:p>
          <a:p>
            <a:pPr indent="0" lvl="0" marL="0" marR="0" rtl="0" algn="ctr">
              <a:lnSpc>
                <a:spcPct val="100000"/>
              </a:lnSpc>
              <a:spcBef>
                <a:spcPts val="0"/>
              </a:spcBef>
              <a:spcAft>
                <a:spcPts val="0"/>
              </a:spcAft>
              <a:buClr>
                <a:schemeClr val="accent3"/>
              </a:buClr>
              <a:buSzPts val="2100"/>
              <a:buFont typeface="Average"/>
              <a:buNone/>
            </a:pPr>
            <a:r>
              <a:rPr b="0" i="0" lang="en" sz="2300" u="none" cap="none" strike="noStrike">
                <a:solidFill>
                  <a:schemeClr val="accent3"/>
                </a:solidFill>
                <a:latin typeface="Arial"/>
                <a:ea typeface="Arial"/>
                <a:cs typeface="Arial"/>
                <a:sym typeface="Arial"/>
              </a:rPr>
              <a:t>Worcester Polytechnic Institute</a:t>
            </a:r>
            <a:endParaRPr b="0" i="0" sz="2300" u="none" cap="none" strike="noStrike">
              <a:solidFill>
                <a:schemeClr val="accent3"/>
              </a:solidFill>
              <a:latin typeface="Arial"/>
              <a:ea typeface="Arial"/>
              <a:cs typeface="Arial"/>
              <a:sym typeface="Arial"/>
            </a:endParaRPr>
          </a:p>
        </p:txBody>
      </p:sp>
      <p:pic>
        <p:nvPicPr>
          <p:cNvPr id="61" name="Google Shape;61;p1"/>
          <p:cNvPicPr preferRelativeResize="0"/>
          <p:nvPr/>
        </p:nvPicPr>
        <p:blipFill rotWithShape="1">
          <a:blip r:embed="rId3">
            <a:alphaModFix/>
          </a:blip>
          <a:srcRect b="0" l="0" r="0" t="0"/>
          <a:stretch/>
        </p:blipFill>
        <p:spPr>
          <a:xfrm>
            <a:off x="2993588" y="1598098"/>
            <a:ext cx="3156825" cy="2117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0"/>
          <p:cNvSpPr txBox="1"/>
          <p:nvPr>
            <p:ph type="title"/>
          </p:nvPr>
        </p:nvSpPr>
        <p:spPr>
          <a:xfrm>
            <a:off x="311700" y="-4192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Oswald"/>
              <a:buNone/>
            </a:pPr>
            <a:r>
              <a:rPr lang="en" sz="2800">
                <a:latin typeface="Arial"/>
                <a:ea typeface="Arial"/>
                <a:cs typeface="Arial"/>
                <a:sym typeface="Arial"/>
              </a:rPr>
              <a:t>STUDENT </a:t>
            </a:r>
            <a:r>
              <a:rPr b="0" i="0" lang="en" sz="2800" u="none" cap="none" strike="noStrike">
                <a:solidFill>
                  <a:schemeClr val="dk1"/>
                </a:solidFill>
                <a:latin typeface="Arial"/>
                <a:ea typeface="Arial"/>
                <a:cs typeface="Arial"/>
                <a:sym typeface="Arial"/>
              </a:rPr>
              <a:t>ASSET MAPPING </a:t>
            </a:r>
            <a:endParaRPr b="0" i="0" sz="2800" u="none" cap="none" strike="noStrike">
              <a:solidFill>
                <a:schemeClr val="dk1"/>
              </a:solidFill>
              <a:latin typeface="Arial"/>
              <a:ea typeface="Arial"/>
              <a:cs typeface="Arial"/>
              <a:sym typeface="Arial"/>
            </a:endParaRPr>
          </a:p>
        </p:txBody>
      </p:sp>
      <p:sp>
        <p:nvSpPr>
          <p:cNvPr id="124" name="Google Shape;124;p10"/>
          <p:cNvSpPr txBox="1"/>
          <p:nvPr>
            <p:ph idx="1" type="body"/>
          </p:nvPr>
        </p:nvSpPr>
        <p:spPr>
          <a:xfrm>
            <a:off x="0" y="4330750"/>
            <a:ext cx="9073500" cy="757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accent3"/>
              </a:buClr>
              <a:buSzPts val="1800"/>
              <a:buFont typeface="Average"/>
              <a:buNone/>
            </a:pPr>
            <a:r>
              <a:rPr lang="en" sz="1700">
                <a:latin typeface="Arial"/>
                <a:ea typeface="Arial"/>
                <a:cs typeface="Arial"/>
                <a:sym typeface="Arial"/>
              </a:rPr>
              <a:t>Three Areas You Want to Grow in</a:t>
            </a:r>
            <a:r>
              <a:rPr b="0" i="0" lang="en" sz="1700" u="none" cap="none" strike="noStrike">
                <a:solidFill>
                  <a:schemeClr val="accent3"/>
                </a:solidFill>
                <a:latin typeface="Arial"/>
                <a:ea typeface="Arial"/>
                <a:cs typeface="Arial"/>
                <a:sym typeface="Arial"/>
              </a:rPr>
              <a:t>:</a:t>
            </a:r>
            <a:r>
              <a:rPr lang="en" sz="1700">
                <a:latin typeface="Arial"/>
                <a:ea typeface="Arial"/>
                <a:cs typeface="Arial"/>
                <a:sym typeface="Arial"/>
              </a:rPr>
              <a:t> </a:t>
            </a:r>
            <a:endParaRPr sz="1700">
              <a:latin typeface="Arial"/>
              <a:ea typeface="Arial"/>
              <a:cs typeface="Arial"/>
              <a:sym typeface="Arial"/>
            </a:endParaRPr>
          </a:p>
          <a:p>
            <a:pPr indent="0" lvl="0" marL="0" marR="0" rtl="0" algn="ctr">
              <a:lnSpc>
                <a:spcPct val="115000"/>
              </a:lnSpc>
              <a:spcBef>
                <a:spcPts val="0"/>
              </a:spcBef>
              <a:spcAft>
                <a:spcPts val="0"/>
              </a:spcAft>
              <a:buClr>
                <a:schemeClr val="accent3"/>
              </a:buClr>
              <a:buSzPts val="1800"/>
              <a:buFont typeface="Average"/>
              <a:buNone/>
            </a:pPr>
            <a:r>
              <a:rPr lang="en" sz="1700">
                <a:latin typeface="Arial"/>
                <a:ea typeface="Arial"/>
                <a:cs typeface="Arial"/>
                <a:sym typeface="Arial"/>
              </a:rPr>
              <a:t>1) </a:t>
            </a:r>
            <a:r>
              <a:rPr b="0" i="0" lang="en" sz="1700" u="none" cap="none" strike="noStrike">
                <a:solidFill>
                  <a:schemeClr val="accent3"/>
                </a:solidFill>
                <a:latin typeface="Arial"/>
                <a:ea typeface="Arial"/>
                <a:cs typeface="Arial"/>
                <a:sym typeface="Arial"/>
              </a:rPr>
              <a:t>Evidence-based writing</a:t>
            </a:r>
            <a:r>
              <a:rPr lang="en" sz="1700">
                <a:latin typeface="Arial"/>
                <a:ea typeface="Arial"/>
                <a:cs typeface="Arial"/>
                <a:sym typeface="Arial"/>
              </a:rPr>
              <a:t>; 2) </a:t>
            </a:r>
            <a:r>
              <a:rPr b="0" i="0" lang="en" sz="1700" u="none" cap="none" strike="noStrike">
                <a:solidFill>
                  <a:schemeClr val="accent3"/>
                </a:solidFill>
                <a:latin typeface="Arial"/>
                <a:ea typeface="Arial"/>
                <a:cs typeface="Arial"/>
                <a:sym typeface="Arial"/>
              </a:rPr>
              <a:t>Research design</a:t>
            </a:r>
            <a:r>
              <a:rPr lang="en" sz="1700">
                <a:latin typeface="Arial"/>
                <a:ea typeface="Arial"/>
                <a:cs typeface="Arial"/>
                <a:sym typeface="Arial"/>
              </a:rPr>
              <a:t>; 3) </a:t>
            </a:r>
            <a:r>
              <a:rPr b="0" i="0" lang="en" sz="1700" u="none" cap="none" strike="noStrike">
                <a:solidFill>
                  <a:schemeClr val="accent3"/>
                </a:solidFill>
                <a:latin typeface="Arial"/>
                <a:ea typeface="Arial"/>
                <a:cs typeface="Arial"/>
                <a:sym typeface="Arial"/>
              </a:rPr>
              <a:t>Being less passive on a team</a:t>
            </a:r>
            <a:endParaRPr b="0" i="0" sz="1700" u="none" cap="none" strike="noStrike">
              <a:solidFill>
                <a:schemeClr val="accent3"/>
              </a:solidFill>
              <a:latin typeface="Arial"/>
              <a:ea typeface="Arial"/>
              <a:cs typeface="Arial"/>
              <a:sym typeface="Arial"/>
            </a:endParaRPr>
          </a:p>
        </p:txBody>
      </p:sp>
      <p:sp>
        <p:nvSpPr>
          <p:cNvPr id="125" name="Google Shape;125;p10"/>
          <p:cNvSpPr txBox="1"/>
          <p:nvPr/>
        </p:nvSpPr>
        <p:spPr>
          <a:xfrm>
            <a:off x="0" y="363025"/>
            <a:ext cx="9144000" cy="4785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900"/>
              <a:buFont typeface="Arial"/>
              <a:buNone/>
            </a:pPr>
            <a:r>
              <a:rPr b="1" i="0" lang="en" sz="1900" u="none" cap="none" strike="noStrike">
                <a:solidFill>
                  <a:srgbClr val="EFEFEF"/>
                </a:solidFill>
                <a:latin typeface="Arial"/>
                <a:ea typeface="Arial"/>
                <a:cs typeface="Arial"/>
                <a:sym typeface="Arial"/>
              </a:rPr>
              <a:t>Taking an inventory of an individual’s strengths &amp; resources.</a:t>
            </a:r>
            <a:endParaRPr b="0" i="0" sz="1900" u="none" cap="none" strike="noStrike">
              <a:solidFill>
                <a:srgbClr val="EFEFEF"/>
              </a:solidFill>
              <a:latin typeface="Arial"/>
              <a:ea typeface="Arial"/>
              <a:cs typeface="Arial"/>
              <a:sym typeface="Arial"/>
            </a:endParaRPr>
          </a:p>
        </p:txBody>
      </p:sp>
      <p:pic>
        <p:nvPicPr>
          <p:cNvPr id="126" name="Google Shape;126;p10"/>
          <p:cNvPicPr preferRelativeResize="0"/>
          <p:nvPr/>
        </p:nvPicPr>
        <p:blipFill rotWithShape="1">
          <a:blip r:embed="rId3">
            <a:alphaModFix/>
          </a:blip>
          <a:srcRect b="0" l="0" r="0" t="0"/>
          <a:stretch/>
        </p:blipFill>
        <p:spPr>
          <a:xfrm>
            <a:off x="685800" y="993925"/>
            <a:ext cx="7269749" cy="3336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1"/>
          <p:cNvSpPr txBox="1"/>
          <p:nvPr>
            <p:ph type="title"/>
          </p:nvPr>
        </p:nvSpPr>
        <p:spPr>
          <a:xfrm>
            <a:off x="311700" y="-121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3000"/>
              <a:buFont typeface="Oswald"/>
              <a:buNone/>
            </a:pPr>
            <a:r>
              <a:rPr lang="en" sz="2400">
                <a:latin typeface="Arial"/>
                <a:ea typeface="Arial"/>
                <a:cs typeface="Arial"/>
                <a:sym typeface="Arial"/>
              </a:rPr>
              <a:t>TEAM ASSET CHARTING</a:t>
            </a:r>
            <a:endParaRPr sz="2400">
              <a:latin typeface="Arial"/>
              <a:ea typeface="Arial"/>
              <a:cs typeface="Arial"/>
              <a:sym typeface="Arial"/>
            </a:endParaRPr>
          </a:p>
          <a:p>
            <a:pPr indent="0" lvl="0" marL="0" rtl="0" algn="ctr">
              <a:lnSpc>
                <a:spcPct val="115000"/>
              </a:lnSpc>
              <a:spcBef>
                <a:spcPts val="0"/>
              </a:spcBef>
              <a:spcAft>
                <a:spcPts val="0"/>
              </a:spcAft>
              <a:buSzPts val="3000"/>
              <a:buNone/>
            </a:pPr>
            <a:r>
              <a:t/>
            </a:r>
            <a:endParaRPr b="1" sz="1900">
              <a:solidFill>
                <a:srgbClr val="EFEFEF"/>
              </a:solidFill>
              <a:latin typeface="Arial"/>
              <a:ea typeface="Arial"/>
              <a:cs typeface="Arial"/>
              <a:sym typeface="Arial"/>
            </a:endParaRPr>
          </a:p>
          <a:p>
            <a:pPr indent="0" lvl="0" marL="0" rtl="0" algn="ctr">
              <a:lnSpc>
                <a:spcPct val="115000"/>
              </a:lnSpc>
              <a:spcBef>
                <a:spcPts val="0"/>
              </a:spcBef>
              <a:spcAft>
                <a:spcPts val="0"/>
              </a:spcAft>
              <a:buSzPts val="3000"/>
              <a:buNone/>
            </a:pPr>
            <a:r>
              <a:t/>
            </a:r>
            <a:endParaRPr sz="1900">
              <a:solidFill>
                <a:srgbClr val="EFEFEF"/>
              </a:solidFill>
              <a:latin typeface="Arial"/>
              <a:ea typeface="Arial"/>
              <a:cs typeface="Arial"/>
              <a:sym typeface="Arial"/>
            </a:endParaRPr>
          </a:p>
        </p:txBody>
      </p:sp>
      <p:graphicFrame>
        <p:nvGraphicFramePr>
          <p:cNvPr id="132" name="Google Shape;132;p11"/>
          <p:cNvGraphicFramePr/>
          <p:nvPr/>
        </p:nvGraphicFramePr>
        <p:xfrm>
          <a:off x="256925" y="1227000"/>
          <a:ext cx="3000000" cy="3000000"/>
        </p:xfrm>
        <a:graphic>
          <a:graphicData uri="http://schemas.openxmlformats.org/drawingml/2006/table">
            <a:tbl>
              <a:tblPr>
                <a:noFill/>
                <a:tableStyleId>{A698D2F3-B81C-44A8-A344-C5E079FEDC17}</a:tableStyleId>
              </a:tblPr>
              <a:tblGrid>
                <a:gridCol w="3136075"/>
                <a:gridCol w="2880150"/>
                <a:gridCol w="2461525"/>
              </a:tblGrid>
              <a:tr h="381000">
                <a:tc>
                  <a:txBody>
                    <a:bodyPr>
                      <a:noAutofit/>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Project tasks</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Student Name &amp; Associated Assets</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Student Name &amp; Areas for Growth</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r>
              <a:tr h="381000">
                <a:tc>
                  <a:txBody>
                    <a:bodyPr>
                      <a:noAutofit/>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solidFill>
                            <a:schemeClr val="accent3"/>
                          </a:solidFill>
                        </a:rPr>
                        <a:t>Review literature: rainwater catchment &amp; filtration</a:t>
                      </a:r>
                      <a:endParaRPr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r>
              <a:tr h="381000">
                <a:tc>
                  <a:txBody>
                    <a:bodyPr>
                      <a:noAutofit/>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solidFill>
                            <a:schemeClr val="accent3"/>
                          </a:solidFill>
                        </a:rPr>
                        <a:t>Create design matrix: evaluate potential systems</a:t>
                      </a:r>
                      <a:endParaRPr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r>
              <a:tr h="381000">
                <a:tc>
                  <a:txBody>
                    <a:bodyPr>
                      <a:noAutofit/>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solidFill>
                            <a:schemeClr val="accent3"/>
                          </a:solidFill>
                        </a:rPr>
                        <a:t>Digital or hand sketches of potential systems</a:t>
                      </a:r>
                      <a:endParaRPr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r>
              <a:tr h="381000">
                <a:tc>
                  <a:txBody>
                    <a:bodyPr>
                      <a:noAutofit/>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solidFill>
                            <a:schemeClr val="accent3"/>
                          </a:solidFill>
                        </a:rPr>
                        <a:t>Develop asset maps of community strengths</a:t>
                      </a:r>
                      <a:endParaRPr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r>
              <a:tr h="381000">
                <a:tc>
                  <a:txBody>
                    <a:bodyPr>
                      <a:noAutofit/>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solidFill>
                            <a:schemeClr val="accent3"/>
                          </a:solidFill>
                        </a:rPr>
                        <a:t>Create multi-stakeholder presentation </a:t>
                      </a:r>
                      <a:endParaRPr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r>
            </a:tbl>
          </a:graphicData>
        </a:graphic>
      </p:graphicFrame>
      <p:sp>
        <p:nvSpPr>
          <p:cNvPr id="133" name="Google Shape;133;p11"/>
          <p:cNvSpPr txBox="1"/>
          <p:nvPr/>
        </p:nvSpPr>
        <p:spPr>
          <a:xfrm>
            <a:off x="100200" y="394875"/>
            <a:ext cx="8917500" cy="723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800"/>
              <a:buFont typeface="Arial"/>
              <a:buNone/>
            </a:pPr>
            <a:r>
              <a:rPr b="1" i="0" lang="en" sz="1800" u="none" cap="none" strike="noStrike">
                <a:solidFill>
                  <a:srgbClr val="EFEFEF"/>
                </a:solidFill>
                <a:latin typeface="Arial"/>
                <a:ea typeface="Arial"/>
                <a:cs typeface="Arial"/>
                <a:sym typeface="Arial"/>
              </a:rPr>
              <a:t>Taking an inventory of a team’s strengths &amp; resources, and using these to divide work based on assets and areas for growth. </a:t>
            </a:r>
            <a:endParaRPr b="0" i="0" sz="1800" u="none" cap="none" strike="noStrike">
              <a:solidFill>
                <a:srgbClr val="EFEFE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2"/>
          <p:cNvSpPr txBox="1"/>
          <p:nvPr>
            <p:ph type="title"/>
          </p:nvPr>
        </p:nvSpPr>
        <p:spPr>
          <a:xfrm>
            <a:off x="0" y="70550"/>
            <a:ext cx="9144000" cy="875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2500">
                <a:latin typeface="Arial"/>
                <a:ea typeface="Arial"/>
                <a:cs typeface="Arial"/>
                <a:sym typeface="Arial"/>
              </a:rPr>
              <a:t>Your Team’s Project &amp; Associated Tasks </a:t>
            </a:r>
            <a:endParaRPr sz="2500">
              <a:latin typeface="Arial"/>
              <a:ea typeface="Arial"/>
              <a:cs typeface="Arial"/>
              <a:sym typeface="Arial"/>
            </a:endParaRPr>
          </a:p>
          <a:p>
            <a:pPr indent="0" lvl="0" marL="0" rtl="0" algn="ctr">
              <a:lnSpc>
                <a:spcPct val="100000"/>
              </a:lnSpc>
              <a:spcBef>
                <a:spcPts val="0"/>
              </a:spcBef>
              <a:spcAft>
                <a:spcPts val="0"/>
              </a:spcAft>
              <a:buSzPts val="3000"/>
              <a:buNone/>
            </a:pPr>
            <a:r>
              <a:t/>
            </a:r>
            <a:endParaRPr sz="25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rPr lang="en" sz="2500"/>
              <a:t>Potable Water System </a:t>
            </a:r>
            <a:endParaRPr sz="2500"/>
          </a:p>
          <a:p>
            <a:pPr indent="0" lvl="0" marL="0" rtl="0" algn="ctr">
              <a:lnSpc>
                <a:spcPct val="100000"/>
              </a:lnSpc>
              <a:spcBef>
                <a:spcPts val="0"/>
              </a:spcBef>
              <a:spcAft>
                <a:spcPts val="0"/>
              </a:spcAft>
              <a:buSzPts val="3000"/>
              <a:buNone/>
            </a:pPr>
            <a:r>
              <a:rPr lang="en" sz="2500"/>
              <a:t>for a family in </a:t>
            </a:r>
            <a:endParaRPr sz="2500"/>
          </a:p>
          <a:p>
            <a:pPr indent="0" lvl="0" marL="0" rtl="0" algn="ctr">
              <a:lnSpc>
                <a:spcPct val="100000"/>
              </a:lnSpc>
              <a:spcBef>
                <a:spcPts val="0"/>
              </a:spcBef>
              <a:spcAft>
                <a:spcPts val="0"/>
              </a:spcAft>
              <a:buSzPts val="3000"/>
              <a:buNone/>
            </a:pPr>
            <a:r>
              <a:rPr lang="en" sz="2500"/>
              <a:t>Guachtuq, Guatemala</a:t>
            </a:r>
            <a:endParaRPr sz="2500"/>
          </a:p>
        </p:txBody>
      </p:sp>
      <p:pic>
        <p:nvPicPr>
          <p:cNvPr id="139" name="Google Shape;139;p12"/>
          <p:cNvPicPr preferRelativeResize="0"/>
          <p:nvPr/>
        </p:nvPicPr>
        <p:blipFill rotWithShape="1">
          <a:blip r:embed="rId3">
            <a:alphaModFix/>
          </a:blip>
          <a:srcRect b="0" l="0" r="0" t="0"/>
          <a:stretch/>
        </p:blipFill>
        <p:spPr>
          <a:xfrm>
            <a:off x="-1" y="623424"/>
            <a:ext cx="3250525" cy="2440050"/>
          </a:xfrm>
          <a:prstGeom prst="rect">
            <a:avLst/>
          </a:prstGeom>
          <a:noFill/>
          <a:ln>
            <a:noFill/>
          </a:ln>
        </p:spPr>
      </p:pic>
      <p:pic>
        <p:nvPicPr>
          <p:cNvPr id="140" name="Google Shape;140;p12"/>
          <p:cNvPicPr preferRelativeResize="0"/>
          <p:nvPr/>
        </p:nvPicPr>
        <p:blipFill rotWithShape="1">
          <a:blip r:embed="rId4">
            <a:alphaModFix/>
          </a:blip>
          <a:srcRect b="0" l="0" r="0" t="0"/>
          <a:stretch/>
        </p:blipFill>
        <p:spPr>
          <a:xfrm>
            <a:off x="5892699" y="623425"/>
            <a:ext cx="3250501" cy="2440050"/>
          </a:xfrm>
          <a:prstGeom prst="rect">
            <a:avLst/>
          </a:prstGeom>
          <a:noFill/>
          <a:ln>
            <a:noFill/>
          </a:ln>
        </p:spPr>
      </p:pic>
      <p:graphicFrame>
        <p:nvGraphicFramePr>
          <p:cNvPr id="141" name="Google Shape;141;p12"/>
          <p:cNvGraphicFramePr/>
          <p:nvPr/>
        </p:nvGraphicFramePr>
        <p:xfrm>
          <a:off x="313800" y="3186425"/>
          <a:ext cx="3000000" cy="3000000"/>
        </p:xfrm>
        <a:graphic>
          <a:graphicData uri="http://schemas.openxmlformats.org/drawingml/2006/table">
            <a:tbl>
              <a:tblPr>
                <a:noFill/>
                <a:tableStyleId>{A698D2F3-B81C-44A8-A344-C5E079FEDC17}</a:tableStyleId>
              </a:tblPr>
              <a:tblGrid>
                <a:gridCol w="2935700"/>
                <a:gridCol w="2969200"/>
                <a:gridCol w="2572850"/>
              </a:tblGrid>
              <a:tr h="381000">
                <a:tc>
                  <a:txBody>
                    <a:bodyPr>
                      <a:noAutofit/>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Review literature: rainwater catchment &amp; filtration</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Digital or hand sketches of potential systems</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Develop asset maps of community strengths</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r>
              <a:tr h="381000">
                <a:tc>
                  <a:txBody>
                    <a:bodyPr>
                      <a:noAutofit/>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Review literature: uneven access to clean water</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Interviews with experts on rainwater catchment</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Create multi-stakeholder presentation </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r>
              <a:tr h="381000">
                <a:tc>
                  <a:txBody>
                    <a:bodyPr>
                      <a:noAutofit/>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Create design matrix: evaluate potential systems</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Informal conversations with community members</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3"/>
                          </a:solidFill>
                        </a:rPr>
                        <a:t>Give presentation to multi-stakeholders</a:t>
                      </a:r>
                      <a:endParaRPr b="1" sz="1500" u="none" cap="none" strike="noStrike">
                        <a:solidFill>
                          <a:schemeClr val="accent3"/>
                        </a:solidFill>
                      </a:endParaRPr>
                    </a:p>
                  </a:txBody>
                  <a:tcPr marT="91425" marB="91425" marR="91425" marL="91425">
                    <a:lnL cap="flat" cmpd="sng" w="9525">
                      <a:solidFill>
                        <a:srgbClr val="00FFFF"/>
                      </a:solidFill>
                      <a:prstDash val="solid"/>
                      <a:round/>
                      <a:headEnd len="sm" w="sm" type="none"/>
                      <a:tailEnd len="sm" w="sm" type="none"/>
                    </a:lnL>
                    <a:lnR cap="flat" cmpd="sng" w="9525">
                      <a:solidFill>
                        <a:srgbClr val="00FFFF"/>
                      </a:solidFill>
                      <a:prstDash val="solid"/>
                      <a:round/>
                      <a:headEnd len="sm" w="sm" type="none"/>
                      <a:tailEnd len="sm" w="sm" type="none"/>
                    </a:lnR>
                    <a:lnT cap="flat" cmpd="sng" w="9525">
                      <a:solidFill>
                        <a:srgbClr val="00FFFF"/>
                      </a:solidFill>
                      <a:prstDash val="solid"/>
                      <a:round/>
                      <a:headEnd len="sm" w="sm" type="none"/>
                      <a:tailEnd len="sm" w="sm" type="none"/>
                    </a:lnT>
                    <a:lnB cap="flat" cmpd="sng" w="9525">
                      <a:solidFill>
                        <a:srgbClr val="00FFFF"/>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3"/>
          <p:cNvSpPr txBox="1"/>
          <p:nvPr>
            <p:ph type="title"/>
          </p:nvPr>
        </p:nvSpPr>
        <p:spPr>
          <a:xfrm>
            <a:off x="67350" y="119275"/>
            <a:ext cx="9009300" cy="97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Oswald"/>
              <a:buNone/>
            </a:pPr>
            <a:r>
              <a:rPr b="0" i="0" lang="en" sz="2500" u="none" cap="none" strike="noStrike">
                <a:solidFill>
                  <a:schemeClr val="dk1"/>
                </a:solidFill>
                <a:latin typeface="Arial"/>
                <a:ea typeface="Arial"/>
                <a:cs typeface="Arial"/>
                <a:sym typeface="Arial"/>
              </a:rPr>
              <a:t>BENEFITS OF ASSET MAPPING AND CHARTING FOR MORE EQUITABLE TEAM DYNAMICS</a:t>
            </a:r>
            <a:r>
              <a:rPr b="0" i="0" lang="en" sz="2800" u="none" cap="none" strike="noStrike">
                <a:solidFill>
                  <a:schemeClr val="dk1"/>
                </a:solidFill>
                <a:latin typeface="Arial"/>
                <a:ea typeface="Arial"/>
                <a:cs typeface="Arial"/>
                <a:sym typeface="Arial"/>
              </a:rPr>
              <a:t> </a:t>
            </a:r>
            <a:r>
              <a:rPr b="0" i="0" lang="en" sz="1800" u="none" cap="none" strike="noStrike">
                <a:solidFill>
                  <a:schemeClr val="dk1"/>
                </a:solidFill>
                <a:latin typeface="Arial"/>
                <a:ea typeface="Arial"/>
                <a:cs typeface="Arial"/>
                <a:sym typeface="Arial"/>
              </a:rPr>
              <a:t>(Stoddard and Pfeifer, 2018)</a:t>
            </a:r>
            <a:endParaRPr b="0" i="0" sz="1800" u="none" cap="none" strike="noStrike">
              <a:solidFill>
                <a:schemeClr val="dk1"/>
              </a:solidFill>
              <a:latin typeface="Arial"/>
              <a:ea typeface="Arial"/>
              <a:cs typeface="Arial"/>
              <a:sym typeface="Arial"/>
            </a:endParaRPr>
          </a:p>
        </p:txBody>
      </p:sp>
      <p:sp>
        <p:nvSpPr>
          <p:cNvPr id="147" name="Google Shape;147;p13"/>
          <p:cNvSpPr txBox="1"/>
          <p:nvPr>
            <p:ph idx="1" type="body"/>
          </p:nvPr>
        </p:nvSpPr>
        <p:spPr>
          <a:xfrm>
            <a:off x="67350" y="1089775"/>
            <a:ext cx="9009300" cy="521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accent3"/>
              </a:buClr>
              <a:buSzPts val="1800"/>
              <a:buFont typeface="Average"/>
              <a:buNone/>
            </a:pPr>
            <a:r>
              <a:rPr b="1" i="0" lang="en" sz="2000" u="none" cap="none" strike="noStrike">
                <a:solidFill>
                  <a:srgbClr val="EFEFEF"/>
                </a:solidFill>
                <a:latin typeface="Arial"/>
                <a:ea typeface="Arial"/>
                <a:cs typeface="Arial"/>
                <a:sym typeface="Arial"/>
              </a:rPr>
              <a:t>1. BUILDS STUDENT CONFIDENCE</a:t>
            </a:r>
            <a:endParaRPr b="1" i="0" sz="2000" u="none" cap="none" strike="noStrike">
              <a:solidFill>
                <a:srgbClr val="EFEFEF"/>
              </a:solidFill>
              <a:latin typeface="Arial"/>
              <a:ea typeface="Arial"/>
              <a:cs typeface="Arial"/>
              <a:sym typeface="Arial"/>
            </a:endParaRPr>
          </a:p>
          <a:p>
            <a:pPr indent="0" lvl="0" marL="0" marR="0" rtl="0" algn="l">
              <a:lnSpc>
                <a:spcPct val="115000"/>
              </a:lnSpc>
              <a:spcBef>
                <a:spcPts val="0"/>
              </a:spcBef>
              <a:spcAft>
                <a:spcPts val="0"/>
              </a:spcAft>
              <a:buClr>
                <a:schemeClr val="accent3"/>
              </a:buClr>
              <a:buSzPts val="1800"/>
              <a:buFont typeface="Average"/>
              <a:buNone/>
            </a:pPr>
            <a:r>
              <a:t/>
            </a:r>
            <a:endParaRPr b="0" i="0" sz="1500" u="none" cap="none" strike="noStrike">
              <a:solidFill>
                <a:srgbClr val="EFEFEF"/>
              </a:solidFill>
              <a:latin typeface="Arial"/>
              <a:ea typeface="Arial"/>
              <a:cs typeface="Arial"/>
              <a:sym typeface="Arial"/>
            </a:endParaRPr>
          </a:p>
          <a:p>
            <a:pPr indent="0" lvl="0" marL="0" marR="0" rtl="0" algn="l">
              <a:lnSpc>
                <a:spcPct val="115000"/>
              </a:lnSpc>
              <a:spcBef>
                <a:spcPts val="0"/>
              </a:spcBef>
              <a:spcAft>
                <a:spcPts val="1600"/>
              </a:spcAft>
              <a:buClr>
                <a:schemeClr val="accent3"/>
              </a:buClr>
              <a:buSzPts val="1800"/>
              <a:buFont typeface="Average"/>
              <a:buNone/>
            </a:pPr>
            <a:r>
              <a:t/>
            </a:r>
            <a:endParaRPr b="0" i="0" sz="1800" u="none" cap="none" strike="noStrike">
              <a:solidFill>
                <a:schemeClr val="accent3"/>
              </a:solidFill>
              <a:latin typeface="Arial"/>
              <a:ea typeface="Arial"/>
              <a:cs typeface="Arial"/>
              <a:sym typeface="Arial"/>
            </a:endParaRPr>
          </a:p>
        </p:txBody>
      </p:sp>
      <p:sp>
        <p:nvSpPr>
          <p:cNvPr id="148" name="Google Shape;148;p13"/>
          <p:cNvSpPr txBox="1"/>
          <p:nvPr/>
        </p:nvSpPr>
        <p:spPr>
          <a:xfrm>
            <a:off x="190950" y="1597600"/>
            <a:ext cx="8762100" cy="1527600"/>
          </a:xfrm>
          <a:prstGeom prst="rect">
            <a:avLst/>
          </a:prstGeom>
          <a:no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rPr b="0" i="0" lang="en" sz="1750" u="none" cap="none" strike="noStrike">
                <a:solidFill>
                  <a:srgbClr val="EFEFEF"/>
                </a:solidFill>
                <a:latin typeface="Arial"/>
                <a:ea typeface="Arial"/>
                <a:cs typeface="Arial"/>
                <a:sym typeface="Arial"/>
              </a:rPr>
              <a:t>“….the asset map shows me what I’m capable of….I plan on editing my asset map again because I’m going to need it to remind myself what I’m good at….I feel that my asset map should pages long by the time I’m 40. I will continue to utilize my asset map to help me in the future” (MARTIN, Native American, first generation male student, names changed).</a:t>
            </a:r>
            <a:endParaRPr b="0" i="0" sz="1750" u="none" cap="none" strike="noStrike">
              <a:solidFill>
                <a:srgbClr val="000000"/>
              </a:solidFill>
              <a:latin typeface="Arial"/>
              <a:ea typeface="Arial"/>
              <a:cs typeface="Arial"/>
              <a:sym typeface="Arial"/>
            </a:endParaRPr>
          </a:p>
        </p:txBody>
      </p:sp>
      <p:sp>
        <p:nvSpPr>
          <p:cNvPr id="149" name="Google Shape;149;p13"/>
          <p:cNvSpPr txBox="1"/>
          <p:nvPr/>
        </p:nvSpPr>
        <p:spPr>
          <a:xfrm>
            <a:off x="190950" y="3313850"/>
            <a:ext cx="8762100" cy="1741500"/>
          </a:xfrm>
          <a:prstGeom prst="rect">
            <a:avLst/>
          </a:prstGeom>
          <a:no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rPr b="0" i="0" lang="en" sz="1550" u="none" cap="none" strike="noStrike">
                <a:solidFill>
                  <a:srgbClr val="EFEFEF"/>
                </a:solidFill>
                <a:latin typeface="Arial"/>
                <a:ea typeface="Arial"/>
                <a:cs typeface="Arial"/>
                <a:sym typeface="Arial"/>
              </a:rPr>
              <a:t>“Through creating my asset map, I surprised myself with what I may be able to offer in a team project, specifically in [this course, focused on challenges of developing] ‘livable cities’...I often feel intimidated by the intelligence of the people around me, as I believe I may not have as much to offer with experience or general knowledge.  I may not be the smartest, and I’m not a great writer, but what I lack in these areas I may make up for in creativity, and I have many interests that directly correspond with this course” (JEN, white female student, names changed).</a:t>
            </a:r>
            <a:endParaRPr b="0" i="0" sz="155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4"/>
          <p:cNvSpPr txBox="1"/>
          <p:nvPr>
            <p:ph type="title"/>
          </p:nvPr>
        </p:nvSpPr>
        <p:spPr>
          <a:xfrm>
            <a:off x="67350" y="119275"/>
            <a:ext cx="9009300" cy="97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Oswald"/>
              <a:buNone/>
            </a:pPr>
            <a:r>
              <a:rPr b="0" i="0" lang="en" sz="2500" u="none" cap="none" strike="noStrike">
                <a:solidFill>
                  <a:schemeClr val="dk1"/>
                </a:solidFill>
                <a:latin typeface="Arial"/>
                <a:ea typeface="Arial"/>
                <a:cs typeface="Arial"/>
                <a:sym typeface="Arial"/>
              </a:rPr>
              <a:t>BENEFITS OF ASSET MAPPING AND CHARTING FOR MORE EQUITABLE TEAM DYNAMICS </a:t>
            </a:r>
            <a:r>
              <a:rPr b="0" i="0" lang="en" sz="1800" u="none" cap="none" strike="noStrike">
                <a:solidFill>
                  <a:schemeClr val="dk1"/>
                </a:solidFill>
                <a:latin typeface="Arial"/>
                <a:ea typeface="Arial"/>
                <a:cs typeface="Arial"/>
                <a:sym typeface="Arial"/>
              </a:rPr>
              <a:t>(Stoddard and Pfeifer, 2018)</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000"/>
              <a:buFont typeface="Oswald"/>
              <a:buNone/>
            </a:pPr>
            <a:r>
              <a:t/>
            </a:r>
            <a:endParaRPr b="0" i="0" sz="2700" u="none" cap="none" strike="noStrike">
              <a:solidFill>
                <a:schemeClr val="dk1"/>
              </a:solidFill>
              <a:latin typeface="Arial"/>
              <a:ea typeface="Arial"/>
              <a:cs typeface="Arial"/>
              <a:sym typeface="Arial"/>
            </a:endParaRPr>
          </a:p>
        </p:txBody>
      </p:sp>
      <p:sp>
        <p:nvSpPr>
          <p:cNvPr id="155" name="Google Shape;155;p14"/>
          <p:cNvSpPr txBox="1"/>
          <p:nvPr>
            <p:ph idx="1" type="body"/>
          </p:nvPr>
        </p:nvSpPr>
        <p:spPr>
          <a:xfrm>
            <a:off x="67350" y="1961300"/>
            <a:ext cx="9009300" cy="3082500"/>
          </a:xfrm>
          <a:prstGeom prst="rect">
            <a:avLst/>
          </a:prstGeom>
          <a:noFill/>
          <a:ln cap="flat" cmpd="sng" w="38100">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accent3"/>
              </a:buClr>
              <a:buSzPts val="1800"/>
              <a:buFont typeface="Average"/>
              <a:buNone/>
            </a:pPr>
            <a:r>
              <a:rPr b="0" i="0" lang="en" sz="1800" u="none" cap="none" strike="noStrike">
                <a:solidFill>
                  <a:srgbClr val="EFEFEF"/>
                </a:solidFill>
                <a:latin typeface="Arial"/>
                <a:ea typeface="Arial"/>
                <a:cs typeface="Arial"/>
                <a:sym typeface="Arial"/>
              </a:rPr>
              <a:t>“I think stereotyping had some effect on what we all initially thought of each other…. I saw James as a ‘nerdy’ kid, and Miles being completely introverted….everyone on the team saw me as a ‘jock’ type of personality that only came to college to party. The group was able to move past these unspoken stereotypes…. [Working on this team] is different because everyone has a very unique skill set, and they each approach the problem at hand differently….this has allowed me to learn an enormous amount about myself. I now better understand the parts of myself I have to work on when placed in a team so that is functions the most successfully. It has also given me new experience on how everyone else approaches work” (KYLE, white male student, names changed). </a:t>
            </a:r>
            <a:endParaRPr b="0" i="0" sz="1800" u="none" cap="none" strike="noStrike">
              <a:solidFill>
                <a:schemeClr val="accent3"/>
              </a:solidFill>
              <a:latin typeface="Arial"/>
              <a:ea typeface="Arial"/>
              <a:cs typeface="Arial"/>
              <a:sym typeface="Arial"/>
            </a:endParaRPr>
          </a:p>
        </p:txBody>
      </p:sp>
      <p:sp>
        <p:nvSpPr>
          <p:cNvPr id="156" name="Google Shape;156;p14"/>
          <p:cNvSpPr txBox="1"/>
          <p:nvPr/>
        </p:nvSpPr>
        <p:spPr>
          <a:xfrm>
            <a:off x="0" y="1129038"/>
            <a:ext cx="8750700" cy="7425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900"/>
              <a:buFont typeface="Arial"/>
              <a:buNone/>
            </a:pPr>
            <a:r>
              <a:rPr b="1" i="0" lang="en" sz="1900" u="none" cap="none" strike="noStrike">
                <a:solidFill>
                  <a:srgbClr val="EFEFEF"/>
                </a:solidFill>
                <a:latin typeface="Arial"/>
                <a:ea typeface="Arial"/>
                <a:cs typeface="Arial"/>
                <a:sym typeface="Arial"/>
              </a:rPr>
              <a:t>2. STUDENTS GET TO KNOW EACH OTHER &amp; OVERCOME STEREOTYPES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5"/>
          <p:cNvSpPr txBox="1"/>
          <p:nvPr>
            <p:ph type="title"/>
          </p:nvPr>
        </p:nvSpPr>
        <p:spPr>
          <a:xfrm>
            <a:off x="67350" y="119275"/>
            <a:ext cx="9009300" cy="97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Oswald"/>
              <a:buNone/>
            </a:pPr>
            <a:r>
              <a:rPr b="0" i="0" lang="en" sz="2700" u="none" cap="none" strike="noStrike">
                <a:solidFill>
                  <a:schemeClr val="dk1"/>
                </a:solidFill>
                <a:latin typeface="Oswald"/>
                <a:ea typeface="Oswald"/>
                <a:cs typeface="Oswald"/>
                <a:sym typeface="Oswald"/>
              </a:rPr>
              <a:t>BENEFITS OF ASSET MAPPING AND CHARTING FOR MORE EQUITABLE TEAM DYNAMICS </a:t>
            </a:r>
            <a:r>
              <a:rPr b="0" i="0" lang="en" sz="1800" u="none" cap="none" strike="noStrike">
                <a:solidFill>
                  <a:schemeClr val="dk1"/>
                </a:solidFill>
                <a:latin typeface="Oswald"/>
                <a:ea typeface="Oswald"/>
                <a:cs typeface="Oswald"/>
                <a:sym typeface="Oswald"/>
              </a:rPr>
              <a:t>(Stoddard and Pfeifer, 2018)</a:t>
            </a:r>
            <a:endParaRPr b="0" i="0" sz="18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chemeClr val="dk1"/>
              </a:buClr>
              <a:buSzPts val="3000"/>
              <a:buFont typeface="Oswald"/>
              <a:buNone/>
            </a:pPr>
            <a:r>
              <a:t/>
            </a:r>
            <a:endParaRPr b="0" i="0" sz="2700" u="none" cap="none" strike="noStrike">
              <a:solidFill>
                <a:schemeClr val="dk1"/>
              </a:solidFill>
              <a:latin typeface="Oswald"/>
              <a:ea typeface="Oswald"/>
              <a:cs typeface="Oswald"/>
              <a:sym typeface="Oswald"/>
            </a:endParaRPr>
          </a:p>
        </p:txBody>
      </p:sp>
      <p:sp>
        <p:nvSpPr>
          <p:cNvPr id="162" name="Google Shape;162;p15"/>
          <p:cNvSpPr txBox="1"/>
          <p:nvPr>
            <p:ph idx="1" type="body"/>
          </p:nvPr>
        </p:nvSpPr>
        <p:spPr>
          <a:xfrm>
            <a:off x="67350" y="1961300"/>
            <a:ext cx="9009300" cy="2992500"/>
          </a:xfrm>
          <a:prstGeom prst="rect">
            <a:avLst/>
          </a:prstGeom>
          <a:noFill/>
          <a:ln cap="flat" cmpd="sng" w="38100">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accent3"/>
              </a:buClr>
              <a:buSzPts val="1800"/>
              <a:buFont typeface="Average"/>
              <a:buNone/>
            </a:pPr>
            <a:r>
              <a:rPr b="0" i="0" lang="en" sz="1800" u="none" cap="none" strike="noStrike">
                <a:solidFill>
                  <a:srgbClr val="EFEFEF"/>
                </a:solidFill>
                <a:latin typeface="Arial"/>
                <a:ea typeface="Arial"/>
                <a:cs typeface="Arial"/>
                <a:sym typeface="Arial"/>
              </a:rPr>
              <a:t>“We try to use our different strengths to an advantage and build on our weaknesses as well. One example is during the interviews. We knew Josh was the best person for the job, but we all got to lead at least one of the interviews so we could gain experience. I also have a lot of experience in technical writing as I wrote up a 70 plus page portfolio for my engineering project last year. Therefore, I will be leading this aspect of the project. However, there will also be times where Josh and Rita get to lead in this area as well. We all want to make sure that our strengths are used appropriately and that we also get experience in other areas that we might not have had before” (STEPHANIE, white female student, names changed). </a:t>
            </a:r>
            <a:endParaRPr b="1" i="0" sz="2000" u="none" cap="none" strike="noStrike">
              <a:solidFill>
                <a:srgbClr val="EFEFEF"/>
              </a:solidFill>
              <a:latin typeface="Arial"/>
              <a:ea typeface="Arial"/>
              <a:cs typeface="Arial"/>
              <a:sym typeface="Arial"/>
            </a:endParaRPr>
          </a:p>
          <a:p>
            <a:pPr indent="0" lvl="0" marL="0" marR="0" rtl="0" algn="l">
              <a:lnSpc>
                <a:spcPct val="115000"/>
              </a:lnSpc>
              <a:spcBef>
                <a:spcPts val="0"/>
              </a:spcBef>
              <a:spcAft>
                <a:spcPts val="1600"/>
              </a:spcAft>
              <a:buClr>
                <a:schemeClr val="accent3"/>
              </a:buClr>
              <a:buSzPts val="1800"/>
              <a:buFont typeface="Average"/>
              <a:buNone/>
            </a:pPr>
            <a:r>
              <a:t/>
            </a:r>
            <a:endParaRPr b="0" i="0" sz="1800" u="none" cap="none" strike="noStrike">
              <a:solidFill>
                <a:schemeClr val="accent3"/>
              </a:solidFill>
              <a:latin typeface="Arial"/>
              <a:ea typeface="Arial"/>
              <a:cs typeface="Arial"/>
              <a:sym typeface="Arial"/>
            </a:endParaRPr>
          </a:p>
        </p:txBody>
      </p:sp>
      <p:sp>
        <p:nvSpPr>
          <p:cNvPr id="163" name="Google Shape;163;p15"/>
          <p:cNvSpPr txBox="1"/>
          <p:nvPr/>
        </p:nvSpPr>
        <p:spPr>
          <a:xfrm>
            <a:off x="67350" y="29625"/>
            <a:ext cx="9009300" cy="30000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 sz="2000" u="none" cap="none" strike="noStrike">
                <a:solidFill>
                  <a:srgbClr val="EFEFEF"/>
                </a:solidFill>
                <a:latin typeface="Arial"/>
                <a:ea typeface="Arial"/>
                <a:cs typeface="Arial"/>
                <a:sym typeface="Arial"/>
              </a:rPr>
              <a:t>3. PROCEDURE TO DIVIDE TASKS BASED ON SKILL AND INTEREST →  MINIMIZING TASK ASSIGNMENT BIAS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6"/>
          <p:cNvSpPr txBox="1"/>
          <p:nvPr>
            <p:ph type="title"/>
          </p:nvPr>
        </p:nvSpPr>
        <p:spPr>
          <a:xfrm>
            <a:off x="67350" y="43075"/>
            <a:ext cx="9009300" cy="97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Oswald"/>
              <a:buNone/>
            </a:pPr>
            <a:r>
              <a:rPr b="0" i="0" lang="en" sz="2300" u="none" cap="none" strike="noStrike">
                <a:solidFill>
                  <a:schemeClr val="dk1"/>
                </a:solidFill>
                <a:latin typeface="Oswald"/>
                <a:ea typeface="Oswald"/>
                <a:cs typeface="Oswald"/>
                <a:sym typeface="Oswald"/>
              </a:rPr>
              <a:t>BENEFITS OF ASSET MAPPING </a:t>
            </a:r>
            <a:r>
              <a:rPr lang="en" sz="2300"/>
              <a:t>&amp;</a:t>
            </a:r>
            <a:r>
              <a:rPr b="0" i="0" lang="en" sz="2300" u="none" cap="none" strike="noStrike">
                <a:solidFill>
                  <a:schemeClr val="dk1"/>
                </a:solidFill>
                <a:latin typeface="Oswald"/>
                <a:ea typeface="Oswald"/>
                <a:cs typeface="Oswald"/>
                <a:sym typeface="Oswald"/>
              </a:rPr>
              <a:t> CHARTING FOR MORE EQUITABLE TEAM DYNAMICS</a:t>
            </a:r>
            <a:r>
              <a:rPr b="0" i="0" lang="en" sz="2700" u="none" cap="none" strike="noStrike">
                <a:solidFill>
                  <a:schemeClr val="dk1"/>
                </a:solidFill>
                <a:latin typeface="Oswald"/>
                <a:ea typeface="Oswald"/>
                <a:cs typeface="Oswald"/>
                <a:sym typeface="Oswald"/>
              </a:rPr>
              <a:t> </a:t>
            </a:r>
            <a:r>
              <a:rPr b="0" i="0" lang="en" sz="1700" u="none" cap="none" strike="noStrike">
                <a:solidFill>
                  <a:schemeClr val="dk1"/>
                </a:solidFill>
                <a:latin typeface="Oswald"/>
                <a:ea typeface="Oswald"/>
                <a:cs typeface="Oswald"/>
                <a:sym typeface="Oswald"/>
              </a:rPr>
              <a:t>(Stoddard and Pfeifer, 2018)</a:t>
            </a:r>
            <a:endParaRPr b="0" i="0" sz="17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chemeClr val="dk1"/>
              </a:buClr>
              <a:buSzPts val="3000"/>
              <a:buFont typeface="Oswald"/>
              <a:buNone/>
            </a:pPr>
            <a:r>
              <a:t/>
            </a:r>
            <a:endParaRPr b="0" i="0" sz="2700" u="none" cap="none" strike="noStrike">
              <a:solidFill>
                <a:schemeClr val="dk1"/>
              </a:solidFill>
              <a:latin typeface="Oswald"/>
              <a:ea typeface="Oswald"/>
              <a:cs typeface="Oswald"/>
              <a:sym typeface="Oswald"/>
            </a:endParaRPr>
          </a:p>
        </p:txBody>
      </p:sp>
      <p:sp>
        <p:nvSpPr>
          <p:cNvPr id="169" name="Google Shape;169;p16"/>
          <p:cNvSpPr txBox="1"/>
          <p:nvPr>
            <p:ph idx="1" type="body"/>
          </p:nvPr>
        </p:nvSpPr>
        <p:spPr>
          <a:xfrm>
            <a:off x="67350" y="1504100"/>
            <a:ext cx="9009300" cy="2199600"/>
          </a:xfrm>
          <a:prstGeom prst="rect">
            <a:avLst/>
          </a:prstGeom>
          <a:noFill/>
          <a:ln cap="flat" cmpd="sng" w="38100">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accent3"/>
              </a:buClr>
              <a:buSzPts val="1800"/>
              <a:buFont typeface="Average"/>
              <a:buNone/>
            </a:pPr>
            <a:r>
              <a:rPr b="0" i="0" lang="en" sz="1300" u="none" cap="none" strike="noStrike">
                <a:solidFill>
                  <a:srgbClr val="EFEFEF"/>
                </a:solidFill>
                <a:latin typeface="Arial"/>
                <a:ea typeface="Arial"/>
                <a:cs typeface="Arial"/>
                <a:sym typeface="Arial"/>
              </a:rPr>
              <a:t>“Because of the stereotype that women are better suited for secretarial type roles</a:t>
            </a:r>
            <a:r>
              <a:rPr lang="en" sz="1300">
                <a:solidFill>
                  <a:srgbClr val="EFEFEF"/>
                </a:solidFill>
                <a:latin typeface="Arial"/>
                <a:ea typeface="Arial"/>
                <a:cs typeface="Arial"/>
                <a:sym typeface="Arial"/>
              </a:rPr>
              <a:t>...</a:t>
            </a:r>
            <a:r>
              <a:rPr b="0" i="0" lang="en" sz="1300" u="none" cap="none" strike="noStrike">
                <a:solidFill>
                  <a:srgbClr val="EFEFEF"/>
                </a:solidFill>
                <a:latin typeface="Arial"/>
                <a:ea typeface="Arial"/>
                <a:cs typeface="Arial"/>
                <a:sym typeface="Arial"/>
              </a:rPr>
              <a:t>considered more feminine, they are often assigned roles that focus on organization. Reflecting on my own experience</a:t>
            </a:r>
            <a:r>
              <a:rPr lang="en" sz="1300">
                <a:solidFill>
                  <a:srgbClr val="EFEFEF"/>
                </a:solidFill>
                <a:latin typeface="Arial"/>
                <a:ea typeface="Arial"/>
                <a:cs typeface="Arial"/>
                <a:sym typeface="Arial"/>
              </a:rPr>
              <a:t>...</a:t>
            </a:r>
            <a:r>
              <a:rPr b="0" i="0" lang="en" sz="1300" u="none" cap="none" strike="noStrike">
                <a:solidFill>
                  <a:srgbClr val="EFEFEF"/>
                </a:solidFill>
                <a:latin typeface="Arial"/>
                <a:ea typeface="Arial"/>
                <a:cs typeface="Arial"/>
                <a:sym typeface="Arial"/>
              </a:rPr>
              <a:t>this was very accurate for my own group. While John and Arjun focused heavily on finding new technologies, Katie and I conducted other research that was still important, but not so focused on specific technologies. I also was assigned the role of email coordinator and conducting the interviews</a:t>
            </a:r>
            <a:r>
              <a:rPr lang="en" sz="1300">
                <a:solidFill>
                  <a:srgbClr val="EFEFEF"/>
                </a:solidFill>
                <a:latin typeface="Arial"/>
                <a:ea typeface="Arial"/>
                <a:cs typeface="Arial"/>
                <a:sym typeface="Arial"/>
              </a:rPr>
              <a:t>..</a:t>
            </a:r>
            <a:r>
              <a:rPr b="0" i="0" lang="en" sz="1300" u="none" cap="none" strike="noStrike">
                <a:solidFill>
                  <a:srgbClr val="EFEFEF"/>
                </a:solidFill>
                <a:latin typeface="Arial"/>
                <a:ea typeface="Arial"/>
                <a:cs typeface="Arial"/>
                <a:sym typeface="Arial"/>
              </a:rPr>
              <a:t>.I was not aware of how this stereotype was affecting our group nor did I think it was a problem...Strategies that my team could use to make the team dynamic more effective is switching up the types of roles we do everyone now and then. That way, Katie and I get more experience with the technologies and John and Arjun get more experience with organizing. Also, I think it would be beneficial for each of us to reflect on the own biases we each have and think about how that is affecting the group” (NORA, female student of color, names changed).</a:t>
            </a:r>
            <a:endParaRPr b="0" i="0" sz="1300" u="none" cap="none" strike="noStrike">
              <a:solidFill>
                <a:srgbClr val="EFEFEF"/>
              </a:solidFill>
              <a:latin typeface="Arial"/>
              <a:ea typeface="Arial"/>
              <a:cs typeface="Arial"/>
              <a:sym typeface="Arial"/>
            </a:endParaRPr>
          </a:p>
          <a:p>
            <a:pPr indent="0" lvl="0" marL="0" marR="0" rtl="0" algn="l">
              <a:lnSpc>
                <a:spcPct val="115000"/>
              </a:lnSpc>
              <a:spcBef>
                <a:spcPts val="0"/>
              </a:spcBef>
              <a:spcAft>
                <a:spcPts val="0"/>
              </a:spcAft>
              <a:buClr>
                <a:schemeClr val="accent3"/>
              </a:buClr>
              <a:buSzPts val="1800"/>
              <a:buFont typeface="Average"/>
              <a:buNone/>
            </a:pPr>
            <a:r>
              <a:t/>
            </a:r>
            <a:endParaRPr b="0" i="0" sz="1800" u="none" cap="none" strike="noStrike">
              <a:solidFill>
                <a:srgbClr val="EFEFEF"/>
              </a:solidFill>
              <a:latin typeface="Arial"/>
              <a:ea typeface="Arial"/>
              <a:cs typeface="Arial"/>
              <a:sym typeface="Arial"/>
            </a:endParaRPr>
          </a:p>
          <a:p>
            <a:pPr indent="0" lvl="0" marL="0" marR="0" rtl="0" algn="l">
              <a:lnSpc>
                <a:spcPct val="115000"/>
              </a:lnSpc>
              <a:spcBef>
                <a:spcPts val="0"/>
              </a:spcBef>
              <a:spcAft>
                <a:spcPts val="1600"/>
              </a:spcAft>
              <a:buClr>
                <a:schemeClr val="accent3"/>
              </a:buClr>
              <a:buSzPts val="1800"/>
              <a:buFont typeface="Average"/>
              <a:buNone/>
            </a:pPr>
            <a:r>
              <a:t/>
            </a:r>
            <a:endParaRPr b="0" i="0" sz="1800" u="none" cap="none" strike="noStrike">
              <a:solidFill>
                <a:schemeClr val="accent3"/>
              </a:solidFill>
              <a:latin typeface="Arial"/>
              <a:ea typeface="Arial"/>
              <a:cs typeface="Arial"/>
              <a:sym typeface="Arial"/>
            </a:endParaRPr>
          </a:p>
        </p:txBody>
      </p:sp>
      <p:sp>
        <p:nvSpPr>
          <p:cNvPr id="170" name="Google Shape;170;p16"/>
          <p:cNvSpPr txBox="1"/>
          <p:nvPr/>
        </p:nvSpPr>
        <p:spPr>
          <a:xfrm>
            <a:off x="0" y="-152400"/>
            <a:ext cx="9009300" cy="30000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en" sz="1800" u="none" cap="none" strike="noStrike">
                <a:solidFill>
                  <a:srgbClr val="EFEFEF"/>
                </a:solidFill>
                <a:latin typeface="Arial"/>
                <a:ea typeface="Arial"/>
                <a:cs typeface="Arial"/>
                <a:sym typeface="Arial"/>
              </a:rPr>
              <a:t>4. PROVIDES TOOL TO DOCUMENT, ANALYZE, MEASURE, AND DISCUSS (IN)EQUITY IN TEAM DYNAMICS</a:t>
            </a:r>
            <a:endParaRPr b="1" i="0" sz="1800" u="none" cap="none" strike="noStrike">
              <a:solidFill>
                <a:srgbClr val="EFEFE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000"/>
              <a:buFont typeface="Arial"/>
              <a:buNone/>
            </a:pPr>
            <a:r>
              <a:t/>
            </a:r>
            <a:endParaRPr b="1" i="0" sz="2000" u="none" cap="none" strike="noStrike">
              <a:solidFill>
                <a:srgbClr val="EFEFEF"/>
              </a:solidFill>
              <a:latin typeface="Arial"/>
              <a:ea typeface="Arial"/>
              <a:cs typeface="Arial"/>
              <a:sym typeface="Arial"/>
            </a:endParaRPr>
          </a:p>
        </p:txBody>
      </p:sp>
      <p:sp>
        <p:nvSpPr>
          <p:cNvPr id="171" name="Google Shape;171;p16"/>
          <p:cNvSpPr txBox="1"/>
          <p:nvPr/>
        </p:nvSpPr>
        <p:spPr>
          <a:xfrm>
            <a:off x="87550" y="3787200"/>
            <a:ext cx="9009300" cy="1293900"/>
          </a:xfrm>
          <a:prstGeom prst="rect">
            <a:avLst/>
          </a:prstGeom>
          <a:noFill/>
          <a:ln cap="flat" cmpd="sng" w="38100">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EFEFEF"/>
                </a:solidFill>
                <a:latin typeface="Arial"/>
                <a:ea typeface="Arial"/>
                <a:cs typeface="Arial"/>
                <a:sym typeface="Arial"/>
              </a:rPr>
              <a:t> “I always left group meetings not trusting my peers could accomplish the quantity or quality of work they promised. I often felt like I was on an island...I see that my bias of associating personality type with work ethic…impeded [our] group productivity. [During the workshop], I learned that both Mark and Stacie take a backseat not out of disinterest but more so to appease the loudest group member, me...I am now excited about group work and feel less pressured about turning in the assignment on time and more so turning in a quality assignment where I actually learn something.” (Kay, white female, names changed)</a:t>
            </a:r>
            <a:endParaRPr b="0" i="0" sz="1300" u="none" cap="none" strike="noStrike">
              <a:solidFill>
                <a:srgbClr val="EFEFE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7"/>
          <p:cNvSpPr txBox="1"/>
          <p:nvPr>
            <p:ph type="title"/>
          </p:nvPr>
        </p:nvSpPr>
        <p:spPr>
          <a:xfrm>
            <a:off x="67350" y="119275"/>
            <a:ext cx="9009300" cy="97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Oswald"/>
              <a:buNone/>
            </a:pPr>
            <a:r>
              <a:rPr i="0" lang="en" sz="2500" u="none" cap="none" strike="noStrike">
                <a:solidFill>
                  <a:schemeClr val="dk1"/>
                </a:solidFill>
                <a:latin typeface="Arial"/>
                <a:ea typeface="Arial"/>
                <a:cs typeface="Arial"/>
                <a:sym typeface="Arial"/>
              </a:rPr>
              <a:t>BENEFITS OF ASSET MAPPING </a:t>
            </a:r>
            <a:r>
              <a:rPr lang="en" sz="2500">
                <a:latin typeface="Arial"/>
                <a:ea typeface="Arial"/>
                <a:cs typeface="Arial"/>
                <a:sym typeface="Arial"/>
              </a:rPr>
              <a:t>&amp;</a:t>
            </a:r>
            <a:r>
              <a:rPr i="0" lang="en" sz="2500" u="none" cap="none" strike="noStrike">
                <a:solidFill>
                  <a:schemeClr val="dk1"/>
                </a:solidFill>
                <a:latin typeface="Arial"/>
                <a:ea typeface="Arial"/>
                <a:cs typeface="Arial"/>
                <a:sym typeface="Arial"/>
              </a:rPr>
              <a:t> CHARTING FOR MORE EQUITABLE TEAM DYNAMICS </a:t>
            </a:r>
            <a:r>
              <a:rPr i="0" lang="en" sz="1800" u="none" cap="none" strike="noStrike">
                <a:solidFill>
                  <a:schemeClr val="dk1"/>
                </a:solidFill>
                <a:latin typeface="Arial"/>
                <a:ea typeface="Arial"/>
                <a:cs typeface="Arial"/>
                <a:sym typeface="Arial"/>
              </a:rPr>
              <a:t>(Stoddard and Pfeifer, 2018)</a:t>
            </a:r>
            <a:endParaRPr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000"/>
              <a:buFont typeface="Oswald"/>
              <a:buNone/>
            </a:pPr>
            <a:r>
              <a:t/>
            </a:r>
            <a:endParaRPr b="0" i="0" sz="2700" u="none" cap="none" strike="noStrike">
              <a:solidFill>
                <a:schemeClr val="dk1"/>
              </a:solidFill>
              <a:latin typeface="Oswald"/>
              <a:ea typeface="Oswald"/>
              <a:cs typeface="Oswald"/>
              <a:sym typeface="Oswald"/>
            </a:endParaRPr>
          </a:p>
        </p:txBody>
      </p:sp>
      <p:sp>
        <p:nvSpPr>
          <p:cNvPr id="177" name="Google Shape;177;p17"/>
          <p:cNvSpPr txBox="1"/>
          <p:nvPr>
            <p:ph idx="1" type="body"/>
          </p:nvPr>
        </p:nvSpPr>
        <p:spPr>
          <a:xfrm>
            <a:off x="67350" y="1961300"/>
            <a:ext cx="9009300" cy="2354100"/>
          </a:xfrm>
          <a:prstGeom prst="rect">
            <a:avLst/>
          </a:prstGeom>
          <a:noFill/>
          <a:ln cap="flat" cmpd="sng" w="38100">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500"/>
              <a:buFont typeface="Arial"/>
              <a:buNone/>
            </a:pPr>
            <a:r>
              <a:rPr lang="en">
                <a:solidFill>
                  <a:srgbClr val="EFEFEF"/>
                </a:solidFill>
                <a:latin typeface="Arial"/>
                <a:ea typeface="Arial"/>
                <a:cs typeface="Arial"/>
                <a:sym typeface="Arial"/>
              </a:rPr>
              <a:t>“In my experience working in groups, it makes me feel as if I shouldn’t speak or contribute anything to the group because I have nothing worthy to bring to the discussion table, which is not true at all. I realized that this has been going on for a long time through my primary and part of my secondary school life </a:t>
            </a:r>
            <a:endParaRPr>
              <a:solidFill>
                <a:srgbClr val="EFEFEF"/>
              </a:solidFill>
              <a:latin typeface="Arial"/>
              <a:ea typeface="Arial"/>
              <a:cs typeface="Arial"/>
              <a:sym typeface="Arial"/>
            </a:endParaRPr>
          </a:p>
          <a:p>
            <a:pPr indent="0" lvl="0" marL="0" rtl="0" algn="just">
              <a:lnSpc>
                <a:spcPct val="115000"/>
              </a:lnSpc>
              <a:spcBef>
                <a:spcPts val="0"/>
              </a:spcBef>
              <a:spcAft>
                <a:spcPts val="0"/>
              </a:spcAft>
              <a:buClr>
                <a:srgbClr val="000000"/>
              </a:buClr>
              <a:buSzPts val="1500"/>
              <a:buFont typeface="Arial"/>
              <a:buNone/>
            </a:pPr>
            <a:r>
              <a:rPr lang="en">
                <a:solidFill>
                  <a:srgbClr val="EFEFEF"/>
                </a:solidFill>
                <a:latin typeface="Arial"/>
                <a:ea typeface="Arial"/>
                <a:cs typeface="Arial"/>
                <a:sym typeface="Arial"/>
              </a:rPr>
              <a:t>that when it got to be times I had to lead my group into finding a </a:t>
            </a:r>
            <a:endParaRPr>
              <a:solidFill>
                <a:srgbClr val="EFEFEF"/>
              </a:solidFill>
              <a:latin typeface="Arial"/>
              <a:ea typeface="Arial"/>
              <a:cs typeface="Arial"/>
              <a:sym typeface="Arial"/>
            </a:endParaRPr>
          </a:p>
          <a:p>
            <a:pPr indent="0" lvl="0" marL="0" rtl="0" algn="just">
              <a:lnSpc>
                <a:spcPct val="115000"/>
              </a:lnSpc>
              <a:spcBef>
                <a:spcPts val="0"/>
              </a:spcBef>
              <a:spcAft>
                <a:spcPts val="0"/>
              </a:spcAft>
              <a:buClr>
                <a:srgbClr val="000000"/>
              </a:buClr>
              <a:buSzPts val="1500"/>
              <a:buFont typeface="Arial"/>
              <a:buNone/>
            </a:pPr>
            <a:r>
              <a:rPr lang="en">
                <a:solidFill>
                  <a:srgbClr val="EFEFEF"/>
                </a:solidFill>
                <a:latin typeface="Arial"/>
                <a:ea typeface="Arial"/>
                <a:cs typeface="Arial"/>
                <a:sym typeface="Arial"/>
              </a:rPr>
              <a:t>solution, I was faced with anxiety” (Toni, female student of color, </a:t>
            </a:r>
            <a:endParaRPr>
              <a:solidFill>
                <a:srgbClr val="EFEFEF"/>
              </a:solidFill>
              <a:latin typeface="Arial"/>
              <a:ea typeface="Arial"/>
              <a:cs typeface="Arial"/>
              <a:sym typeface="Arial"/>
            </a:endParaRPr>
          </a:p>
          <a:p>
            <a:pPr indent="0" lvl="0" marL="0" rtl="0" algn="just">
              <a:lnSpc>
                <a:spcPct val="115000"/>
              </a:lnSpc>
              <a:spcBef>
                <a:spcPts val="0"/>
              </a:spcBef>
              <a:spcAft>
                <a:spcPts val="0"/>
              </a:spcAft>
              <a:buClr>
                <a:srgbClr val="000000"/>
              </a:buClr>
              <a:buSzPts val="1500"/>
              <a:buFont typeface="Arial"/>
              <a:buNone/>
            </a:pPr>
            <a:r>
              <a:rPr lang="en">
                <a:solidFill>
                  <a:srgbClr val="EFEFEF"/>
                </a:solidFill>
                <a:latin typeface="Arial"/>
                <a:ea typeface="Arial"/>
                <a:cs typeface="Arial"/>
                <a:sym typeface="Arial"/>
              </a:rPr>
              <a:t>names changed).</a:t>
            </a:r>
            <a:endParaRPr b="0" i="0" u="none" cap="none" strike="noStrike">
              <a:solidFill>
                <a:srgbClr val="EFEFEF"/>
              </a:solidFill>
              <a:latin typeface="Arial"/>
              <a:ea typeface="Arial"/>
              <a:cs typeface="Arial"/>
              <a:sym typeface="Arial"/>
            </a:endParaRPr>
          </a:p>
          <a:p>
            <a:pPr indent="0" lvl="0" marL="0" marR="0" rtl="0" algn="l">
              <a:lnSpc>
                <a:spcPct val="115000"/>
              </a:lnSpc>
              <a:spcBef>
                <a:spcPts val="0"/>
              </a:spcBef>
              <a:spcAft>
                <a:spcPts val="0"/>
              </a:spcAft>
              <a:buClr>
                <a:schemeClr val="accent3"/>
              </a:buClr>
              <a:buSzPts val="1800"/>
              <a:buFont typeface="Average"/>
              <a:buNone/>
            </a:pPr>
            <a:r>
              <a:t/>
            </a:r>
            <a:endParaRPr b="0" i="0" sz="1800" u="none" cap="none" strike="noStrike">
              <a:solidFill>
                <a:srgbClr val="EFEFEF"/>
              </a:solidFill>
              <a:latin typeface="Arial"/>
              <a:ea typeface="Arial"/>
              <a:cs typeface="Arial"/>
              <a:sym typeface="Arial"/>
            </a:endParaRPr>
          </a:p>
          <a:p>
            <a:pPr indent="0" lvl="0" marL="0" marR="0" rtl="0" algn="l">
              <a:lnSpc>
                <a:spcPct val="115000"/>
              </a:lnSpc>
              <a:spcBef>
                <a:spcPts val="0"/>
              </a:spcBef>
              <a:spcAft>
                <a:spcPts val="1600"/>
              </a:spcAft>
              <a:buClr>
                <a:schemeClr val="accent3"/>
              </a:buClr>
              <a:buSzPts val="1800"/>
              <a:buFont typeface="Average"/>
              <a:buNone/>
            </a:pPr>
            <a:r>
              <a:t/>
            </a:r>
            <a:endParaRPr b="0" i="0" sz="1800" u="none" cap="none" strike="noStrike">
              <a:solidFill>
                <a:schemeClr val="accent3"/>
              </a:solidFill>
              <a:latin typeface="Arial"/>
              <a:ea typeface="Arial"/>
              <a:cs typeface="Arial"/>
              <a:sym typeface="Arial"/>
            </a:endParaRPr>
          </a:p>
        </p:txBody>
      </p:sp>
      <p:sp>
        <p:nvSpPr>
          <p:cNvPr id="178" name="Google Shape;178;p17"/>
          <p:cNvSpPr txBox="1"/>
          <p:nvPr/>
        </p:nvSpPr>
        <p:spPr>
          <a:xfrm>
            <a:off x="67350" y="1042225"/>
            <a:ext cx="9009300" cy="1262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0" i="0" lang="en" sz="2000" u="none" cap="none" strike="noStrike">
                <a:solidFill>
                  <a:srgbClr val="F3F3F3"/>
                </a:solidFill>
                <a:latin typeface="Arial"/>
                <a:ea typeface="Arial"/>
                <a:cs typeface="Arial"/>
                <a:sym typeface="Arial"/>
              </a:rPr>
              <a:t>5. Potential limitation &amp; opportunity to disrupt </a:t>
            </a:r>
            <a:endParaRPr b="0" i="0" sz="2000" u="none" cap="none" strike="noStrike">
              <a:solidFill>
                <a:srgbClr val="F3F3F3"/>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000"/>
              <a:buFont typeface="Arial"/>
              <a:buNone/>
            </a:pPr>
            <a:r>
              <a:rPr b="0" i="0" lang="en" sz="2000" u="none" cap="none" strike="noStrike">
                <a:solidFill>
                  <a:srgbClr val="F3F3F3"/>
                </a:solidFill>
                <a:latin typeface="Arial"/>
                <a:ea typeface="Arial"/>
                <a:cs typeface="Arial"/>
                <a:sym typeface="Arial"/>
              </a:rPr>
              <a:t>reproduction of bias &amp; stereotyping</a:t>
            </a:r>
            <a:endParaRPr b="1" i="0" sz="2000" u="none" cap="none" strike="noStrike">
              <a:solidFill>
                <a:srgbClr val="F3F3F3"/>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000"/>
              <a:buFont typeface="Arial"/>
              <a:buNone/>
            </a:pPr>
            <a:r>
              <a:t/>
            </a:r>
            <a:endParaRPr b="1" i="0" sz="2000" u="none" cap="none" strike="noStrike">
              <a:solidFill>
                <a:srgbClr val="EFEFEF"/>
              </a:solidFill>
              <a:latin typeface="Arial"/>
              <a:ea typeface="Arial"/>
              <a:cs typeface="Arial"/>
              <a:sym typeface="Arial"/>
            </a:endParaRPr>
          </a:p>
        </p:txBody>
      </p:sp>
      <p:pic>
        <p:nvPicPr>
          <p:cNvPr id="179" name="Google Shape;179;p17"/>
          <p:cNvPicPr preferRelativeResize="0"/>
          <p:nvPr/>
        </p:nvPicPr>
        <p:blipFill rotWithShape="1">
          <a:blip r:embed="rId3">
            <a:alphaModFix/>
          </a:blip>
          <a:srcRect b="26932" l="0" r="0" t="0"/>
          <a:stretch/>
        </p:blipFill>
        <p:spPr>
          <a:xfrm>
            <a:off x="7010325" y="3037937"/>
            <a:ext cx="1833750" cy="2007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8"/>
          <p:cNvSpPr txBox="1"/>
          <p:nvPr>
            <p:ph type="title"/>
          </p:nvPr>
        </p:nvSpPr>
        <p:spPr>
          <a:xfrm>
            <a:off x="122475" y="64025"/>
            <a:ext cx="89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Additional Tools for More Equitable &amp; Effective Team Dynamics</a:t>
            </a:r>
            <a:endParaRPr/>
          </a:p>
        </p:txBody>
      </p:sp>
      <p:sp>
        <p:nvSpPr>
          <p:cNvPr id="185" name="Google Shape;185;p18"/>
          <p:cNvSpPr txBox="1"/>
          <p:nvPr>
            <p:ph idx="1" type="body"/>
          </p:nvPr>
        </p:nvSpPr>
        <p:spPr>
          <a:xfrm>
            <a:off x="311700" y="709875"/>
            <a:ext cx="8520600" cy="4271700"/>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SzPts val="2200"/>
              <a:buFont typeface="Oswald"/>
              <a:buAutoNum type="arabicParenR"/>
            </a:pPr>
            <a:r>
              <a:rPr b="1" lang="en" sz="2200" u="sng">
                <a:solidFill>
                  <a:schemeClr val="hlink"/>
                </a:solidFill>
                <a:latin typeface="Arial"/>
                <a:ea typeface="Arial"/>
                <a:cs typeface="Arial"/>
                <a:sym typeface="Arial"/>
                <a:hlinkClick r:id="rId3"/>
              </a:rPr>
              <a:t>Team Processing Sheet</a:t>
            </a:r>
            <a:r>
              <a:rPr b="1" lang="en" sz="2200">
                <a:solidFill>
                  <a:srgbClr val="FFFFFF"/>
                </a:solidFill>
                <a:latin typeface="Arial"/>
                <a:ea typeface="Arial"/>
                <a:cs typeface="Arial"/>
                <a:sym typeface="Arial"/>
              </a:rPr>
              <a:t>: </a:t>
            </a:r>
            <a:r>
              <a:rPr lang="en" sz="2200">
                <a:solidFill>
                  <a:srgbClr val="FFFFFF"/>
                </a:solidFill>
                <a:latin typeface="Arial"/>
                <a:ea typeface="Arial"/>
                <a:cs typeface="Arial"/>
                <a:sym typeface="Arial"/>
              </a:rPr>
              <a:t>students work through a set of questions to assess how the team is functioning in terms of equity and productivity. Questions include: Who talks the most? Makes the most decisions? Impacts for productivity? For feelings of equity?</a:t>
            </a:r>
            <a:endParaRPr sz="2200">
              <a:solidFill>
                <a:srgbClr val="FFFFFF"/>
              </a:solidFill>
              <a:latin typeface="Arial"/>
              <a:ea typeface="Arial"/>
              <a:cs typeface="Arial"/>
              <a:sym typeface="Arial"/>
            </a:endParaRPr>
          </a:p>
          <a:p>
            <a:pPr indent="0" lvl="0" marL="457200" rtl="0" algn="l">
              <a:lnSpc>
                <a:spcPct val="100000"/>
              </a:lnSpc>
              <a:spcBef>
                <a:spcPts val="0"/>
              </a:spcBef>
              <a:spcAft>
                <a:spcPts val="0"/>
              </a:spcAft>
              <a:buSzPts val="1800"/>
              <a:buNone/>
            </a:pPr>
            <a:r>
              <a:t/>
            </a:r>
            <a:endParaRPr sz="2200">
              <a:solidFill>
                <a:srgbClr val="FFFFFF"/>
              </a:solidFill>
              <a:latin typeface="Arial"/>
              <a:ea typeface="Arial"/>
              <a:cs typeface="Arial"/>
              <a:sym typeface="Arial"/>
            </a:endParaRPr>
          </a:p>
          <a:p>
            <a:pPr indent="-368300" lvl="0" marL="457200" rtl="0" algn="l">
              <a:lnSpc>
                <a:spcPct val="100000"/>
              </a:lnSpc>
              <a:spcBef>
                <a:spcPts val="0"/>
              </a:spcBef>
              <a:spcAft>
                <a:spcPts val="0"/>
              </a:spcAft>
              <a:buClr>
                <a:srgbClr val="FFFFFF"/>
              </a:buClr>
              <a:buSzPts val="2200"/>
              <a:buFont typeface="Arial"/>
              <a:buAutoNum type="arabicParenR"/>
            </a:pPr>
            <a:r>
              <a:rPr lang="en" sz="2200" u="sng">
                <a:solidFill>
                  <a:schemeClr val="hlink"/>
                </a:solidFill>
                <a:latin typeface="Arial"/>
                <a:ea typeface="Arial"/>
                <a:cs typeface="Arial"/>
                <a:sym typeface="Arial"/>
                <a:hlinkClick r:id="rId4"/>
              </a:rPr>
              <a:t>Self Assessments on work style on teams</a:t>
            </a:r>
            <a:r>
              <a:rPr lang="en" sz="2200">
                <a:solidFill>
                  <a:srgbClr val="FFFFFF"/>
                </a:solidFill>
                <a:latin typeface="Arial"/>
                <a:ea typeface="Arial"/>
                <a:cs typeface="Arial"/>
                <a:sym typeface="Arial"/>
              </a:rPr>
              <a:t>, and </a:t>
            </a:r>
            <a:r>
              <a:rPr lang="en" sz="2200" u="sng">
                <a:solidFill>
                  <a:schemeClr val="hlink"/>
                </a:solidFill>
                <a:latin typeface="Arial"/>
                <a:ea typeface="Arial"/>
                <a:cs typeface="Arial"/>
                <a:sym typeface="Arial"/>
                <a:hlinkClick r:id="rId5"/>
              </a:rPr>
              <a:t>associated communication and deadline agreement</a:t>
            </a:r>
            <a:r>
              <a:rPr lang="en" sz="2200">
                <a:solidFill>
                  <a:srgbClr val="FFFFFF"/>
                </a:solidFill>
                <a:latin typeface="Arial"/>
                <a:ea typeface="Arial"/>
                <a:cs typeface="Arial"/>
                <a:sym typeface="Arial"/>
              </a:rPr>
              <a:t>: students assess, and then discuss, how they tend to work on teams, and then create an agreement on team communication and </a:t>
            </a:r>
            <a:endParaRPr sz="2200">
              <a:solidFill>
                <a:srgbClr val="FFFFFF"/>
              </a:solidFill>
              <a:latin typeface="Arial"/>
              <a:ea typeface="Arial"/>
              <a:cs typeface="Arial"/>
              <a:sym typeface="Arial"/>
            </a:endParaRPr>
          </a:p>
          <a:p>
            <a:pPr indent="0" lvl="0" marL="457200" rtl="0" algn="l">
              <a:lnSpc>
                <a:spcPct val="100000"/>
              </a:lnSpc>
              <a:spcBef>
                <a:spcPts val="0"/>
              </a:spcBef>
              <a:spcAft>
                <a:spcPts val="0"/>
              </a:spcAft>
              <a:buSzPts val="1800"/>
              <a:buNone/>
            </a:pPr>
            <a:r>
              <a:t/>
            </a:r>
            <a:endParaRPr sz="2200">
              <a:solidFill>
                <a:srgbClr val="FFFFFF"/>
              </a:solidFill>
              <a:latin typeface="Arial"/>
              <a:ea typeface="Arial"/>
              <a:cs typeface="Arial"/>
              <a:sym typeface="Arial"/>
            </a:endParaRPr>
          </a:p>
          <a:p>
            <a:pPr indent="-368300" lvl="0" marL="457200" rtl="0" algn="l">
              <a:lnSpc>
                <a:spcPct val="100000"/>
              </a:lnSpc>
              <a:spcBef>
                <a:spcPts val="0"/>
              </a:spcBef>
              <a:spcAft>
                <a:spcPts val="0"/>
              </a:spcAft>
              <a:buClr>
                <a:srgbClr val="FFFFFF"/>
              </a:buClr>
              <a:buSzPts val="2200"/>
              <a:buFont typeface="Arial"/>
              <a:buAutoNum type="arabicParenR"/>
            </a:pPr>
            <a:r>
              <a:rPr lang="en" sz="2200" u="sng">
                <a:solidFill>
                  <a:schemeClr val="hlink"/>
                </a:solidFill>
                <a:latin typeface="Arial"/>
                <a:ea typeface="Arial"/>
                <a:cs typeface="Arial"/>
                <a:sym typeface="Arial"/>
                <a:hlinkClick r:id="rId6"/>
              </a:rPr>
              <a:t>Asset-based cover sheet</a:t>
            </a:r>
            <a:r>
              <a:rPr lang="en" sz="2200">
                <a:solidFill>
                  <a:srgbClr val="FFFFFF"/>
                </a:solidFill>
                <a:latin typeface="Arial"/>
                <a:ea typeface="Arial"/>
                <a:cs typeface="Arial"/>
                <a:sym typeface="Arial"/>
              </a:rPr>
              <a:t>: team members divide work for each assignment based on assets</a:t>
            </a:r>
            <a:endParaRPr sz="2200">
              <a:solidFill>
                <a:srgbClr val="FFFFFF"/>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SLIDES THAT FOLLOW ARE TO SUPPORT DISCUSSION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2"/>
          <p:cNvSpPr txBox="1"/>
          <p:nvPr>
            <p:ph type="title"/>
          </p:nvPr>
        </p:nvSpPr>
        <p:spPr>
          <a:xfrm>
            <a:off x="311700" y="64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4000">
                <a:latin typeface="Arial"/>
                <a:ea typeface="Arial"/>
                <a:cs typeface="Arial"/>
                <a:sym typeface="Arial"/>
              </a:rPr>
              <a:t>Benefits of Diverse Teams </a:t>
            </a:r>
            <a:endParaRPr sz="4000">
              <a:latin typeface="Arial"/>
              <a:ea typeface="Arial"/>
              <a:cs typeface="Arial"/>
              <a:sym typeface="Arial"/>
            </a:endParaRPr>
          </a:p>
        </p:txBody>
      </p:sp>
      <p:sp>
        <p:nvSpPr>
          <p:cNvPr id="67" name="Google Shape;67;p2"/>
          <p:cNvSpPr txBox="1"/>
          <p:nvPr/>
        </p:nvSpPr>
        <p:spPr>
          <a:xfrm>
            <a:off x="0" y="2731775"/>
            <a:ext cx="8917800" cy="21318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rgbClr val="F3F3F3"/>
              </a:buClr>
              <a:buSzPts val="1600"/>
              <a:buFont typeface="Arial"/>
              <a:buAutoNum type="arabicPeriod"/>
            </a:pPr>
            <a:r>
              <a:rPr b="0" i="0" lang="en" sz="1600" u="none" cap="none" strike="noStrike">
                <a:solidFill>
                  <a:srgbClr val="F3F3F3"/>
                </a:solidFill>
                <a:latin typeface="Arial"/>
                <a:ea typeface="Arial"/>
                <a:cs typeface="Arial"/>
                <a:sym typeface="Arial"/>
              </a:rPr>
              <a:t>Difference in background knowledge, point of view, experiences, race, gender, culture, geographic origin, etc. on teams results in more innovative ideas and better outcomes in (under)graduate work and in the workplace (Philips, Liljenquist, Neale, 2010; Rock, Grant, and Grey 2016).</a:t>
            </a:r>
            <a:endParaRPr b="0" i="0" sz="1600" u="none" cap="none" strike="noStrike">
              <a:solidFill>
                <a:srgbClr val="F3F3F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3F3F3"/>
              </a:solidFill>
              <a:latin typeface="Arial"/>
              <a:ea typeface="Arial"/>
              <a:cs typeface="Arial"/>
              <a:sym typeface="Arial"/>
            </a:endParaRPr>
          </a:p>
          <a:p>
            <a:pPr indent="-330200" lvl="0" marL="457200" marR="0" rtl="0" algn="l">
              <a:lnSpc>
                <a:spcPct val="100000"/>
              </a:lnSpc>
              <a:spcBef>
                <a:spcPts val="0"/>
              </a:spcBef>
              <a:spcAft>
                <a:spcPts val="0"/>
              </a:spcAft>
              <a:buClr>
                <a:srgbClr val="F3F3F3"/>
              </a:buClr>
              <a:buSzPts val="1600"/>
              <a:buFont typeface="Arial"/>
              <a:buAutoNum type="arabicPeriod"/>
            </a:pPr>
            <a:r>
              <a:rPr b="0" i="0" lang="en" sz="1600" u="none" cap="none" strike="noStrike">
                <a:solidFill>
                  <a:srgbClr val="F3F3F3"/>
                </a:solidFill>
                <a:latin typeface="Arial"/>
                <a:ea typeface="Arial"/>
                <a:cs typeface="Arial"/>
                <a:sym typeface="Arial"/>
              </a:rPr>
              <a:t>Better, more innovative outcomes result </a:t>
            </a:r>
            <a:r>
              <a:rPr b="0" i="1" lang="en" sz="1600" u="none" cap="none" strike="noStrike">
                <a:solidFill>
                  <a:srgbClr val="F3F3F3"/>
                </a:solidFill>
                <a:latin typeface="Arial"/>
                <a:ea typeface="Arial"/>
                <a:cs typeface="Arial"/>
                <a:sym typeface="Arial"/>
              </a:rPr>
              <a:t>because </a:t>
            </a:r>
            <a:r>
              <a:rPr b="0" i="0" lang="en" sz="1600" u="none" cap="none" strike="noStrike">
                <a:solidFill>
                  <a:srgbClr val="F3F3F3"/>
                </a:solidFill>
                <a:latin typeface="Arial"/>
                <a:ea typeface="Arial"/>
                <a:cs typeface="Arial"/>
                <a:sym typeface="Arial"/>
              </a:rPr>
              <a:t>it’s more challenging. You have to work harder to present your ideas clearly and convince others that they are valuable → everyone brings their A game (Philips, Liljenquist, Neale, 2010; Rock, Grant, and Grey 2016).</a:t>
            </a:r>
            <a:endParaRPr b="0" i="0" sz="1600" u="none" cap="none" strike="noStrike">
              <a:solidFill>
                <a:srgbClr val="F3F3F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8" name="Google Shape;68;p2"/>
          <p:cNvPicPr preferRelativeResize="0"/>
          <p:nvPr/>
        </p:nvPicPr>
        <p:blipFill rotWithShape="1">
          <a:blip r:embed="rId3">
            <a:alphaModFix/>
          </a:blip>
          <a:srcRect b="0" l="0" r="0" t="0"/>
          <a:stretch/>
        </p:blipFill>
        <p:spPr>
          <a:xfrm>
            <a:off x="1879200" y="739925"/>
            <a:ext cx="5315749" cy="1888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FFFFF"/>
                </a:solidFill>
                <a:latin typeface="Arial"/>
                <a:ea typeface="Arial"/>
                <a:cs typeface="Arial"/>
                <a:sym typeface="Arial"/>
              </a:rPr>
              <a:t>Equal vs. Equitable Team Dynamics</a:t>
            </a:r>
            <a:r>
              <a:rPr lang="en">
                <a:latin typeface="Arial"/>
                <a:ea typeface="Arial"/>
                <a:cs typeface="Arial"/>
                <a:sym typeface="Arial"/>
              </a:rPr>
              <a:t> </a:t>
            </a:r>
            <a:endParaRPr>
              <a:latin typeface="Arial"/>
              <a:ea typeface="Arial"/>
              <a:cs typeface="Arial"/>
              <a:sym typeface="Arial"/>
            </a:endParaRPr>
          </a:p>
          <a:p>
            <a:pPr indent="0" lvl="0" marL="0" rtl="0" algn="l">
              <a:lnSpc>
                <a:spcPct val="100000"/>
              </a:lnSpc>
              <a:spcBef>
                <a:spcPts val="0"/>
              </a:spcBef>
              <a:spcAft>
                <a:spcPts val="0"/>
              </a:spcAft>
              <a:buSzPts val="3000"/>
              <a:buNone/>
            </a:pPr>
            <a:r>
              <a:t/>
            </a:r>
            <a:endParaRPr/>
          </a:p>
          <a:p>
            <a:pPr indent="0" lvl="0" marL="0" rtl="0" algn="l">
              <a:lnSpc>
                <a:spcPct val="100000"/>
              </a:lnSpc>
              <a:spcBef>
                <a:spcPts val="0"/>
              </a:spcBef>
              <a:spcAft>
                <a:spcPts val="0"/>
              </a:spcAft>
              <a:buSzPts val="3000"/>
              <a:buNone/>
            </a:pPr>
            <a:r>
              <a:t/>
            </a:r>
            <a:endParaRPr/>
          </a:p>
        </p:txBody>
      </p:sp>
      <p:pic>
        <p:nvPicPr>
          <p:cNvPr id="196" name="Google Shape;196;p20"/>
          <p:cNvPicPr preferRelativeResize="0"/>
          <p:nvPr/>
        </p:nvPicPr>
        <p:blipFill rotWithShape="1">
          <a:blip r:embed="rId3">
            <a:alphaModFix/>
          </a:blip>
          <a:srcRect b="0" l="0" r="0" t="0"/>
          <a:stretch/>
        </p:blipFill>
        <p:spPr>
          <a:xfrm>
            <a:off x="632800" y="1113125"/>
            <a:ext cx="2450325" cy="3820975"/>
          </a:xfrm>
          <a:prstGeom prst="rect">
            <a:avLst/>
          </a:prstGeom>
          <a:noFill/>
          <a:ln>
            <a:noFill/>
          </a:ln>
        </p:spPr>
      </p:pic>
      <p:sp>
        <p:nvSpPr>
          <p:cNvPr id="197" name="Google Shape;197;p20"/>
          <p:cNvSpPr txBox="1"/>
          <p:nvPr/>
        </p:nvSpPr>
        <p:spPr>
          <a:xfrm>
            <a:off x="3450275" y="1113063"/>
            <a:ext cx="5285700" cy="382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F3F3F3"/>
                </a:solidFill>
                <a:latin typeface="Arial"/>
                <a:ea typeface="Arial"/>
                <a:cs typeface="Arial"/>
                <a:sym typeface="Arial"/>
              </a:rPr>
              <a:t>Equality-based tools do not mitigate some pervasive team problems: </a:t>
            </a:r>
            <a:endParaRPr b="0" i="0" sz="2400" u="none" cap="none" strike="noStrike">
              <a:solidFill>
                <a:srgbClr val="F3F3F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3F3F3"/>
              </a:solidFill>
              <a:latin typeface="Arial"/>
              <a:ea typeface="Arial"/>
              <a:cs typeface="Arial"/>
              <a:sym typeface="Arial"/>
            </a:endParaRPr>
          </a:p>
          <a:p>
            <a:pPr indent="-342900" lvl="0" marL="457200" marR="0" rtl="0" algn="l">
              <a:lnSpc>
                <a:spcPct val="100000"/>
              </a:lnSpc>
              <a:spcBef>
                <a:spcPts val="0"/>
              </a:spcBef>
              <a:spcAft>
                <a:spcPts val="0"/>
              </a:spcAft>
              <a:buClr>
                <a:srgbClr val="F3F3F3"/>
              </a:buClr>
              <a:buSzPts val="1800"/>
              <a:buFont typeface="Arial"/>
              <a:buChar char="-"/>
            </a:pPr>
            <a:r>
              <a:rPr b="0" i="0" lang="en" sz="1800" u="none" cap="none" strike="noStrike">
                <a:solidFill>
                  <a:srgbClr val="F3F3F3"/>
                </a:solidFill>
                <a:latin typeface="Arial"/>
                <a:ea typeface="Arial"/>
                <a:cs typeface="Arial"/>
                <a:sym typeface="Arial"/>
              </a:rPr>
              <a:t>Team contracts that include processes to allow members equal time speaking during meetings do not mitigate intellectual marginalization or lack of work recognition.</a:t>
            </a:r>
            <a:endParaRPr b="0" i="0" sz="1800" u="none" cap="none" strike="noStrike">
              <a:solidFill>
                <a:srgbClr val="F3F3F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3F3F3"/>
              </a:solidFill>
              <a:latin typeface="Arial"/>
              <a:ea typeface="Arial"/>
              <a:cs typeface="Arial"/>
              <a:sym typeface="Arial"/>
            </a:endParaRPr>
          </a:p>
          <a:p>
            <a:pPr indent="-342900" lvl="0" marL="457200" marR="0" rtl="0" algn="l">
              <a:lnSpc>
                <a:spcPct val="100000"/>
              </a:lnSpc>
              <a:spcBef>
                <a:spcPts val="0"/>
              </a:spcBef>
              <a:spcAft>
                <a:spcPts val="0"/>
              </a:spcAft>
              <a:buClr>
                <a:srgbClr val="F3F3F3"/>
              </a:buClr>
              <a:buSzPts val="1800"/>
              <a:buFont typeface="Arial"/>
              <a:buChar char="-"/>
            </a:pPr>
            <a:r>
              <a:rPr b="0" i="0" lang="en" sz="1800" u="none" cap="none" strike="noStrike">
                <a:solidFill>
                  <a:srgbClr val="F3F3F3"/>
                </a:solidFill>
                <a:latin typeface="Arial"/>
                <a:ea typeface="Arial"/>
                <a:cs typeface="Arial"/>
                <a:sym typeface="Arial"/>
              </a:rPr>
              <a:t>Task schedules that divide work equally do not tackle the problem of task assignment bias.</a:t>
            </a:r>
            <a:endParaRPr b="0" i="0" sz="1800" u="none" cap="none" strike="noStrike">
              <a:solidFill>
                <a:srgbClr val="F3F3F3"/>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3"/>
          <p:cNvSpPr txBox="1"/>
          <p:nvPr>
            <p:ph type="title"/>
          </p:nvPr>
        </p:nvSpPr>
        <p:spPr>
          <a:xfrm>
            <a:off x="311700" y="366400"/>
            <a:ext cx="8520600" cy="127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2000">
                <a:latin typeface="Arial"/>
                <a:ea typeface="Arial"/>
                <a:cs typeface="Arial"/>
                <a:sym typeface="Arial"/>
              </a:rPr>
              <a:t>A recent study of 4 universities showed that 85% of students experienced team dynamics issues over a year (Wolfe et al, 2016). </a:t>
            </a:r>
            <a:endParaRPr sz="2000">
              <a:latin typeface="Arial"/>
              <a:ea typeface="Arial"/>
              <a:cs typeface="Arial"/>
              <a:sym typeface="Arial"/>
            </a:endParaRPr>
          </a:p>
          <a:p>
            <a:pPr indent="0" lvl="0" marL="0" rtl="0" algn="ctr">
              <a:lnSpc>
                <a:spcPct val="100000"/>
              </a:lnSpc>
              <a:spcBef>
                <a:spcPts val="0"/>
              </a:spcBef>
              <a:spcAft>
                <a:spcPts val="0"/>
              </a:spcAft>
              <a:buSzPts val="3000"/>
              <a:buNone/>
            </a:pPr>
            <a:r>
              <a:t/>
            </a:r>
            <a:endParaRPr sz="1200">
              <a:latin typeface="Arial"/>
              <a:ea typeface="Arial"/>
              <a:cs typeface="Arial"/>
              <a:sym typeface="Arial"/>
            </a:endParaRPr>
          </a:p>
          <a:p>
            <a:pPr indent="0" lvl="0" marL="0" rtl="0" algn="ctr">
              <a:lnSpc>
                <a:spcPct val="100000"/>
              </a:lnSpc>
              <a:spcBef>
                <a:spcPts val="0"/>
              </a:spcBef>
              <a:spcAft>
                <a:spcPts val="0"/>
              </a:spcAft>
              <a:buSzPts val="3000"/>
              <a:buNone/>
            </a:pPr>
            <a:r>
              <a:rPr lang="en" sz="2000">
                <a:latin typeface="Arial"/>
                <a:ea typeface="Arial"/>
                <a:cs typeface="Arial"/>
                <a:sym typeface="Arial"/>
              </a:rPr>
              <a:t>The most common problems experienced on student teams were :</a:t>
            </a:r>
            <a:endParaRPr sz="2000">
              <a:latin typeface="Arial"/>
              <a:ea typeface="Arial"/>
              <a:cs typeface="Arial"/>
              <a:sym typeface="Arial"/>
            </a:endParaRPr>
          </a:p>
        </p:txBody>
      </p:sp>
      <p:graphicFrame>
        <p:nvGraphicFramePr>
          <p:cNvPr id="74" name="Google Shape;74;p3"/>
          <p:cNvGraphicFramePr/>
          <p:nvPr/>
        </p:nvGraphicFramePr>
        <p:xfrm>
          <a:off x="2083500" y="1636600"/>
          <a:ext cx="3000000" cy="3000000"/>
        </p:xfrm>
        <a:graphic>
          <a:graphicData uri="http://schemas.openxmlformats.org/drawingml/2006/table">
            <a:tbl>
              <a:tblPr>
                <a:noFill/>
                <a:tableStyleId>{A698D2F3-B81C-44A8-A344-C5E079FEDC17}</a:tableStyleId>
              </a:tblPr>
              <a:tblGrid>
                <a:gridCol w="2868375"/>
                <a:gridCol w="2021575"/>
              </a:tblGrid>
              <a:tr h="444525">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sng" cap="none" strike="noStrike">
                          <a:solidFill>
                            <a:srgbClr val="EFEFEF"/>
                          </a:solidFill>
                        </a:rPr>
                        <a:t>Problem categories</a:t>
                      </a:r>
                      <a:endParaRPr sz="1800" u="sng" cap="none" strike="noStrike">
                        <a:solidFill>
                          <a:srgbClr val="EFEFEF"/>
                        </a:solidFill>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sng" cap="none" strike="noStrike">
                          <a:solidFill>
                            <a:srgbClr val="EFEFEF"/>
                          </a:solidFill>
                        </a:rPr>
                        <a:t>% of students </a:t>
                      </a:r>
                      <a:endParaRPr sz="1800" u="sng" cap="none" strike="noStrike">
                        <a:solidFill>
                          <a:srgbClr val="EFEFEF"/>
                        </a:solidFill>
                      </a:endParaRPr>
                    </a:p>
                  </a:txBody>
                  <a:tcPr marT="91425" marB="91425" marR="91425" marL="91425"/>
                </a:tc>
              </a:tr>
              <a:tr h="429275">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EFEFEF"/>
                          </a:solidFill>
                        </a:rPr>
                        <a:t>Slacker Teammate</a:t>
                      </a:r>
                      <a:endParaRPr sz="1800" u="none" cap="none" strike="noStrike">
                        <a:solidFill>
                          <a:srgbClr val="EFEFEF"/>
                        </a:solidFill>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EFEFEF"/>
                          </a:solidFill>
                        </a:rPr>
                        <a:t>74%</a:t>
                      </a:r>
                      <a:endParaRPr sz="1800" u="none" cap="none" strike="noStrike">
                        <a:solidFill>
                          <a:srgbClr val="EFEFEF"/>
                        </a:solidFill>
                      </a:endParaRPr>
                    </a:p>
                  </a:txBody>
                  <a:tcPr marT="91425" marB="91425" marR="91425" marL="91425"/>
                </a:tc>
              </a:tr>
              <a:tr h="429275">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EFEFEF"/>
                          </a:solidFill>
                        </a:rPr>
                        <a:t>Domineering Teammate</a:t>
                      </a:r>
                      <a:endParaRPr sz="1800" u="none" cap="none" strike="noStrike">
                        <a:solidFill>
                          <a:srgbClr val="EFEFEF"/>
                        </a:solidFill>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EFEFEF"/>
                          </a:solidFill>
                        </a:rPr>
                        <a:t>41%</a:t>
                      </a:r>
                      <a:endParaRPr sz="1800" u="none" cap="none" strike="noStrike">
                        <a:solidFill>
                          <a:srgbClr val="EFEFEF"/>
                        </a:solidFill>
                      </a:endParaRPr>
                    </a:p>
                  </a:txBody>
                  <a:tcPr marT="91425" marB="91425" marR="91425" marL="91425"/>
                </a:tc>
              </a:tr>
              <a:tr h="429275">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EFEFEF"/>
                          </a:solidFill>
                        </a:rPr>
                        <a:t>Limited Learning</a:t>
                      </a:r>
                      <a:endParaRPr sz="1800" u="none" cap="none" strike="noStrike">
                        <a:solidFill>
                          <a:srgbClr val="EFEFEF"/>
                        </a:solidFill>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EFEFEF"/>
                          </a:solidFill>
                        </a:rPr>
                        <a:t>45%</a:t>
                      </a:r>
                      <a:endParaRPr sz="1800" u="none" cap="none" strike="noStrike">
                        <a:solidFill>
                          <a:srgbClr val="EFEFEF"/>
                        </a:solidFill>
                      </a:endParaRPr>
                    </a:p>
                  </a:txBody>
                  <a:tcPr marT="91425" marB="91425" marR="91425" marL="91425"/>
                </a:tc>
              </a:tr>
              <a:tr h="429275">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EFEFEF"/>
                          </a:solidFill>
                        </a:rPr>
                        <a:t>Exclusion from work</a:t>
                      </a:r>
                      <a:endParaRPr sz="1800" u="none" cap="none" strike="noStrike">
                        <a:solidFill>
                          <a:srgbClr val="EFEFEF"/>
                        </a:solidFill>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EFEFEF"/>
                          </a:solidFill>
                        </a:rPr>
                        <a:t>30%</a:t>
                      </a:r>
                      <a:endParaRPr sz="1800" u="none" cap="none" strike="noStrike">
                        <a:solidFill>
                          <a:srgbClr val="EFEFEF"/>
                        </a:solidFill>
                      </a:endParaRPr>
                    </a:p>
                  </a:txBody>
                  <a:tcPr marT="91425" marB="91425" marR="91425" marL="91425"/>
                </a:tc>
              </a:tr>
            </a:tbl>
          </a:graphicData>
        </a:graphic>
      </p:graphicFrame>
      <p:sp>
        <p:nvSpPr>
          <p:cNvPr id="75" name="Google Shape;75;p3"/>
          <p:cNvSpPr txBox="1"/>
          <p:nvPr/>
        </p:nvSpPr>
        <p:spPr>
          <a:xfrm>
            <a:off x="362675" y="4160800"/>
            <a:ext cx="8166000" cy="89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3F3F3"/>
                </a:solidFill>
                <a:latin typeface="Arial"/>
                <a:ea typeface="Arial"/>
                <a:cs typeface="Arial"/>
                <a:sym typeface="Arial"/>
              </a:rPr>
              <a:t>Additionally, teamwork was one of the top 3 valued skills, though 78% of employers said students are not WELL prepared (AACU 2015).</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4"/>
          <p:cNvSpPr txBox="1"/>
          <p:nvPr>
            <p:ph type="title"/>
          </p:nvPr>
        </p:nvSpPr>
        <p:spPr>
          <a:xfrm>
            <a:off x="311700" y="234125"/>
            <a:ext cx="8520600" cy="836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2000">
                <a:latin typeface="Arial"/>
                <a:ea typeface="Arial"/>
                <a:cs typeface="Arial"/>
                <a:sym typeface="Arial"/>
              </a:rPr>
              <a:t>The study also showed that women &amp; students of color experienced issues at higher rates (Wolfe et al, 2016). </a:t>
            </a:r>
            <a:endParaRPr sz="2000">
              <a:latin typeface="Arial"/>
              <a:ea typeface="Arial"/>
              <a:cs typeface="Arial"/>
              <a:sym typeface="Arial"/>
            </a:endParaRPr>
          </a:p>
        </p:txBody>
      </p:sp>
      <p:graphicFrame>
        <p:nvGraphicFramePr>
          <p:cNvPr id="81" name="Google Shape;81;p4"/>
          <p:cNvGraphicFramePr/>
          <p:nvPr/>
        </p:nvGraphicFramePr>
        <p:xfrm>
          <a:off x="1906150" y="1070525"/>
          <a:ext cx="3000000" cy="3000000"/>
        </p:xfrm>
        <a:graphic>
          <a:graphicData uri="http://schemas.openxmlformats.org/drawingml/2006/table">
            <a:tbl>
              <a:tblPr>
                <a:noFill/>
                <a:tableStyleId>{A698D2F3-B81C-44A8-A344-C5E079FEDC17}</a:tableStyleId>
              </a:tblPr>
              <a:tblGrid>
                <a:gridCol w="3108550"/>
                <a:gridCol w="2229200"/>
              </a:tblGrid>
              <a:tr h="541450">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sng" cap="none" strike="noStrike">
                          <a:solidFill>
                            <a:srgbClr val="EFEFEF"/>
                          </a:solidFill>
                        </a:rPr>
                        <a:t>Self-identified categories</a:t>
                      </a:r>
                      <a:endParaRPr sz="1800" u="sng" cap="none" strike="noStrike">
                        <a:solidFill>
                          <a:srgbClr val="EFEFEF"/>
                        </a:solidFill>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sng" cap="none" strike="noStrike">
                          <a:solidFill>
                            <a:srgbClr val="EFEFEF"/>
                          </a:solidFill>
                        </a:rPr>
                        <a:t>% of students </a:t>
                      </a:r>
                      <a:endParaRPr sz="1800" u="sng" cap="none" strike="noStrike">
                        <a:solidFill>
                          <a:srgbClr val="EFEFEF"/>
                        </a:solidFill>
                      </a:endParaRPr>
                    </a:p>
                  </a:txBody>
                  <a:tcPr marT="91425" marB="91425" marR="91425" marL="91425"/>
                </a:tc>
              </a:tr>
              <a:tr h="541450">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EFEFEF"/>
                          </a:solidFill>
                        </a:rPr>
                        <a:t>White men</a:t>
                      </a:r>
                      <a:endParaRPr sz="1800" u="none" cap="none" strike="noStrike">
                        <a:solidFill>
                          <a:srgbClr val="EFEFEF"/>
                        </a:solidFill>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EFEFEF"/>
                          </a:solidFill>
                        </a:rPr>
                        <a:t>23%</a:t>
                      </a:r>
                      <a:endParaRPr sz="1800" u="none" cap="none" strike="noStrike">
                        <a:solidFill>
                          <a:srgbClr val="EFEFEF"/>
                        </a:solidFill>
                      </a:endParaRPr>
                    </a:p>
                  </a:txBody>
                  <a:tcPr marT="91425" marB="91425" marR="91425" marL="91425"/>
                </a:tc>
              </a:tr>
              <a:tr h="541450">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EFEFEF"/>
                          </a:solidFill>
                        </a:rPr>
                        <a:t>White women</a:t>
                      </a:r>
                      <a:endParaRPr sz="1800" u="none" cap="none" strike="noStrike">
                        <a:solidFill>
                          <a:srgbClr val="EFEFEF"/>
                        </a:solidFill>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EFEFEF"/>
                          </a:solidFill>
                        </a:rPr>
                        <a:t>37%</a:t>
                      </a:r>
                      <a:endParaRPr sz="1800" u="none" cap="none" strike="noStrike">
                        <a:solidFill>
                          <a:srgbClr val="EFEFEF"/>
                        </a:solidFill>
                      </a:endParaRPr>
                    </a:p>
                  </a:txBody>
                  <a:tcPr marT="91425" marB="91425" marR="91425" marL="91425"/>
                </a:tc>
              </a:tr>
              <a:tr h="541450">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EFEFEF"/>
                          </a:solidFill>
                        </a:rPr>
                        <a:t>Men of color</a:t>
                      </a:r>
                      <a:endParaRPr sz="1800" u="none" cap="none" strike="noStrike">
                        <a:solidFill>
                          <a:srgbClr val="EFEFEF"/>
                        </a:solidFill>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EFEFEF"/>
                          </a:solidFill>
                        </a:rPr>
                        <a:t>41%</a:t>
                      </a:r>
                      <a:endParaRPr sz="1800" u="none" cap="none" strike="noStrike">
                        <a:solidFill>
                          <a:srgbClr val="EFEFEF"/>
                        </a:solidFill>
                      </a:endParaRPr>
                    </a:p>
                  </a:txBody>
                  <a:tcPr marT="91425" marB="91425" marR="91425" marL="91425"/>
                </a:tc>
              </a:tr>
              <a:tr h="541450">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EFEFEF"/>
                          </a:solidFill>
                        </a:rPr>
                        <a:t>Women of color</a:t>
                      </a:r>
                      <a:endParaRPr sz="1800" u="none" cap="none" strike="noStrike">
                        <a:solidFill>
                          <a:srgbClr val="EFEFEF"/>
                        </a:solidFill>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solidFill>
                            <a:srgbClr val="EFEFEF"/>
                          </a:solidFill>
                        </a:rPr>
                        <a:t>58%</a:t>
                      </a:r>
                      <a:endParaRPr sz="1800" u="none" cap="none" strike="noStrike">
                        <a:solidFill>
                          <a:srgbClr val="EFEFEF"/>
                        </a:solidFill>
                      </a:endParaRPr>
                    </a:p>
                  </a:txBody>
                  <a:tcPr marT="91425" marB="91425" marR="91425" marL="91425"/>
                </a:tc>
              </a:tr>
            </a:tbl>
          </a:graphicData>
        </a:graphic>
      </p:graphicFrame>
      <p:sp>
        <p:nvSpPr>
          <p:cNvPr id="82" name="Google Shape;82;p4"/>
          <p:cNvSpPr txBox="1"/>
          <p:nvPr/>
        </p:nvSpPr>
        <p:spPr>
          <a:xfrm>
            <a:off x="119125" y="3955200"/>
            <a:ext cx="8911800" cy="10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3F3F3"/>
                </a:solidFill>
                <a:latin typeface="Arial"/>
                <a:ea typeface="Arial"/>
                <a:cs typeface="Arial"/>
                <a:sym typeface="Arial"/>
              </a:rPr>
              <a:t>Students are not WELL prepared for team work as they have </a:t>
            </a:r>
            <a:r>
              <a:rPr b="1" i="1" lang="en" sz="2000" u="none" cap="none" strike="noStrike">
                <a:solidFill>
                  <a:srgbClr val="F3F3F3"/>
                </a:solidFill>
                <a:latin typeface="Arial"/>
                <a:ea typeface="Arial"/>
                <a:cs typeface="Arial"/>
                <a:sym typeface="Arial"/>
              </a:rPr>
              <a:t>difficulty managing conflict &amp; working with those who are different from them </a:t>
            </a:r>
            <a:r>
              <a:rPr b="0" i="0" lang="en" sz="2000" u="none" cap="none" strike="noStrike">
                <a:solidFill>
                  <a:srgbClr val="F3F3F3"/>
                </a:solidFill>
                <a:latin typeface="Arial"/>
                <a:ea typeface="Arial"/>
                <a:cs typeface="Arial"/>
                <a:sym typeface="Arial"/>
              </a:rPr>
              <a:t>(AACU 2015; </a:t>
            </a:r>
            <a:r>
              <a:rPr b="0" i="0" lang="en" sz="2000" u="none" cap="none" strike="noStrike">
                <a:solidFill>
                  <a:srgbClr val="FFFFFF"/>
                </a:solidFill>
                <a:latin typeface="Arial"/>
                <a:ea typeface="Arial"/>
                <a:cs typeface="Arial"/>
                <a:sym typeface="Arial"/>
              </a:rPr>
              <a:t>Rock, D. and Grant, H. 2016</a:t>
            </a:r>
            <a:r>
              <a:rPr b="0" i="0" lang="en" sz="2000" u="none" cap="none" strike="noStrike">
                <a:solidFill>
                  <a:srgbClr val="F3F3F3"/>
                </a:solidFill>
                <a:latin typeface="Arial"/>
                <a:ea typeface="Arial"/>
                <a:cs typeface="Arial"/>
                <a:sym typeface="Arial"/>
              </a:rPr>
              <a:t>).</a:t>
            </a:r>
            <a:endParaRPr b="0" i="0" sz="2000" u="none" cap="none" strike="noStrike">
              <a:solidFill>
                <a:srgbClr val="F3F3F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5"/>
          <p:cNvSpPr txBox="1"/>
          <p:nvPr>
            <p:ph type="title"/>
          </p:nvPr>
        </p:nvSpPr>
        <p:spPr>
          <a:xfrm>
            <a:off x="311700" y="16420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Oswald"/>
              <a:buNone/>
            </a:pPr>
            <a:r>
              <a:rPr b="0" i="0" lang="en" sz="2800" u="none" cap="none" strike="noStrike">
                <a:solidFill>
                  <a:schemeClr val="dk1"/>
                </a:solidFill>
                <a:latin typeface="Arial"/>
                <a:ea typeface="Arial"/>
                <a:cs typeface="Arial"/>
                <a:sym typeface="Arial"/>
              </a:rPr>
              <a:t>EXPERIENCES OF WPI STUDENTS</a:t>
            </a:r>
            <a:endParaRPr b="0" i="0" sz="2800" u="none" cap="none" strike="noStrike">
              <a:solidFill>
                <a:schemeClr val="dk1"/>
              </a:solidFill>
              <a:latin typeface="Arial"/>
              <a:ea typeface="Arial"/>
              <a:cs typeface="Arial"/>
              <a:sym typeface="Arial"/>
            </a:endParaRPr>
          </a:p>
        </p:txBody>
      </p:sp>
      <p:sp>
        <p:nvSpPr>
          <p:cNvPr id="88" name="Google Shape;88;p5"/>
          <p:cNvSpPr txBox="1"/>
          <p:nvPr>
            <p:ph idx="1" type="body"/>
          </p:nvPr>
        </p:nvSpPr>
        <p:spPr>
          <a:xfrm>
            <a:off x="174150" y="1961340"/>
            <a:ext cx="8795700" cy="3240300"/>
          </a:xfrm>
          <a:prstGeom prst="rect">
            <a:avLst/>
          </a:prstGeom>
          <a:noFill/>
          <a:ln cap="flat" cmpd="sng" w="38100">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accent3"/>
              </a:buClr>
              <a:buSzPts val="1800"/>
              <a:buFont typeface="Average"/>
              <a:buNone/>
            </a:pPr>
            <a:r>
              <a:rPr b="0" i="0" lang="en" sz="2000" u="none" cap="none" strike="noStrike">
                <a:solidFill>
                  <a:schemeClr val="accent3"/>
                </a:solidFill>
                <a:latin typeface="Arial"/>
                <a:ea typeface="Arial"/>
                <a:cs typeface="Arial"/>
                <a:sym typeface="Arial"/>
              </a:rPr>
              <a:t>“</a:t>
            </a:r>
            <a:r>
              <a:rPr lang="en" sz="2000">
                <a:latin typeface="Arial"/>
                <a:ea typeface="Arial"/>
                <a:cs typeface="Arial"/>
                <a:sym typeface="Arial"/>
              </a:rPr>
              <a:t>E</a:t>
            </a:r>
            <a:r>
              <a:rPr b="0" i="0" lang="en" sz="2000" u="none" cap="none" strike="noStrike">
                <a:solidFill>
                  <a:schemeClr val="accent3"/>
                </a:solidFill>
                <a:latin typeface="Arial"/>
                <a:ea typeface="Arial"/>
                <a:cs typeface="Arial"/>
                <a:sym typeface="Arial"/>
              </a:rPr>
              <a:t>ven though I normally lead in group settings, in this group I often do not speak. I feel like every time I say something everyone, except Theresa, shuts my ideas down. Mike and John always take charge. They always call the shots. Through this group project I found out that I hate confrontation and I don’t like disagreeing with others. I also hate not being heard. In order to fix this I will try to not be as intimated by Mike and John. I believe they do not ignore me intentionally so I should not be scared to speak up for what I believe even though I might be shut down.” (CATE, female student of color, first generation, names changed).</a:t>
            </a:r>
            <a:endParaRPr b="0" i="0" sz="2000" u="none" cap="none" strike="noStrike">
              <a:solidFill>
                <a:schemeClr val="accent3"/>
              </a:solidFill>
              <a:latin typeface="Arial"/>
              <a:ea typeface="Arial"/>
              <a:cs typeface="Arial"/>
              <a:sym typeface="Arial"/>
            </a:endParaRPr>
          </a:p>
        </p:txBody>
      </p:sp>
      <p:sp>
        <p:nvSpPr>
          <p:cNvPr id="89" name="Google Shape;89;p5"/>
          <p:cNvSpPr txBox="1"/>
          <p:nvPr/>
        </p:nvSpPr>
        <p:spPr>
          <a:xfrm>
            <a:off x="0" y="882900"/>
            <a:ext cx="9144000" cy="7998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800"/>
              <a:buFont typeface="Arial"/>
              <a:buNone/>
            </a:pPr>
            <a:r>
              <a:rPr b="0" i="0" lang="en" sz="1800" u="none" cap="none" strike="noStrike">
                <a:solidFill>
                  <a:schemeClr val="accent3"/>
                </a:solidFill>
                <a:latin typeface="Arial"/>
                <a:ea typeface="Arial"/>
                <a:cs typeface="Arial"/>
                <a:sym typeface="Arial"/>
              </a:rPr>
              <a:t>INTELLECTUAL MARGINALIZATION: when student’s ideas are ignored, not taken seriously, or voices are silenced (Meadows et al, 2015, ASEE Annual Conference)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6"/>
          <p:cNvSpPr txBox="1"/>
          <p:nvPr>
            <p:ph type="title"/>
          </p:nvPr>
        </p:nvSpPr>
        <p:spPr>
          <a:xfrm>
            <a:off x="311700" y="39280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Oswald"/>
              <a:buNone/>
            </a:pPr>
            <a:r>
              <a:rPr b="0" i="0" lang="en" sz="2800" u="none" cap="none" strike="noStrike">
                <a:solidFill>
                  <a:schemeClr val="dk1"/>
                </a:solidFill>
                <a:latin typeface="Arial"/>
                <a:ea typeface="Arial"/>
                <a:cs typeface="Arial"/>
                <a:sym typeface="Arial"/>
              </a:rPr>
              <a:t>EXPERIENCES OF WPI STUDENTS</a:t>
            </a:r>
            <a:endParaRPr b="0" i="0" sz="2800" u="none" cap="none" strike="noStrike">
              <a:solidFill>
                <a:schemeClr val="dk1"/>
              </a:solidFill>
              <a:latin typeface="Arial"/>
              <a:ea typeface="Arial"/>
              <a:cs typeface="Arial"/>
              <a:sym typeface="Arial"/>
            </a:endParaRPr>
          </a:p>
        </p:txBody>
      </p:sp>
      <p:sp>
        <p:nvSpPr>
          <p:cNvPr id="95" name="Google Shape;95;p6"/>
          <p:cNvSpPr txBox="1"/>
          <p:nvPr>
            <p:ph idx="1" type="body"/>
          </p:nvPr>
        </p:nvSpPr>
        <p:spPr>
          <a:xfrm>
            <a:off x="197100" y="2229875"/>
            <a:ext cx="8681400" cy="1258800"/>
          </a:xfrm>
          <a:prstGeom prst="rect">
            <a:avLst/>
          </a:prstGeom>
          <a:noFill/>
          <a:ln cap="flat" cmpd="sng" w="38100">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accent3"/>
              </a:buClr>
              <a:buSzPts val="1800"/>
              <a:buFont typeface="Average"/>
              <a:buNone/>
            </a:pPr>
            <a:r>
              <a:rPr b="0" i="0" lang="en" sz="1800" u="none" cap="none" strike="noStrike">
                <a:solidFill>
                  <a:schemeClr val="accent3"/>
                </a:solidFill>
                <a:latin typeface="Arial"/>
                <a:ea typeface="Arial"/>
                <a:cs typeface="Arial"/>
                <a:sym typeface="Arial"/>
              </a:rPr>
              <a:t>“</a:t>
            </a:r>
            <a:r>
              <a:rPr b="0" i="0" lang="en" sz="2000" u="none" cap="none" strike="noStrike">
                <a:solidFill>
                  <a:schemeClr val="accent3"/>
                </a:solidFill>
                <a:latin typeface="Arial"/>
                <a:ea typeface="Arial"/>
                <a:cs typeface="Arial"/>
                <a:sym typeface="Arial"/>
              </a:rPr>
              <a:t>I can’t help but notice...</a:t>
            </a:r>
            <a:r>
              <a:rPr i="0" lang="en" sz="2000" cap="none" strike="noStrike">
                <a:solidFill>
                  <a:schemeClr val="accent3"/>
                </a:solidFill>
                <a:latin typeface="Arial"/>
                <a:ea typeface="Arial"/>
                <a:cs typeface="Arial"/>
                <a:sym typeface="Arial"/>
              </a:rPr>
              <a:t>Jack got the more dominant role that requires a lot of extensive research and seems to out do me and Amber in the tasks we had to do</a:t>
            </a:r>
            <a:r>
              <a:rPr lang="en" sz="2000">
                <a:latin typeface="Arial"/>
                <a:ea typeface="Arial"/>
                <a:cs typeface="Arial"/>
                <a:sym typeface="Arial"/>
              </a:rPr>
              <a:t>”</a:t>
            </a:r>
            <a:r>
              <a:rPr i="0" lang="en" sz="2000" cap="none" strike="noStrike">
                <a:solidFill>
                  <a:schemeClr val="accent3"/>
                </a:solidFill>
                <a:latin typeface="Arial"/>
                <a:ea typeface="Arial"/>
                <a:cs typeface="Arial"/>
                <a:sym typeface="Arial"/>
              </a:rPr>
              <a:t>.</a:t>
            </a:r>
            <a:r>
              <a:rPr b="0" i="0" lang="en" sz="2000" cap="none" strike="noStrike">
                <a:solidFill>
                  <a:schemeClr val="accent3"/>
                </a:solidFill>
                <a:latin typeface="Arial"/>
                <a:ea typeface="Arial"/>
                <a:cs typeface="Arial"/>
                <a:sym typeface="Arial"/>
              </a:rPr>
              <a:t> </a:t>
            </a:r>
            <a:r>
              <a:rPr b="0" i="0" lang="en" sz="2000" u="none" cap="none" strike="noStrike">
                <a:solidFill>
                  <a:schemeClr val="accent3"/>
                </a:solidFill>
                <a:latin typeface="Arial"/>
                <a:ea typeface="Arial"/>
                <a:cs typeface="Arial"/>
                <a:sym typeface="Arial"/>
              </a:rPr>
              <a:t>(TISHA, African American female student, names changed).</a:t>
            </a:r>
            <a:endParaRPr b="0" i="0" sz="2000" u="none" cap="none" strike="noStrike">
              <a:solidFill>
                <a:schemeClr val="accent3"/>
              </a:solidFill>
              <a:latin typeface="Arial"/>
              <a:ea typeface="Arial"/>
              <a:cs typeface="Arial"/>
              <a:sym typeface="Arial"/>
            </a:endParaRPr>
          </a:p>
        </p:txBody>
      </p:sp>
      <p:sp>
        <p:nvSpPr>
          <p:cNvPr id="96" name="Google Shape;96;p6"/>
          <p:cNvSpPr txBox="1"/>
          <p:nvPr/>
        </p:nvSpPr>
        <p:spPr>
          <a:xfrm>
            <a:off x="612600" y="1132388"/>
            <a:ext cx="7918800" cy="10830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800"/>
              <a:buFont typeface="Arial"/>
              <a:buNone/>
            </a:pPr>
            <a:r>
              <a:rPr b="0" i="0" lang="en" sz="1800" u="none" cap="none" strike="noStrike">
                <a:solidFill>
                  <a:schemeClr val="accent3"/>
                </a:solidFill>
                <a:latin typeface="Arial"/>
                <a:ea typeface="Arial"/>
                <a:cs typeface="Arial"/>
                <a:sym typeface="Arial"/>
              </a:rPr>
              <a:t>TASK ASSIGNMENT BIAS: when student’s assign themselves or others tasks based on unconscious biases of who is more or less capable/suited for specific tasks (Meadows et al, 2015, ASEE Annual Conference)</a:t>
            </a:r>
            <a:endParaRPr b="0" i="0" sz="1400" u="none" cap="none" strike="noStrike">
              <a:solidFill>
                <a:srgbClr val="000000"/>
              </a:solidFill>
              <a:latin typeface="Arial"/>
              <a:ea typeface="Arial"/>
              <a:cs typeface="Arial"/>
              <a:sym typeface="Arial"/>
            </a:endParaRPr>
          </a:p>
        </p:txBody>
      </p:sp>
      <p:sp>
        <p:nvSpPr>
          <p:cNvPr id="97" name="Google Shape;97;p6"/>
          <p:cNvSpPr txBox="1"/>
          <p:nvPr>
            <p:ph idx="1" type="body"/>
          </p:nvPr>
        </p:nvSpPr>
        <p:spPr>
          <a:xfrm>
            <a:off x="197100" y="3677675"/>
            <a:ext cx="8681400" cy="1361400"/>
          </a:xfrm>
          <a:prstGeom prst="rect">
            <a:avLst/>
          </a:prstGeom>
          <a:noFill/>
          <a:ln cap="flat" cmpd="sng" w="38100">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accent3"/>
              </a:buClr>
              <a:buSzPts val="1800"/>
              <a:buFont typeface="Average"/>
              <a:buNone/>
            </a:pPr>
            <a:r>
              <a:rPr lang="en">
                <a:latin typeface="Arial"/>
                <a:ea typeface="Arial"/>
                <a:cs typeface="Arial"/>
                <a:sym typeface="Arial"/>
              </a:rPr>
              <a:t>“[A] stereotype that people place on me is being a stereotypical lazy Latino. In previous groups, they’d give me the minimum work to do and were surprised when I spoke up and said I could also cover other parts. (SAM, first generation Latino student, names changed). </a:t>
            </a:r>
            <a:endParaRPr b="0" i="0" sz="2000" u="none" cap="none" strike="noStrike">
              <a:solidFill>
                <a:schemeClr val="accent3"/>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7"/>
          <p:cNvSpPr txBox="1"/>
          <p:nvPr>
            <p:ph type="title"/>
          </p:nvPr>
        </p:nvSpPr>
        <p:spPr>
          <a:xfrm>
            <a:off x="311700" y="1180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Oswald"/>
              <a:buNone/>
            </a:pPr>
            <a:r>
              <a:rPr b="0" i="0" lang="en" sz="3000" u="none" cap="none" strike="noStrike">
                <a:solidFill>
                  <a:schemeClr val="dk1"/>
                </a:solidFill>
                <a:latin typeface="Arial"/>
                <a:ea typeface="Arial"/>
                <a:cs typeface="Arial"/>
                <a:sym typeface="Arial"/>
              </a:rPr>
              <a:t>EXPERIENCES OF WPI STUDENTS</a:t>
            </a:r>
            <a:endParaRPr b="0" i="0" sz="3000" u="none" cap="none" strike="noStrike">
              <a:solidFill>
                <a:schemeClr val="dk1"/>
              </a:solidFill>
              <a:latin typeface="Arial"/>
              <a:ea typeface="Arial"/>
              <a:cs typeface="Arial"/>
              <a:sym typeface="Arial"/>
            </a:endParaRPr>
          </a:p>
        </p:txBody>
      </p:sp>
      <p:sp>
        <p:nvSpPr>
          <p:cNvPr id="103" name="Google Shape;103;p7"/>
          <p:cNvSpPr txBox="1"/>
          <p:nvPr>
            <p:ph idx="1" type="body"/>
          </p:nvPr>
        </p:nvSpPr>
        <p:spPr>
          <a:xfrm>
            <a:off x="1118425" y="2586075"/>
            <a:ext cx="7019100" cy="2024100"/>
          </a:xfrm>
          <a:prstGeom prst="rect">
            <a:avLst/>
          </a:prstGeom>
          <a:noFill/>
          <a:ln cap="flat" cmpd="sng" w="38100">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accent3"/>
              </a:buClr>
              <a:buSzPts val="1800"/>
              <a:buFont typeface="Average"/>
              <a:buNone/>
            </a:pPr>
            <a:r>
              <a:rPr b="0" i="0" lang="en" sz="2000" u="none" cap="none" strike="noStrike">
                <a:solidFill>
                  <a:schemeClr val="accent3"/>
                </a:solidFill>
                <a:latin typeface="Arial"/>
                <a:ea typeface="Arial"/>
                <a:cs typeface="Arial"/>
                <a:sym typeface="Arial"/>
              </a:rPr>
              <a:t>“There were several instances where either Grace or I would mention something during our meetings, but we’d be ignored, and then one of the guys would say the same thing as we said and he gets credit for it” (THERESA, first generation Latina female student, names changed).</a:t>
            </a:r>
            <a:endParaRPr b="0" i="0" sz="2000" u="none" cap="none" strike="noStrike">
              <a:solidFill>
                <a:schemeClr val="accent3"/>
              </a:solidFill>
              <a:latin typeface="Arial"/>
              <a:ea typeface="Arial"/>
              <a:cs typeface="Arial"/>
              <a:sym typeface="Arial"/>
            </a:endParaRPr>
          </a:p>
        </p:txBody>
      </p:sp>
      <p:sp>
        <p:nvSpPr>
          <p:cNvPr id="104" name="Google Shape;104;p7"/>
          <p:cNvSpPr txBox="1"/>
          <p:nvPr/>
        </p:nvSpPr>
        <p:spPr>
          <a:xfrm>
            <a:off x="16825" y="1234864"/>
            <a:ext cx="9144000" cy="11547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800"/>
              <a:buFont typeface="Arial"/>
              <a:buNone/>
            </a:pPr>
            <a:r>
              <a:rPr b="0" i="0" lang="en" sz="1800" u="none" cap="none" strike="noStrike">
                <a:solidFill>
                  <a:schemeClr val="accent3"/>
                </a:solidFill>
                <a:latin typeface="Arial"/>
                <a:ea typeface="Arial"/>
                <a:cs typeface="Arial"/>
                <a:sym typeface="Arial"/>
              </a:rPr>
              <a:t>LACK OF WORK RECOGNITION: when student’s contributions are not acknowledged, when credit for work is stolen, or when individual work is subsumed under the work accredited to the whole group (Meadows et al, 2015, ASEE Annual Conference).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8"/>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latin typeface="Arial"/>
                <a:ea typeface="Arial"/>
                <a:cs typeface="Arial"/>
                <a:sym typeface="Arial"/>
              </a:rPr>
              <a:t>EXPERIENCES OF WPI STUDENTS</a:t>
            </a:r>
            <a:endParaRPr>
              <a:latin typeface="Arial"/>
              <a:ea typeface="Arial"/>
              <a:cs typeface="Arial"/>
              <a:sym typeface="Arial"/>
            </a:endParaRPr>
          </a:p>
          <a:p>
            <a:pPr indent="0" lvl="0" marL="0" rtl="0" algn="l">
              <a:lnSpc>
                <a:spcPct val="100000"/>
              </a:lnSpc>
              <a:spcBef>
                <a:spcPts val="0"/>
              </a:spcBef>
              <a:spcAft>
                <a:spcPts val="0"/>
              </a:spcAft>
              <a:buSzPts val="3000"/>
              <a:buNone/>
            </a:pPr>
            <a:r>
              <a:t/>
            </a:r>
            <a:endParaRPr>
              <a:latin typeface="Arial"/>
              <a:ea typeface="Arial"/>
              <a:cs typeface="Arial"/>
              <a:sym typeface="Arial"/>
            </a:endParaRPr>
          </a:p>
          <a:p>
            <a:pPr indent="0" lvl="0" marL="0" rtl="0" algn="ctr">
              <a:lnSpc>
                <a:spcPct val="100000"/>
              </a:lnSpc>
              <a:spcBef>
                <a:spcPts val="0"/>
              </a:spcBef>
              <a:spcAft>
                <a:spcPts val="0"/>
              </a:spcAft>
              <a:buClr>
                <a:schemeClr val="dk1"/>
              </a:buClr>
              <a:buSzPts val="3000"/>
              <a:buFont typeface="Oswald"/>
              <a:buNone/>
            </a:pPr>
            <a:r>
              <a:t/>
            </a:r>
            <a:endParaRPr>
              <a:latin typeface="Arial"/>
              <a:ea typeface="Arial"/>
              <a:cs typeface="Arial"/>
              <a:sym typeface="Arial"/>
            </a:endParaRPr>
          </a:p>
        </p:txBody>
      </p:sp>
      <p:sp>
        <p:nvSpPr>
          <p:cNvPr id="110" name="Google Shape;110;p8"/>
          <p:cNvSpPr txBox="1"/>
          <p:nvPr/>
        </p:nvSpPr>
        <p:spPr>
          <a:xfrm>
            <a:off x="16825" y="1234864"/>
            <a:ext cx="9144000" cy="11547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0" i="0" lang="en" sz="1800" u="none" cap="none" strike="noStrike">
                <a:solidFill>
                  <a:schemeClr val="accent3"/>
                </a:solidFill>
                <a:latin typeface="Arial"/>
                <a:ea typeface="Arial"/>
                <a:cs typeface="Arial"/>
                <a:sym typeface="Arial"/>
              </a:rPr>
              <a:t>EXTRA WORK FOR THE SAME RECOGNITION- When a student has to work more than other team members in order to be seen as contributing the same amount. (Babcock, Recalde, Vesterlund 2018)</a:t>
            </a:r>
            <a:endParaRPr b="0" i="0" sz="1800" u="none" cap="none" strike="noStrike">
              <a:solidFill>
                <a:srgbClr val="000000"/>
              </a:solidFill>
              <a:latin typeface="Arial"/>
              <a:ea typeface="Arial"/>
              <a:cs typeface="Arial"/>
              <a:sym typeface="Arial"/>
            </a:endParaRPr>
          </a:p>
        </p:txBody>
      </p:sp>
      <p:sp>
        <p:nvSpPr>
          <p:cNvPr id="111" name="Google Shape;111;p8"/>
          <p:cNvSpPr txBox="1"/>
          <p:nvPr>
            <p:ph idx="1" type="body"/>
          </p:nvPr>
        </p:nvSpPr>
        <p:spPr>
          <a:xfrm>
            <a:off x="1118425" y="2586075"/>
            <a:ext cx="7019100" cy="2024100"/>
          </a:xfrm>
          <a:prstGeom prst="rect">
            <a:avLst/>
          </a:prstGeom>
          <a:noFill/>
          <a:ln cap="flat" cmpd="sng" w="38100">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2000">
                <a:latin typeface="Arial"/>
                <a:ea typeface="Arial"/>
                <a:cs typeface="Arial"/>
                <a:sym typeface="Arial"/>
              </a:rPr>
              <a:t>“The work we divide tends to have the same degree of work, but it still seems if I always lag behind them. In order to do something meaningful, I have to do twice the amount of work as them” (ASHLEY, African American female student, names changed).</a:t>
            </a:r>
            <a:endParaRPr sz="2000">
              <a:latin typeface="Arial"/>
              <a:ea typeface="Arial"/>
              <a:cs typeface="Arial"/>
              <a:sym typeface="Arial"/>
            </a:endParaRPr>
          </a:p>
          <a:p>
            <a:pPr indent="0" lvl="0" marL="0" rtl="0" algn="l">
              <a:lnSpc>
                <a:spcPct val="115000"/>
              </a:lnSpc>
              <a:spcBef>
                <a:spcPts val="0"/>
              </a:spcBef>
              <a:spcAft>
                <a:spcPts val="0"/>
              </a:spcAft>
              <a:buClr>
                <a:srgbClr val="000000"/>
              </a:buClr>
              <a:buSzPts val="1100"/>
              <a:buFont typeface="Arial"/>
              <a:buNone/>
            </a:pPr>
            <a:r>
              <a:t/>
            </a:r>
            <a:endParaRPr sz="2000"/>
          </a:p>
          <a:p>
            <a:pPr indent="0" lvl="0" marL="0" marR="0" rtl="0" algn="l">
              <a:lnSpc>
                <a:spcPct val="115000"/>
              </a:lnSpc>
              <a:spcBef>
                <a:spcPts val="0"/>
              </a:spcBef>
              <a:spcAft>
                <a:spcPts val="1600"/>
              </a:spcAft>
              <a:buClr>
                <a:schemeClr val="accent3"/>
              </a:buClr>
              <a:buSzPts val="1800"/>
              <a:buFont typeface="Average"/>
              <a:buNone/>
            </a:pPr>
            <a:r>
              <a:rPr b="0" i="0" lang="en" sz="2000" u="none" cap="none" strike="noStrike">
                <a:solidFill>
                  <a:schemeClr val="accent3"/>
                </a:solidFill>
                <a:latin typeface="Arial"/>
                <a:ea typeface="Arial"/>
                <a:cs typeface="Arial"/>
                <a:sym typeface="Arial"/>
              </a:rPr>
              <a:t> </a:t>
            </a:r>
            <a:endParaRPr b="0" i="0" sz="2000" u="none" cap="none" strike="noStrike">
              <a:solidFill>
                <a:schemeClr val="accent3"/>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9"/>
          <p:cNvSpPr txBox="1"/>
          <p:nvPr>
            <p:ph type="title"/>
          </p:nvPr>
        </p:nvSpPr>
        <p:spPr>
          <a:xfrm>
            <a:off x="311700" y="16420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Oswald"/>
              <a:buNone/>
            </a:pPr>
            <a:r>
              <a:rPr b="0" i="0" lang="en" sz="3000" u="none" cap="none" strike="noStrike">
                <a:solidFill>
                  <a:schemeClr val="dk1"/>
                </a:solidFill>
                <a:latin typeface="Arial"/>
                <a:ea typeface="Arial"/>
                <a:cs typeface="Arial"/>
                <a:sym typeface="Arial"/>
              </a:rPr>
              <a:t>EXPERIENCES OF WPI STUDENTS</a:t>
            </a:r>
            <a:endParaRPr b="0" i="0" sz="3000" u="none" cap="none" strike="noStrike">
              <a:solidFill>
                <a:schemeClr val="dk1"/>
              </a:solidFill>
              <a:latin typeface="Arial"/>
              <a:ea typeface="Arial"/>
              <a:cs typeface="Arial"/>
              <a:sym typeface="Arial"/>
            </a:endParaRPr>
          </a:p>
        </p:txBody>
      </p:sp>
      <p:sp>
        <p:nvSpPr>
          <p:cNvPr id="117" name="Google Shape;117;p9"/>
          <p:cNvSpPr txBox="1"/>
          <p:nvPr>
            <p:ph idx="1" type="body"/>
          </p:nvPr>
        </p:nvSpPr>
        <p:spPr>
          <a:xfrm>
            <a:off x="449250" y="1655675"/>
            <a:ext cx="8229600" cy="2883300"/>
          </a:xfrm>
          <a:prstGeom prst="rect">
            <a:avLst/>
          </a:prstGeom>
          <a:noFill/>
          <a:ln cap="flat" cmpd="sng" w="38100">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accent3"/>
              </a:buClr>
              <a:buSzPts val="1800"/>
              <a:buFont typeface="Average"/>
              <a:buNone/>
            </a:pPr>
            <a:r>
              <a:rPr b="0" i="0" lang="en" sz="1800" u="none" cap="none" strike="noStrike">
                <a:solidFill>
                  <a:schemeClr val="accent3"/>
                </a:solidFill>
                <a:latin typeface="Arial"/>
                <a:ea typeface="Arial"/>
                <a:cs typeface="Arial"/>
                <a:sym typeface="Arial"/>
              </a:rPr>
              <a:t>LACK OF AWARENESS</a:t>
            </a:r>
            <a:endParaRPr b="0" i="0" sz="1800" u="none" cap="none" strike="noStrike">
              <a:solidFill>
                <a:schemeClr val="accent3"/>
              </a:solidFill>
              <a:latin typeface="Arial"/>
              <a:ea typeface="Arial"/>
              <a:cs typeface="Arial"/>
              <a:sym typeface="Arial"/>
            </a:endParaRPr>
          </a:p>
          <a:p>
            <a:pPr indent="0" lvl="0" marL="0" marR="0" rtl="0" algn="l">
              <a:lnSpc>
                <a:spcPct val="115000"/>
              </a:lnSpc>
              <a:spcBef>
                <a:spcPts val="1600"/>
              </a:spcBef>
              <a:spcAft>
                <a:spcPts val="1600"/>
              </a:spcAft>
              <a:buClr>
                <a:schemeClr val="accent3"/>
              </a:buClr>
              <a:buSzPts val="1800"/>
              <a:buFont typeface="Average"/>
              <a:buNone/>
            </a:pPr>
            <a:r>
              <a:rPr b="0" i="0" lang="en" sz="1800" u="none" cap="none" strike="noStrike">
                <a:solidFill>
                  <a:schemeClr val="accent3"/>
                </a:solidFill>
                <a:latin typeface="Arial"/>
                <a:ea typeface="Arial"/>
                <a:cs typeface="Arial"/>
                <a:sym typeface="Arial"/>
              </a:rPr>
              <a:t>“Prior to our discussion about communication, I had assumed that Oona and Maria wouldn’t participate in conversations because they had nothing to say. I was surprised when they told Oliver and I that they feel excluded from our conversations, and often have things to say but don’t say them. I felt awful about this because I never meant to exclude anyone, me and Oliver would just get caught up in our debate over ideas” (JOSH, white male student, names changed).</a:t>
            </a:r>
            <a:endParaRPr b="0" i="0" sz="1800" u="none" cap="none" strike="noStrike">
              <a:solidFill>
                <a:schemeClr val="accent3"/>
              </a:solidFill>
              <a:latin typeface="Arial"/>
              <a:ea typeface="Arial"/>
              <a:cs typeface="Arial"/>
              <a:sym typeface="Arial"/>
            </a:endParaRPr>
          </a:p>
        </p:txBody>
      </p:sp>
      <p:sp>
        <p:nvSpPr>
          <p:cNvPr id="118" name="Google Shape;118;p9"/>
          <p:cNvSpPr txBox="1"/>
          <p:nvPr/>
        </p:nvSpPr>
        <p:spPr>
          <a:xfrm>
            <a:off x="1651300" y="4190075"/>
            <a:ext cx="6470400" cy="75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