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69" r:id="rId4"/>
    <p:sldId id="258" r:id="rId5"/>
    <p:sldId id="270" r:id="rId6"/>
    <p:sldId id="271" r:id="rId7"/>
    <p:sldId id="259" r:id="rId8"/>
    <p:sldId id="260" r:id="rId9"/>
    <p:sldId id="261" r:id="rId10"/>
    <p:sldId id="262" r:id="rId11"/>
    <p:sldId id="268" r:id="rId12"/>
    <p:sldId id="264" r:id="rId13"/>
    <p:sldId id="282" r:id="rId14"/>
    <p:sldId id="286" r:id="rId15"/>
    <p:sldId id="265" r:id="rId16"/>
    <p:sldId id="266" r:id="rId17"/>
    <p:sldId id="26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1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198D041-3099-4321-8B4F-50B08BA2199C}" type="datetimeFigureOut">
              <a:rPr lang="en-US" smtClean="0"/>
              <a:t>6/18/2020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F04380-2200-431A-BFCF-CACDB0301B9B}" type="slidenum">
              <a:rPr lang="en-US" smtClean="0"/>
              <a:t>‹#›</a:t>
            </a:fld>
            <a:endParaRPr lang="en-US"/>
          </a:p>
        </p:txBody>
      </p:sp>
    </p:spTree>
    <p:extLst>
      <p:ext uri="{BB962C8B-B14F-4D97-AF65-F5344CB8AC3E}">
        <p14:creationId xmlns:p14="http://schemas.microsoft.com/office/powerpoint/2010/main" val="2405220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7087418-1AF7-4429-818D-601A5D244942}" type="datetimeFigureOut">
              <a:rPr lang="en-US" smtClean="0"/>
              <a:t>6/18/2020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CD1BDDC-630F-483A-B3D1-34B2269271E5}" type="slidenum">
              <a:rPr lang="en-US" smtClean="0"/>
              <a:t>‹#›</a:t>
            </a:fld>
            <a:endParaRPr lang="en-US"/>
          </a:p>
        </p:txBody>
      </p:sp>
    </p:spTree>
    <p:extLst>
      <p:ext uri="{BB962C8B-B14F-4D97-AF65-F5344CB8AC3E}">
        <p14:creationId xmlns:p14="http://schemas.microsoft.com/office/powerpoint/2010/main" val="1774780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D1BDDC-630F-483A-B3D1-34B2269271E5}" type="slidenum">
              <a:rPr lang="en-US" smtClean="0"/>
              <a:t>1</a:t>
            </a:fld>
            <a:endParaRPr lang="en-US"/>
          </a:p>
        </p:txBody>
      </p:sp>
    </p:spTree>
    <p:extLst>
      <p:ext uri="{BB962C8B-B14F-4D97-AF65-F5344CB8AC3E}">
        <p14:creationId xmlns:p14="http://schemas.microsoft.com/office/powerpoint/2010/main" val="2969377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919E859-D055-4025-9F80-3C7FA5A37ADB}" type="datetimeFigureOut">
              <a:rPr lang="en-US" smtClean="0"/>
              <a:t>6/18/2020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D98FB28-85FD-4374-846B-D7828F3D70C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919E859-D055-4025-9F80-3C7FA5A37ADB}"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8FB28-85FD-4374-846B-D7828F3D70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919E859-D055-4025-9F80-3C7FA5A37ADB}"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8FB28-85FD-4374-846B-D7828F3D70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919E859-D055-4025-9F80-3C7FA5A37ADB}"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8FB28-85FD-4374-846B-D7828F3D70C3}"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919E859-D055-4025-9F80-3C7FA5A37ADB}"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8FB28-85FD-4374-846B-D7828F3D70C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919E859-D055-4025-9F80-3C7FA5A37ADB}"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8FB28-85FD-4374-846B-D7828F3D70C3}"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919E859-D055-4025-9F80-3C7FA5A37ADB}"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98FB28-85FD-4374-846B-D7828F3D70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19E859-D055-4025-9F80-3C7FA5A37ADB}"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98FB28-85FD-4374-846B-D7828F3D70C3}"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9E859-D055-4025-9F80-3C7FA5A37ADB}"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98FB28-85FD-4374-846B-D7828F3D70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19E859-D055-4025-9F80-3C7FA5A37ADB}"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8FB28-85FD-4374-846B-D7828F3D70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919E859-D055-4025-9F80-3C7FA5A37ADB}" type="datetimeFigureOut">
              <a:rPr lang="en-US" smtClean="0"/>
              <a:t>6/18/2020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D98FB28-85FD-4374-846B-D7828F3D70C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19E859-D055-4025-9F80-3C7FA5A37ADB}" type="datetimeFigureOut">
              <a:rPr lang="en-US" smtClean="0"/>
              <a:t>6/18/2020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D98FB28-85FD-4374-846B-D7828F3D70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905000"/>
          </a:xfrm>
        </p:spPr>
        <p:txBody>
          <a:bodyPr>
            <a:normAutofit fontScale="90000"/>
          </a:bodyPr>
          <a:lstStyle/>
          <a:p>
            <a:r>
              <a:rPr lang="en-US" sz="5400" dirty="0"/>
              <a:t>Project Team Dynamics: </a:t>
            </a:r>
            <a:br>
              <a:rPr lang="en-US" sz="5400" dirty="0"/>
            </a:br>
            <a:r>
              <a:rPr lang="en-US" sz="5400" dirty="0">
                <a:effectLst>
                  <a:reflection blurRad="6350" stA="60000" endA="900" endPos="58000" dir="5400000" sy="-100000" algn="bl"/>
                </a:effectLst>
              </a:rPr>
              <a:t>Looking in the Mirror</a:t>
            </a:r>
            <a:endParaRPr lang="en-US" sz="5400" dirty="0"/>
          </a:p>
        </p:txBody>
      </p:sp>
      <p:sp>
        <p:nvSpPr>
          <p:cNvPr id="3" name="Subtitle 2"/>
          <p:cNvSpPr>
            <a:spLocks noGrp="1"/>
          </p:cNvSpPr>
          <p:nvPr>
            <p:ph type="subTitle" idx="1"/>
          </p:nvPr>
        </p:nvSpPr>
        <p:spPr>
          <a:xfrm>
            <a:off x="2133600" y="3352800"/>
            <a:ext cx="6400800" cy="1219200"/>
          </a:xfrm>
        </p:spPr>
        <p:txBody>
          <a:bodyPr/>
          <a:lstStyle/>
          <a:p>
            <a:pPr lvl="0">
              <a:spcBef>
                <a:spcPts val="400"/>
              </a:spcBef>
              <a:buClr>
                <a:srgbClr val="D16349"/>
              </a:buClr>
              <a:buSzPct val="25000"/>
            </a:pPr>
            <a:r>
              <a:rPr kumimoji="0" lang="en-US" sz="1800" b="1" i="0" u="none" strike="noStrike" kern="0" cap="none" spc="0" normalizeH="0" baseline="0" noProof="0" dirty="0">
                <a:ln>
                  <a:noFill/>
                </a:ln>
                <a:solidFill>
                  <a:srgbClr val="646B86"/>
                </a:solidFill>
                <a:effectLst/>
                <a:uLnTx/>
                <a:uFillTx/>
                <a:latin typeface="Georgia"/>
                <a:ea typeface="Georgia"/>
                <a:cs typeface="Georgia"/>
                <a:sym typeface="Georgia"/>
              </a:rPr>
              <a:t>WPI SUMMER INSTITUTE FOR</a:t>
            </a:r>
          </a:p>
          <a:p>
            <a:pPr lvl="0">
              <a:spcBef>
                <a:spcPts val="400"/>
              </a:spcBef>
              <a:buClr>
                <a:srgbClr val="D16349"/>
              </a:buClr>
              <a:buSzPct val="25000"/>
            </a:pPr>
            <a:r>
              <a:rPr kumimoji="0" lang="en-US" sz="1800" b="1" i="0" u="none" strike="noStrike" kern="0" cap="none" spc="0" normalizeH="0" baseline="0" noProof="0" dirty="0">
                <a:ln>
                  <a:noFill/>
                </a:ln>
                <a:solidFill>
                  <a:srgbClr val="646B86"/>
                </a:solidFill>
                <a:effectLst/>
                <a:uLnTx/>
                <a:uFillTx/>
                <a:latin typeface="Georgia"/>
                <a:ea typeface="Georgia"/>
                <a:cs typeface="Georgia"/>
                <a:sym typeface="Georgia"/>
              </a:rPr>
              <a:t> PROJECT BASED LEARNING</a:t>
            </a:r>
          </a:p>
          <a:p>
            <a:pPr lvl="0">
              <a:spcBef>
                <a:spcPts val="400"/>
              </a:spcBef>
              <a:buClr>
                <a:srgbClr val="D16349"/>
              </a:buClr>
              <a:buSzPct val="25000"/>
            </a:pPr>
            <a:r>
              <a:rPr kumimoji="0" lang="en-US" sz="1800" b="1" i="0" u="none" strike="noStrike" kern="0" cap="none" spc="0" normalizeH="0" baseline="0" noProof="0" dirty="0">
                <a:ln>
                  <a:noFill/>
                </a:ln>
                <a:solidFill>
                  <a:srgbClr val="646B86"/>
                </a:solidFill>
                <a:effectLst/>
                <a:uLnTx/>
                <a:uFillTx/>
                <a:latin typeface="Georgia"/>
                <a:ea typeface="Georgia"/>
                <a:cs typeface="Georgia"/>
                <a:sym typeface="Georgia"/>
              </a:rPr>
              <a:t>JUNE </a:t>
            </a:r>
            <a:r>
              <a:rPr lang="en-US" sz="1800" b="1" kern="0" dirty="0">
                <a:solidFill>
                  <a:srgbClr val="646B86"/>
                </a:solidFill>
                <a:latin typeface="Georgia"/>
                <a:ea typeface="Georgia"/>
                <a:cs typeface="Georgia"/>
                <a:sym typeface="Georgia"/>
              </a:rPr>
              <a:t>18, 2020</a:t>
            </a:r>
            <a:endParaRPr lang="en-US" dirty="0"/>
          </a:p>
        </p:txBody>
      </p:sp>
      <p:sp>
        <p:nvSpPr>
          <p:cNvPr id="4" name="TextBox 3"/>
          <p:cNvSpPr txBox="1"/>
          <p:nvPr/>
        </p:nvSpPr>
        <p:spPr>
          <a:xfrm>
            <a:off x="381000" y="3200400"/>
            <a:ext cx="3962400" cy="1323439"/>
          </a:xfrm>
          <a:prstGeom prst="rect">
            <a:avLst/>
          </a:prstGeom>
          <a:noFill/>
        </p:spPr>
        <p:txBody>
          <a:bodyPr wrap="square" rtlCol="0">
            <a:spAutoFit/>
          </a:bodyPr>
          <a:lstStyle/>
          <a:p>
            <a:pPr lvl="0">
              <a:buSzPct val="25000"/>
            </a:pPr>
            <a:r>
              <a:rPr kumimoji="0" lang="en-US" sz="1600" b="0" i="0" u="none" strike="noStrike" kern="0" cap="none" spc="0" normalizeH="0" baseline="0" noProof="0" dirty="0">
                <a:ln>
                  <a:noFill/>
                </a:ln>
                <a:solidFill>
                  <a:srgbClr val="000000"/>
                </a:solidFill>
                <a:effectLst/>
                <a:uLnTx/>
                <a:uFillTx/>
                <a:latin typeface="Georgia"/>
                <a:ea typeface="Georgia"/>
                <a:cs typeface="Georgia"/>
                <a:sym typeface="Georgia"/>
              </a:rPr>
              <a:t>Charles Morse, MA, LMHC</a:t>
            </a:r>
          </a:p>
          <a:p>
            <a:pPr lvl="0">
              <a:buSzPct val="25000"/>
            </a:pPr>
            <a:r>
              <a:rPr kumimoji="0" lang="en-US" sz="1600" b="0" i="0" u="none" strike="noStrike" kern="0" cap="none" spc="0" normalizeH="0" baseline="0" noProof="0" dirty="0">
                <a:ln>
                  <a:noFill/>
                </a:ln>
                <a:solidFill>
                  <a:srgbClr val="000000"/>
                </a:solidFill>
                <a:effectLst/>
                <a:uLnTx/>
                <a:uFillTx/>
                <a:latin typeface="Georgia"/>
                <a:ea typeface="Georgia"/>
                <a:cs typeface="Georgia"/>
                <a:sym typeface="Georgia"/>
              </a:rPr>
              <a:t>Associate Dean for Student Development</a:t>
            </a:r>
          </a:p>
          <a:p>
            <a:pPr lvl="0">
              <a:buSzPct val="25000"/>
            </a:pPr>
            <a:r>
              <a:rPr kumimoji="0" lang="en-US" sz="1600" b="0" i="0" u="none" strike="noStrike" kern="0" cap="none" spc="0" normalizeH="0" baseline="0" noProof="0" dirty="0">
                <a:ln>
                  <a:noFill/>
                </a:ln>
                <a:solidFill>
                  <a:srgbClr val="000000"/>
                </a:solidFill>
                <a:effectLst/>
                <a:uLnTx/>
                <a:uFillTx/>
                <a:latin typeface="Georgia"/>
                <a:ea typeface="Georgia"/>
                <a:cs typeface="Georgia"/>
                <a:sym typeface="Georgia"/>
              </a:rPr>
              <a:t>Director of Counseling</a:t>
            </a:r>
          </a:p>
          <a:p>
            <a:pPr lvl="0">
              <a:buSzPct val="25000"/>
            </a:pPr>
            <a:r>
              <a:rPr kumimoji="0" lang="en-US" sz="1600" b="0" i="0" u="none" strike="noStrike" kern="0" cap="none" spc="0" normalizeH="0" baseline="0" noProof="0" dirty="0">
                <a:ln>
                  <a:noFill/>
                </a:ln>
                <a:solidFill>
                  <a:srgbClr val="000000"/>
                </a:solidFill>
                <a:effectLst/>
                <a:uLnTx/>
                <a:uFillTx/>
                <a:latin typeface="Georgia"/>
                <a:ea typeface="Georgia"/>
                <a:cs typeface="Georgia"/>
                <a:sym typeface="Georgia"/>
              </a:rPr>
              <a:t>Worcester Polytechnic Institute</a:t>
            </a:r>
          </a:p>
          <a:p>
            <a:pPr lvl="0">
              <a:buSzPct val="25000"/>
            </a:pPr>
            <a:r>
              <a:rPr lang="en-US" sz="1600" kern="0" dirty="0">
                <a:solidFill>
                  <a:srgbClr val="000000"/>
                </a:solidFill>
                <a:latin typeface="Georgia"/>
                <a:ea typeface="Georgia"/>
                <a:cs typeface="Georgia"/>
                <a:sym typeface="Georgia"/>
              </a:rPr>
              <a:t>cmorse@wpi.edu</a:t>
            </a:r>
            <a:endParaRPr kumimoji="0" lang="en-US" sz="1600" b="0" i="0" u="none" strike="noStrike" kern="0" cap="none" spc="0" normalizeH="0" baseline="0" noProof="0" dirty="0">
              <a:ln>
                <a:noFill/>
              </a:ln>
              <a:solidFill>
                <a:srgbClr val="000000"/>
              </a:solidFill>
              <a:effectLst/>
              <a:uLnTx/>
              <a:uFillTx/>
              <a:latin typeface="Georgia"/>
              <a:ea typeface="Georgia"/>
              <a:cs typeface="Georgia"/>
              <a:sym typeface="Georgia"/>
            </a:endParaRPr>
          </a:p>
        </p:txBody>
      </p:sp>
    </p:spTree>
    <p:extLst>
      <p:ext uri="{BB962C8B-B14F-4D97-AF65-F5344CB8AC3E}">
        <p14:creationId xmlns:p14="http://schemas.microsoft.com/office/powerpoint/2010/main" val="3796929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MBTI P/J (cont.)</a:t>
            </a:r>
          </a:p>
        </p:txBody>
      </p:sp>
      <p:pic>
        <p:nvPicPr>
          <p:cNvPr id="4" name="Content Placeholder 3"/>
          <p:cNvPicPr>
            <a:picLocks noGrp="1" noChangeAspect="1"/>
          </p:cNvPicPr>
          <p:nvPr>
            <p:ph idx="1"/>
          </p:nvPr>
        </p:nvPicPr>
        <p:blipFill>
          <a:blip r:embed="rId2"/>
          <a:stretch>
            <a:fillRect/>
          </a:stretch>
        </p:blipFill>
        <p:spPr>
          <a:xfrm>
            <a:off x="3048000" y="1828800"/>
            <a:ext cx="5488627" cy="3945083"/>
          </a:xfrm>
          <a:prstGeom prst="rect">
            <a:avLst/>
          </a:prstGeom>
        </p:spPr>
      </p:pic>
    </p:spTree>
    <p:extLst>
      <p:ext uri="{BB962C8B-B14F-4D97-AF65-F5344CB8AC3E}">
        <p14:creationId xmlns:p14="http://schemas.microsoft.com/office/powerpoint/2010/main" val="124270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1"/>
            <a:ext cx="8229600" cy="3733800"/>
          </a:xfrm>
        </p:spPr>
        <p:txBody>
          <a:bodyPr/>
          <a:lstStyle/>
          <a:p>
            <a:r>
              <a:rPr lang="en-US" dirty="0"/>
              <a:t>Talk about your I/E and P/J types and how they might be affecting team dynamics now or in the future?</a:t>
            </a:r>
          </a:p>
          <a:p>
            <a:pPr marL="109728" indent="0">
              <a:buNone/>
            </a:pPr>
            <a:endParaRPr lang="en-US" dirty="0"/>
          </a:p>
          <a:p>
            <a:r>
              <a:rPr lang="en-US" dirty="0"/>
              <a:t>If your group is over-represented in one aspect or the other, how might this affect team functioning? Potential blind spots?</a:t>
            </a:r>
          </a:p>
        </p:txBody>
      </p:sp>
      <p:sp>
        <p:nvSpPr>
          <p:cNvPr id="3" name="Title 2"/>
          <p:cNvSpPr>
            <a:spLocks noGrp="1"/>
          </p:cNvSpPr>
          <p:nvPr>
            <p:ph type="title"/>
          </p:nvPr>
        </p:nvSpPr>
        <p:spPr/>
        <p:txBody>
          <a:bodyPr/>
          <a:lstStyle/>
          <a:p>
            <a:r>
              <a:rPr lang="en-US" dirty="0"/>
              <a:t>Group Work in Breakout Rooms</a:t>
            </a:r>
          </a:p>
        </p:txBody>
      </p:sp>
    </p:spTree>
    <p:extLst>
      <p:ext uri="{BB962C8B-B14F-4D97-AF65-F5344CB8AC3E}">
        <p14:creationId xmlns:p14="http://schemas.microsoft.com/office/powerpoint/2010/main" val="132295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989144" y="1481138"/>
            <a:ext cx="5165711"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Conflict Resolution Styles</a:t>
            </a:r>
          </a:p>
        </p:txBody>
      </p:sp>
    </p:spTree>
    <p:extLst>
      <p:ext uri="{BB962C8B-B14F-4D97-AF65-F5344CB8AC3E}">
        <p14:creationId xmlns:p14="http://schemas.microsoft.com/office/powerpoint/2010/main" val="651293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Resolution Styles</a:t>
            </a:r>
          </a:p>
        </p:txBody>
      </p:sp>
      <p:sp>
        <p:nvSpPr>
          <p:cNvPr id="3" name="Text Placeholder 2"/>
          <p:cNvSpPr>
            <a:spLocks noGrp="1"/>
          </p:cNvSpPr>
          <p:nvPr>
            <p:ph type="body" idx="1"/>
          </p:nvPr>
        </p:nvSpPr>
        <p:spPr/>
        <p:txBody>
          <a:bodyPr>
            <a:normAutofit fontScale="92500" lnSpcReduction="10000"/>
          </a:bodyPr>
          <a:lstStyle/>
          <a:p>
            <a:pPr marL="145733" indent="0">
              <a:buNone/>
            </a:pPr>
            <a:r>
              <a:rPr lang="en-US" sz="1400" dirty="0"/>
              <a:t>If you chose #1, your conflict resolution style is evader.  This is a lose-lose strategy.  When one partner avoids a conflict, neither partner has an opportunity to resolve it.  Both partners lose.</a:t>
            </a:r>
          </a:p>
          <a:p>
            <a:pPr marL="145733" indent="0">
              <a:buNone/>
            </a:pPr>
            <a:endParaRPr lang="en-US" sz="1400" dirty="0"/>
          </a:p>
          <a:p>
            <a:pPr marL="145733" indent="0">
              <a:buNone/>
            </a:pPr>
            <a:r>
              <a:rPr lang="en-US" sz="1400" dirty="0"/>
              <a:t>If you chose #2, your conflict resolution style is fighter.  This is a win-lose/lose-win strategy.  Either you win and your partner loses, or you lose and your partner wins.  It’s survival of the fittest.  But conflicts are not contests, and this style precludes the possibility of finding a fair solution.</a:t>
            </a:r>
          </a:p>
          <a:p>
            <a:pPr marL="145733" indent="0">
              <a:buNone/>
            </a:pPr>
            <a:endParaRPr lang="en-US" sz="1400" dirty="0"/>
          </a:p>
          <a:p>
            <a:pPr marL="145733" indent="0">
              <a:buNone/>
            </a:pPr>
            <a:r>
              <a:rPr lang="en-US" sz="1400" dirty="0"/>
              <a:t>If you chose #3, your conflict resolution style is negotiator.  This is a win-win strategy.  Both you and your partner have the chance to express your needs and resolve the conflict in a mutually acceptable way.  While this strategy may sound simple, it’s actually the most difficult to use.  It requires each of you to articulate, prioritize, and satisfy your own needs while also addressing the other person’s needs.</a:t>
            </a:r>
          </a:p>
          <a:p>
            <a:pPr marL="145733" indent="0">
              <a:buNone/>
            </a:pPr>
            <a:endParaRPr lang="en-US" sz="1400" dirty="0"/>
          </a:p>
          <a:p>
            <a:pPr marL="145733" indent="0">
              <a:buNone/>
            </a:pPr>
            <a:r>
              <a:rPr lang="en-US" sz="1400" dirty="0"/>
              <a:t>If you chose #4, your conflict resolution style is harmonizer.  This is a lose-win strategy.  You lose because your needs aren’t met.  Your partner’s needs are met, but the partnership suffers because you eventually become resentful and unsatisfied.</a:t>
            </a:r>
          </a:p>
          <a:p>
            <a:pPr marL="145733" indent="0">
              <a:buNone/>
            </a:pPr>
            <a:endParaRPr lang="en-US" sz="1400" dirty="0"/>
          </a:p>
          <a:p>
            <a:pPr marL="145733" indent="0">
              <a:buNone/>
            </a:pPr>
            <a:r>
              <a:rPr lang="en-US" sz="1400" dirty="0"/>
              <a:t>If you chose #5, your conflict resolution style is compromiser.  This is a lose-lose strategy.  Both you and your partner give up something you need just to make the conflict “go away.”  Invariably, you end up addressing the same issues later.</a:t>
            </a:r>
          </a:p>
          <a:p>
            <a:pPr marL="145733" indent="0">
              <a:buNone/>
            </a:pPr>
            <a:endParaRPr lang="en-US" sz="1400" dirty="0"/>
          </a:p>
        </p:txBody>
      </p:sp>
    </p:spTree>
    <p:extLst>
      <p:ext uri="{BB962C8B-B14F-4D97-AF65-F5344CB8AC3E}">
        <p14:creationId xmlns:p14="http://schemas.microsoft.com/office/powerpoint/2010/main" val="1389634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Constructive vs. Destructive Conflict</a:t>
            </a:r>
          </a:p>
        </p:txBody>
      </p:sp>
      <p:sp>
        <p:nvSpPr>
          <p:cNvPr id="3" name="Text Placeholder 2"/>
          <p:cNvSpPr>
            <a:spLocks noGrp="1"/>
          </p:cNvSpPr>
          <p:nvPr>
            <p:ph type="body" idx="1"/>
          </p:nvPr>
        </p:nvSpPr>
        <p:spPr>
          <a:xfrm>
            <a:off x="1365377" y="5138611"/>
            <a:ext cx="8503920" cy="4572000"/>
          </a:xfrm>
        </p:spPr>
        <p:txBody>
          <a:bodyPr/>
          <a:lstStyle/>
          <a:p>
            <a:pPr marL="145733" indent="0">
              <a:buNone/>
            </a:pPr>
            <a:endParaRPr lang="en-US" dirty="0"/>
          </a:p>
        </p:txBody>
      </p:sp>
      <p:pic>
        <p:nvPicPr>
          <p:cNvPr id="1026" name="Picture 2" descr="Image result for constructive vs destructive confli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6772275" cy="40386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38400" y="5943600"/>
            <a:ext cx="6629400" cy="253916"/>
          </a:xfrm>
          <a:prstGeom prst="rect">
            <a:avLst/>
          </a:prstGeom>
          <a:noFill/>
        </p:spPr>
        <p:txBody>
          <a:bodyPr wrap="square" rtlCol="0">
            <a:spAutoFit/>
          </a:bodyPr>
          <a:lstStyle/>
          <a:p>
            <a:r>
              <a:rPr lang="en-US" sz="1050" i="1" dirty="0"/>
              <a:t>From Joanna Wolf “Team Writing: a guide to working in groups” pg. 54</a:t>
            </a:r>
            <a:endParaRPr lang="en-US" sz="1050" dirty="0"/>
          </a:p>
        </p:txBody>
      </p:sp>
    </p:spTree>
    <p:extLst>
      <p:ext uri="{BB962C8B-B14F-4D97-AF65-F5344CB8AC3E}">
        <p14:creationId xmlns:p14="http://schemas.microsoft.com/office/powerpoint/2010/main" val="37643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lstStyle/>
          <a:p>
            <a:r>
              <a:rPr lang="en-US" dirty="0"/>
              <a:t>Our minds tend to react to differences as “wrong” and/or “bad”</a:t>
            </a:r>
          </a:p>
          <a:p>
            <a:r>
              <a:rPr lang="en-US" dirty="0"/>
              <a:t>Our minds aren’t always our best asset</a:t>
            </a:r>
          </a:p>
          <a:p>
            <a:r>
              <a:rPr lang="en-US" dirty="0"/>
              <a:t>Diversity can be seen through a lens of how we relate to differences</a:t>
            </a:r>
          </a:p>
          <a:p>
            <a:pPr marL="109728" indent="0">
              <a:buNone/>
            </a:pPr>
            <a:endParaRPr lang="en-US" dirty="0"/>
          </a:p>
          <a:p>
            <a:pPr lvl="1"/>
            <a:r>
              <a:rPr lang="en-US" dirty="0"/>
              <a:t>Accept, Allow, Make room for… (passive)</a:t>
            </a:r>
          </a:p>
          <a:p>
            <a:pPr marL="457200" lvl="1" indent="0">
              <a:buNone/>
            </a:pPr>
            <a:r>
              <a:rPr lang="en-US" dirty="0"/>
              <a:t>                     vs.</a:t>
            </a:r>
          </a:p>
          <a:p>
            <a:pPr lvl="1"/>
            <a:r>
              <a:rPr lang="en-US" dirty="0"/>
              <a:t>Invite, Embrace, Curiosity (active)</a:t>
            </a:r>
          </a:p>
        </p:txBody>
      </p:sp>
      <p:sp>
        <p:nvSpPr>
          <p:cNvPr id="2" name="Title 1"/>
          <p:cNvSpPr>
            <a:spLocks noGrp="1"/>
          </p:cNvSpPr>
          <p:nvPr>
            <p:ph type="title"/>
          </p:nvPr>
        </p:nvSpPr>
        <p:spPr/>
        <p:txBody>
          <a:bodyPr/>
          <a:lstStyle/>
          <a:p>
            <a:r>
              <a:rPr lang="en-US" dirty="0"/>
              <a:t>Differences and Diversity</a:t>
            </a:r>
          </a:p>
        </p:txBody>
      </p:sp>
    </p:spTree>
    <p:extLst>
      <p:ext uri="{BB962C8B-B14F-4D97-AF65-F5344CB8AC3E}">
        <p14:creationId xmlns:p14="http://schemas.microsoft.com/office/powerpoint/2010/main" val="401756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25963"/>
          </a:xfrm>
        </p:spPr>
        <p:txBody>
          <a:bodyPr/>
          <a:lstStyle/>
          <a:p>
            <a:r>
              <a:rPr lang="en-US" dirty="0"/>
              <a:t>Truly embracing differences will be messy, uncomfortable</a:t>
            </a:r>
          </a:p>
          <a:p>
            <a:r>
              <a:rPr lang="en-US" dirty="0"/>
              <a:t>Differences also provide the fuel which drives Synergy</a:t>
            </a:r>
          </a:p>
          <a:p>
            <a:r>
              <a:rPr lang="en-US" dirty="0"/>
              <a:t>Synergy requires psychological safety</a:t>
            </a:r>
          </a:p>
          <a:p>
            <a:pPr lvl="1"/>
            <a:r>
              <a:rPr lang="en-US" dirty="0"/>
              <a:t>The ability to read and react to other people in the group (social sensitivity)</a:t>
            </a:r>
          </a:p>
          <a:p>
            <a:pPr lvl="1"/>
            <a:r>
              <a:rPr lang="en-US" dirty="0"/>
              <a:t>Equal opportunity to participate in the group</a:t>
            </a:r>
          </a:p>
          <a:p>
            <a:pPr lvl="1"/>
            <a:endParaRPr lang="en-US" dirty="0"/>
          </a:p>
          <a:p>
            <a:endParaRPr lang="en-US" dirty="0"/>
          </a:p>
          <a:p>
            <a:endParaRPr lang="en-US" dirty="0"/>
          </a:p>
        </p:txBody>
      </p:sp>
      <p:sp>
        <p:nvSpPr>
          <p:cNvPr id="2" name="Title 1"/>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417737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pPr marL="109728" indent="0">
              <a:buNone/>
            </a:pPr>
            <a:r>
              <a:rPr lang="en-US" dirty="0"/>
              <a:t>                          </a:t>
            </a:r>
          </a:p>
          <a:p>
            <a:pPr marL="109728" indent="0" algn="ctr">
              <a:buNone/>
            </a:pPr>
            <a:endParaRPr lang="en-US" dirty="0"/>
          </a:p>
          <a:p>
            <a:pPr marL="109728" indent="0" algn="ctr">
              <a:buNone/>
            </a:pPr>
            <a:r>
              <a:rPr lang="en-US" dirty="0"/>
              <a:t>Charlie Morse</a:t>
            </a:r>
          </a:p>
          <a:p>
            <a:pPr marL="109728" indent="0" algn="ctr">
              <a:buNone/>
            </a:pPr>
            <a:r>
              <a:rPr lang="en-US" dirty="0"/>
              <a:t>Associate Dean/Director of Counseling</a:t>
            </a:r>
          </a:p>
          <a:p>
            <a:pPr marL="109728" indent="0" algn="ctr">
              <a:buNone/>
            </a:pPr>
            <a:r>
              <a:rPr lang="en-US" dirty="0"/>
              <a:t>cmorse@wpi.edu</a:t>
            </a:r>
          </a:p>
        </p:txBody>
      </p:sp>
      <p:sp>
        <p:nvSpPr>
          <p:cNvPr id="3" name="Title 2"/>
          <p:cNvSpPr>
            <a:spLocks noGrp="1"/>
          </p:cNvSpPr>
          <p:nvPr>
            <p:ph type="title"/>
          </p:nvPr>
        </p:nvSpPr>
        <p:spPr/>
        <p:txBody>
          <a:bodyPr/>
          <a:lstStyle/>
          <a:p>
            <a:r>
              <a:rPr lang="en-US" dirty="0"/>
              <a:t>Thoughts and questions?</a:t>
            </a:r>
          </a:p>
        </p:txBody>
      </p:sp>
    </p:spTree>
    <p:extLst>
      <p:ext uri="{BB962C8B-B14F-4D97-AF65-F5344CB8AC3E}">
        <p14:creationId xmlns:p14="http://schemas.microsoft.com/office/powerpoint/2010/main" val="270761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few exercises which will help you reflect on your team dynamics</a:t>
            </a:r>
          </a:p>
          <a:p>
            <a:r>
              <a:rPr lang="en-US" dirty="0"/>
              <a:t>Highlight the theme of differences as a source of tension within groups, but also a group’s greatest asset</a:t>
            </a:r>
          </a:p>
          <a:p>
            <a:r>
              <a:rPr lang="en-US" dirty="0"/>
              <a:t>Avoidance of tension/conflict is the most common factor in breakdown of group functioning</a:t>
            </a:r>
          </a:p>
        </p:txBody>
      </p:sp>
      <p:sp>
        <p:nvSpPr>
          <p:cNvPr id="2" name="Title 1"/>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248962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4A3DA6-B667-4ADD-AC57-BD1426E77184}"/>
              </a:ext>
            </a:extLst>
          </p:cNvPr>
          <p:cNvSpPr>
            <a:spLocks noGrp="1"/>
          </p:cNvSpPr>
          <p:nvPr>
            <p:ph idx="1"/>
          </p:nvPr>
        </p:nvSpPr>
        <p:spPr/>
        <p:txBody>
          <a:bodyPr/>
          <a:lstStyle/>
          <a:p>
            <a:r>
              <a:rPr lang="en-US" dirty="0"/>
              <a:t>Willingness to engage…</a:t>
            </a:r>
          </a:p>
          <a:p>
            <a:endParaRPr lang="en-US" dirty="0"/>
          </a:p>
          <a:p>
            <a:pPr lvl="1"/>
            <a:r>
              <a:rPr lang="en-US" dirty="0"/>
              <a:t>Willingness of many to share video.</a:t>
            </a:r>
          </a:p>
          <a:p>
            <a:pPr lvl="1"/>
            <a:r>
              <a:rPr lang="en-US" dirty="0"/>
              <a:t>Willingness of some to periodically “Unmute” when asked (and respond).</a:t>
            </a:r>
          </a:p>
          <a:p>
            <a:pPr lvl="1"/>
            <a:r>
              <a:rPr lang="en-US" dirty="0"/>
              <a:t>Willingness of others to use chat function</a:t>
            </a:r>
          </a:p>
          <a:p>
            <a:pPr lvl="1"/>
            <a:endParaRPr lang="en-US" dirty="0"/>
          </a:p>
          <a:p>
            <a:r>
              <a:rPr lang="en-US" dirty="0"/>
              <a:t>Have some fun while learning…</a:t>
            </a:r>
          </a:p>
        </p:txBody>
      </p:sp>
      <p:sp>
        <p:nvSpPr>
          <p:cNvPr id="3" name="Title 2">
            <a:extLst>
              <a:ext uri="{FF2B5EF4-FFF2-40B4-BE49-F238E27FC236}">
                <a16:creationId xmlns:a16="http://schemas.microsoft.com/office/drawing/2014/main" id="{087277C5-F082-4F03-8638-9CA8DB629D60}"/>
              </a:ext>
            </a:extLst>
          </p:cNvPr>
          <p:cNvSpPr>
            <a:spLocks noGrp="1"/>
          </p:cNvSpPr>
          <p:nvPr>
            <p:ph type="title"/>
          </p:nvPr>
        </p:nvSpPr>
        <p:spPr/>
        <p:txBody>
          <a:bodyPr>
            <a:normAutofit fontScale="90000"/>
          </a:bodyPr>
          <a:lstStyle/>
          <a:p>
            <a:r>
              <a:rPr lang="en-US" dirty="0"/>
              <a:t>How good do you want this to be?</a:t>
            </a:r>
          </a:p>
        </p:txBody>
      </p:sp>
    </p:spTree>
    <p:extLst>
      <p:ext uri="{BB962C8B-B14F-4D97-AF65-F5344CB8AC3E}">
        <p14:creationId xmlns:p14="http://schemas.microsoft.com/office/powerpoint/2010/main" val="67667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dirty="0"/>
          </a:p>
          <a:p>
            <a:pPr marL="0" indent="0" algn="ctr">
              <a:buNone/>
            </a:pPr>
            <a:r>
              <a:rPr lang="en-US" dirty="0"/>
              <a:t>Forming</a:t>
            </a:r>
          </a:p>
          <a:p>
            <a:pPr marL="0" indent="0" algn="ctr">
              <a:buNone/>
            </a:pPr>
            <a:r>
              <a:rPr lang="en-US" dirty="0"/>
              <a:t>Storming</a:t>
            </a:r>
          </a:p>
          <a:p>
            <a:pPr marL="0" indent="0" algn="ctr">
              <a:buNone/>
            </a:pPr>
            <a:r>
              <a:rPr lang="en-US" dirty="0"/>
              <a:t>Norming</a:t>
            </a:r>
          </a:p>
          <a:p>
            <a:pPr marL="0" indent="0" algn="ctr">
              <a:buNone/>
            </a:pPr>
            <a:r>
              <a:rPr lang="en-US" dirty="0"/>
              <a:t>Performing</a:t>
            </a:r>
          </a:p>
          <a:p>
            <a:pPr marL="0" indent="0" algn="ctr">
              <a:buNone/>
            </a:pPr>
            <a:r>
              <a:rPr lang="en-US" dirty="0"/>
              <a:t>Adjourning</a:t>
            </a:r>
          </a:p>
          <a:p>
            <a:pPr marL="0" indent="0" algn="ctr">
              <a:buNone/>
            </a:pPr>
            <a:endParaRPr lang="en-US" dirty="0"/>
          </a:p>
          <a:p>
            <a:pPr marL="0" indent="0" algn="ctr">
              <a:buNone/>
            </a:pPr>
            <a:r>
              <a:rPr lang="en-US" sz="6000" i="1" dirty="0"/>
              <a:t>Synergy</a:t>
            </a:r>
          </a:p>
        </p:txBody>
      </p:sp>
      <p:sp>
        <p:nvSpPr>
          <p:cNvPr id="2" name="Title 1"/>
          <p:cNvSpPr>
            <a:spLocks noGrp="1"/>
          </p:cNvSpPr>
          <p:nvPr>
            <p:ph type="title"/>
          </p:nvPr>
        </p:nvSpPr>
        <p:spPr/>
        <p:txBody>
          <a:bodyPr/>
          <a:lstStyle/>
          <a:p>
            <a:r>
              <a:rPr lang="en-US" dirty="0"/>
              <a:t>Stages of Group Development</a:t>
            </a:r>
          </a:p>
        </p:txBody>
      </p:sp>
    </p:spTree>
    <p:extLst>
      <p:ext uri="{BB962C8B-B14F-4D97-AF65-F5344CB8AC3E}">
        <p14:creationId xmlns:p14="http://schemas.microsoft.com/office/powerpoint/2010/main" val="388357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3DE0C8-7CF6-4B36-AAC7-98A4A3644845}"/>
              </a:ext>
            </a:extLst>
          </p:cNvPr>
          <p:cNvSpPr>
            <a:spLocks noGrp="1"/>
          </p:cNvSpPr>
          <p:nvPr>
            <p:ph idx="1"/>
          </p:nvPr>
        </p:nvSpPr>
        <p:spPr/>
        <p:txBody>
          <a:bodyPr/>
          <a:lstStyle/>
          <a:p>
            <a:r>
              <a:rPr lang="en-US" dirty="0"/>
              <a:t>Myers Briggs Type Indicator (MBTI)</a:t>
            </a:r>
          </a:p>
          <a:p>
            <a:pPr lvl="1"/>
            <a:r>
              <a:rPr lang="en-US" dirty="0"/>
              <a:t>What is it?</a:t>
            </a:r>
          </a:p>
          <a:p>
            <a:pPr lvl="1"/>
            <a:r>
              <a:rPr lang="en-US" dirty="0"/>
              <a:t>What it is not.</a:t>
            </a:r>
          </a:p>
          <a:p>
            <a:pPr lvl="1"/>
            <a:endParaRPr lang="en-US" dirty="0"/>
          </a:p>
          <a:p>
            <a:r>
              <a:rPr lang="en-US" dirty="0"/>
              <a:t>The four MBTI personality dimensions</a:t>
            </a:r>
          </a:p>
          <a:p>
            <a:pPr lvl="1"/>
            <a:r>
              <a:rPr lang="en-US" dirty="0"/>
              <a:t>I/E – Introversion/Extroversion (Attention)</a:t>
            </a:r>
          </a:p>
          <a:p>
            <a:pPr lvl="1"/>
            <a:r>
              <a:rPr lang="en-US" dirty="0"/>
              <a:t>S/N – Sensing/Intuiting (Observation)</a:t>
            </a:r>
          </a:p>
          <a:p>
            <a:pPr lvl="1"/>
            <a:r>
              <a:rPr lang="en-US" dirty="0"/>
              <a:t>T/F – Thinking/Feeling (Decision Making)</a:t>
            </a:r>
          </a:p>
          <a:p>
            <a:pPr lvl="1"/>
            <a:r>
              <a:rPr lang="en-US" dirty="0"/>
              <a:t>P/J – Perceiving/Judging (relationship with time)</a:t>
            </a:r>
          </a:p>
          <a:p>
            <a:endParaRPr lang="en-US" dirty="0"/>
          </a:p>
          <a:p>
            <a:endParaRPr lang="en-US" dirty="0"/>
          </a:p>
        </p:txBody>
      </p:sp>
      <p:sp>
        <p:nvSpPr>
          <p:cNvPr id="3" name="Title 2">
            <a:extLst>
              <a:ext uri="{FF2B5EF4-FFF2-40B4-BE49-F238E27FC236}">
                <a16:creationId xmlns:a16="http://schemas.microsoft.com/office/drawing/2014/main" id="{32E905DF-E39E-44BA-916E-D1D1C85DC89F}"/>
              </a:ext>
            </a:extLst>
          </p:cNvPr>
          <p:cNvSpPr>
            <a:spLocks noGrp="1"/>
          </p:cNvSpPr>
          <p:nvPr>
            <p:ph type="title"/>
          </p:nvPr>
        </p:nvSpPr>
        <p:spPr/>
        <p:txBody>
          <a:bodyPr>
            <a:normAutofit fontScale="90000"/>
          </a:bodyPr>
          <a:lstStyle/>
          <a:p>
            <a:r>
              <a:rPr lang="en-US" dirty="0"/>
              <a:t>Personality Differences and Teams</a:t>
            </a:r>
          </a:p>
        </p:txBody>
      </p:sp>
    </p:spTree>
    <p:extLst>
      <p:ext uri="{BB962C8B-B14F-4D97-AF65-F5344CB8AC3E}">
        <p14:creationId xmlns:p14="http://schemas.microsoft.com/office/powerpoint/2010/main" val="387292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fade">
                                      <p:cBhvr>
                                        <p:cTn id="10" dur="500"/>
                                        <p:tgtEl>
                                          <p:spTgt spid="2">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500"/>
                                        <p:tgtEl>
                                          <p:spTgt spid="2">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fade">
                                      <p:cBhvr>
                                        <p:cTn id="16" dur="500"/>
                                        <p:tgtEl>
                                          <p:spTgt spid="2">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fade">
                                      <p:cBhvr>
                                        <p:cTn id="19"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0C88A8-0F0B-4D2C-8B22-05CE1250F19B}"/>
              </a:ext>
            </a:extLst>
          </p:cNvPr>
          <p:cNvSpPr>
            <a:spLocks noGrp="1"/>
          </p:cNvSpPr>
          <p:nvPr>
            <p:ph idx="1"/>
          </p:nvPr>
        </p:nvSpPr>
        <p:spPr/>
        <p:txBody>
          <a:bodyPr/>
          <a:lstStyle/>
          <a:p>
            <a:r>
              <a:rPr lang="en-US" dirty="0"/>
              <a:t>I/E – test</a:t>
            </a:r>
          </a:p>
          <a:p>
            <a:pPr lvl="1"/>
            <a:r>
              <a:rPr lang="en-US" i="1" dirty="0"/>
              <a:t>Link</a:t>
            </a:r>
          </a:p>
          <a:p>
            <a:pPr lvl="1"/>
            <a:endParaRPr lang="en-US" i="1" dirty="0"/>
          </a:p>
          <a:p>
            <a:pPr lvl="1"/>
            <a:r>
              <a:rPr lang="en-US" dirty="0"/>
              <a:t>What does it mean?</a:t>
            </a:r>
          </a:p>
          <a:p>
            <a:endParaRPr lang="en-US" dirty="0"/>
          </a:p>
          <a:p>
            <a:r>
              <a:rPr lang="en-US" dirty="0"/>
              <a:t>P/J test</a:t>
            </a:r>
          </a:p>
          <a:p>
            <a:pPr lvl="1"/>
            <a:r>
              <a:rPr lang="en-US" i="1" dirty="0"/>
              <a:t>Link</a:t>
            </a:r>
          </a:p>
          <a:p>
            <a:pPr lvl="1"/>
            <a:endParaRPr lang="en-US" i="1" dirty="0"/>
          </a:p>
          <a:p>
            <a:pPr lvl="1"/>
            <a:r>
              <a:rPr lang="en-US" dirty="0"/>
              <a:t>What does it mean?</a:t>
            </a:r>
          </a:p>
          <a:p>
            <a:pPr lvl="1"/>
            <a:endParaRPr lang="en-US" i="1" dirty="0"/>
          </a:p>
          <a:p>
            <a:endParaRPr lang="en-US" i="1" dirty="0"/>
          </a:p>
        </p:txBody>
      </p:sp>
      <p:sp>
        <p:nvSpPr>
          <p:cNvPr id="3" name="Title 2">
            <a:extLst>
              <a:ext uri="{FF2B5EF4-FFF2-40B4-BE49-F238E27FC236}">
                <a16:creationId xmlns:a16="http://schemas.microsoft.com/office/drawing/2014/main" id="{EEFE5125-E664-4ECF-B39D-87A71F9E4E66}"/>
              </a:ext>
            </a:extLst>
          </p:cNvPr>
          <p:cNvSpPr>
            <a:spLocks noGrp="1"/>
          </p:cNvSpPr>
          <p:nvPr>
            <p:ph type="title"/>
          </p:nvPr>
        </p:nvSpPr>
        <p:spPr/>
        <p:txBody>
          <a:bodyPr>
            <a:normAutofit/>
          </a:bodyPr>
          <a:lstStyle/>
          <a:p>
            <a:r>
              <a:rPr lang="en-US" dirty="0"/>
              <a:t>What’s my type?</a:t>
            </a:r>
          </a:p>
        </p:txBody>
      </p:sp>
    </p:spTree>
    <p:extLst>
      <p:ext uri="{BB962C8B-B14F-4D97-AF65-F5344CB8AC3E}">
        <p14:creationId xmlns:p14="http://schemas.microsoft.com/office/powerpoint/2010/main" val="4059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6" end="6"/>
                                            </p:txEl>
                                          </p:spTgt>
                                        </p:tgtEl>
                                        <p:attrNameLst>
                                          <p:attrName>style.visibility</p:attrName>
                                        </p:attrNameLst>
                                      </p:cBhvr>
                                      <p:to>
                                        <p:strVal val="visible"/>
                                      </p:to>
                                    </p:set>
                                    <p:animEffect transition="in" filter="fade">
                                      <p:cBhvr>
                                        <p:cTn id="10" dur="500"/>
                                        <p:tgtEl>
                                          <p:spTgt spid="2">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fade">
                                      <p:cBhvr>
                                        <p:cTn id="1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667000" y="1752600"/>
            <a:ext cx="5488627"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MBTI Exercise  I/E Answer Key</a:t>
            </a:r>
          </a:p>
        </p:txBody>
      </p:sp>
    </p:spTree>
    <p:extLst>
      <p:ext uri="{BB962C8B-B14F-4D97-AF65-F5344CB8AC3E}">
        <p14:creationId xmlns:p14="http://schemas.microsoft.com/office/powerpoint/2010/main" val="414821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819400" y="1752600"/>
            <a:ext cx="5488627" cy="3945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MBTI I/E (cont.)</a:t>
            </a:r>
          </a:p>
        </p:txBody>
      </p:sp>
    </p:spTree>
    <p:extLst>
      <p:ext uri="{BB962C8B-B14F-4D97-AF65-F5344CB8AC3E}">
        <p14:creationId xmlns:p14="http://schemas.microsoft.com/office/powerpoint/2010/main" val="926528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MBTI P/J</a:t>
            </a:r>
          </a:p>
        </p:txBody>
      </p:sp>
      <p:pic>
        <p:nvPicPr>
          <p:cNvPr id="5" name="Content Placeholder 4"/>
          <p:cNvPicPr>
            <a:picLocks noGrp="1" noChangeAspect="1"/>
          </p:cNvPicPr>
          <p:nvPr>
            <p:ph idx="1"/>
          </p:nvPr>
        </p:nvPicPr>
        <p:blipFill>
          <a:blip r:embed="rId2"/>
          <a:stretch>
            <a:fillRect/>
          </a:stretch>
        </p:blipFill>
        <p:spPr>
          <a:xfrm>
            <a:off x="3176837" y="1752600"/>
            <a:ext cx="5488627" cy="3856669"/>
          </a:xfrm>
          <a:prstGeom prst="rect">
            <a:avLst/>
          </a:prstGeom>
        </p:spPr>
      </p:pic>
    </p:spTree>
    <p:extLst>
      <p:ext uri="{BB962C8B-B14F-4D97-AF65-F5344CB8AC3E}">
        <p14:creationId xmlns:p14="http://schemas.microsoft.com/office/powerpoint/2010/main" val="12630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516</TotalTime>
  <Words>696</Words>
  <Application>Microsoft Office PowerPoint</Application>
  <PresentationFormat>On-screen Show (4:3)</PresentationFormat>
  <Paragraphs>94</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Georgia</vt:lpstr>
      <vt:lpstr>Lucida Sans Unicode</vt:lpstr>
      <vt:lpstr>Verdana</vt:lpstr>
      <vt:lpstr>Wingdings 2</vt:lpstr>
      <vt:lpstr>Wingdings 3</vt:lpstr>
      <vt:lpstr>Concourse</vt:lpstr>
      <vt:lpstr>Project Team Dynamics:  Looking in the Mirror</vt:lpstr>
      <vt:lpstr>Overview</vt:lpstr>
      <vt:lpstr>How good do you want this to be?</vt:lpstr>
      <vt:lpstr>Stages of Group Development</vt:lpstr>
      <vt:lpstr>Personality Differences and Teams</vt:lpstr>
      <vt:lpstr>What’s my type?</vt:lpstr>
      <vt:lpstr>MBTI Exercise  I/E Answer Key</vt:lpstr>
      <vt:lpstr>MBTI I/E (cont.)</vt:lpstr>
      <vt:lpstr>MBTI P/J</vt:lpstr>
      <vt:lpstr>MBTI P/J (cont.)</vt:lpstr>
      <vt:lpstr>Group Work in Breakout Rooms</vt:lpstr>
      <vt:lpstr>Conflict Resolution Styles</vt:lpstr>
      <vt:lpstr>Conflict Resolution Styles</vt:lpstr>
      <vt:lpstr>Constructive vs. Destructive Conflict</vt:lpstr>
      <vt:lpstr>Differences and Diversity</vt:lpstr>
      <vt:lpstr>Summary</vt:lpstr>
      <vt:lpstr>Thoughts and questions?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Team Dynamics:  Looking in the Mirror</dc:title>
  <dc:creator>Morse, Charles C.</dc:creator>
  <cp:lastModifiedBy>Ringer, Sara L</cp:lastModifiedBy>
  <cp:revision>20</cp:revision>
  <cp:lastPrinted>2016-06-22T21:06:01Z</cp:lastPrinted>
  <dcterms:created xsi:type="dcterms:W3CDTF">2016-06-22T15:36:39Z</dcterms:created>
  <dcterms:modified xsi:type="dcterms:W3CDTF">2020-06-18T16:45:24Z</dcterms:modified>
</cp:coreProperties>
</file>