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5" r:id="rId4"/>
    <p:sldId id="260" r:id="rId5"/>
    <p:sldId id="266" r:id="rId6"/>
    <p:sldId id="265" r:id="rId7"/>
    <p:sldId id="273" r:id="rId8"/>
    <p:sldId id="278" r:id="rId9"/>
    <p:sldId id="267" r:id="rId10"/>
    <p:sldId id="268" r:id="rId11"/>
    <p:sldId id="276" r:id="rId12"/>
    <p:sldId id="261" r:id="rId13"/>
    <p:sldId id="259" r:id="rId14"/>
    <p:sldId id="277"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metry, Chrysanthe" initials="DC" lastIdx="2" clrIdx="0">
    <p:extLst>
      <p:ext uri="{19B8F6BF-5375-455C-9EA6-DF929625EA0E}">
        <p15:presenceInfo xmlns:p15="http://schemas.microsoft.com/office/powerpoint/2012/main" userId="S::cdemetry@wpi.edu::420651ff-9a11-410c-bb2b-792e09ae1cb1" providerId="AD"/>
      </p:ext>
    </p:extLst>
  </p:cmAuthor>
  <p:cmAuthor id="2" name="LeChasseur, Kimberly A" initials="LKA" lastIdx="9" clrIdx="1">
    <p:extLst>
      <p:ext uri="{19B8F6BF-5375-455C-9EA6-DF929625EA0E}">
        <p15:presenceInfo xmlns:p15="http://schemas.microsoft.com/office/powerpoint/2012/main" userId="S-1-5-21-1029987154-1330733110-326569147-141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CC00"/>
    <a:srgbClr val="33CC33"/>
    <a:srgbClr val="04F632"/>
    <a:srgbClr val="CC0099"/>
    <a:srgbClr val="FFFFCC"/>
    <a:srgbClr val="74B2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79924" autoAdjust="0"/>
  </p:normalViewPr>
  <p:slideViewPr>
    <p:cSldViewPr snapToGrid="0">
      <p:cViewPr varScale="1">
        <p:scale>
          <a:sx n="55" d="100"/>
          <a:sy n="55" d="100"/>
        </p:scale>
        <p:origin x="1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02671D-5178-4044-8315-242067D10416}" type="doc">
      <dgm:prSet loTypeId="urn:microsoft.com/office/officeart/2005/8/layout/pyramid2" loCatId="list" qsTypeId="urn:microsoft.com/office/officeart/2005/8/quickstyle/simple1" qsCatId="simple" csTypeId="urn:microsoft.com/office/officeart/2005/8/colors/accent1_1" csCatId="accent1" phldr="1"/>
      <dgm:spPr/>
      <dgm:t>
        <a:bodyPr/>
        <a:lstStyle/>
        <a:p>
          <a:endParaRPr lang="en-US"/>
        </a:p>
      </dgm:t>
    </dgm:pt>
    <dgm:pt modelId="{E5296E95-7F23-497D-BE55-D0E727217D3F}">
      <dgm:prSet phldrT="[Text]" custT="1"/>
      <dgm:spPr/>
      <dgm:t>
        <a:bodyPr/>
        <a:lstStyle/>
        <a:p>
          <a:r>
            <a:rPr lang="en-US" sz="1400" b="1" dirty="0" smtClean="0"/>
            <a:t>University Community</a:t>
          </a:r>
          <a:endParaRPr lang="en-US" sz="1400" b="1" dirty="0"/>
        </a:p>
      </dgm:t>
    </dgm:pt>
    <dgm:pt modelId="{03C33285-CDA2-4A36-ABC0-9AFE99CA3C12}" type="parTrans" cxnId="{60E4BA63-B040-430C-9CCD-B326212C5CED}">
      <dgm:prSet/>
      <dgm:spPr/>
      <dgm:t>
        <a:bodyPr/>
        <a:lstStyle/>
        <a:p>
          <a:endParaRPr lang="en-US"/>
        </a:p>
      </dgm:t>
    </dgm:pt>
    <dgm:pt modelId="{A67E9A97-1C49-4EBC-A491-1652C61A450C}" type="sibTrans" cxnId="{60E4BA63-B040-430C-9CCD-B326212C5CED}">
      <dgm:prSet/>
      <dgm:spPr/>
      <dgm:t>
        <a:bodyPr/>
        <a:lstStyle/>
        <a:p>
          <a:endParaRPr lang="en-US"/>
        </a:p>
      </dgm:t>
    </dgm:pt>
    <dgm:pt modelId="{DB0C8B44-F57F-4BF2-9CB2-A694865A8229}">
      <dgm:prSet phldrT="[Text]" custT="1"/>
      <dgm:spPr/>
      <dgm:t>
        <a:bodyPr/>
        <a:lstStyle/>
        <a:p>
          <a:r>
            <a:rPr lang="en-US" sz="1400" dirty="0" smtClean="0"/>
            <a:t>Accreditation processes</a:t>
          </a:r>
          <a:endParaRPr lang="en-US" sz="1400" dirty="0"/>
        </a:p>
      </dgm:t>
    </dgm:pt>
    <dgm:pt modelId="{DE205C43-66FA-4B63-871E-B8EC93090622}" type="parTrans" cxnId="{CCA05292-F6BC-44E4-BE4B-D4105EDF2CAB}">
      <dgm:prSet/>
      <dgm:spPr/>
      <dgm:t>
        <a:bodyPr/>
        <a:lstStyle/>
        <a:p>
          <a:endParaRPr lang="en-US"/>
        </a:p>
      </dgm:t>
    </dgm:pt>
    <dgm:pt modelId="{8EAE0AEF-85AA-4FAB-A1A0-F6521C60FBDA}" type="sibTrans" cxnId="{CCA05292-F6BC-44E4-BE4B-D4105EDF2CAB}">
      <dgm:prSet/>
      <dgm:spPr/>
      <dgm:t>
        <a:bodyPr/>
        <a:lstStyle/>
        <a:p>
          <a:endParaRPr lang="en-US"/>
        </a:p>
      </dgm:t>
    </dgm:pt>
    <dgm:pt modelId="{2DD81333-885F-4D6B-8DA9-048B982A9C14}">
      <dgm:prSet phldrT="[Text]" custT="1"/>
      <dgm:spPr/>
      <dgm:t>
        <a:bodyPr/>
        <a:lstStyle/>
        <a:p>
          <a:r>
            <a:rPr lang="en-US" sz="1400" dirty="0" smtClean="0"/>
            <a:t>Value proposition of our signature PBL pedagogy</a:t>
          </a:r>
          <a:endParaRPr lang="en-US" sz="1400" dirty="0"/>
        </a:p>
      </dgm:t>
    </dgm:pt>
    <dgm:pt modelId="{D623FBE2-A821-4AD3-B50A-ECEDB33A0A99}" type="parTrans" cxnId="{8F95C1C5-9BFF-4636-80D7-E93020B6D6C7}">
      <dgm:prSet/>
      <dgm:spPr/>
      <dgm:t>
        <a:bodyPr/>
        <a:lstStyle/>
        <a:p>
          <a:endParaRPr lang="en-US"/>
        </a:p>
      </dgm:t>
    </dgm:pt>
    <dgm:pt modelId="{5085DC62-17D5-47E7-B436-16E64D3B2423}" type="sibTrans" cxnId="{8F95C1C5-9BFF-4636-80D7-E93020B6D6C7}">
      <dgm:prSet/>
      <dgm:spPr/>
      <dgm:t>
        <a:bodyPr/>
        <a:lstStyle/>
        <a:p>
          <a:endParaRPr lang="en-US"/>
        </a:p>
      </dgm:t>
    </dgm:pt>
    <dgm:pt modelId="{03681360-9B5A-49E9-A37B-4F936A862871}">
      <dgm:prSet phldrT="[Text]" custT="1"/>
      <dgm:spPr/>
      <dgm:t>
        <a:bodyPr/>
        <a:lstStyle/>
        <a:p>
          <a:r>
            <a:rPr lang="en-US" sz="1400" b="1" dirty="0" smtClean="0"/>
            <a:t>Faculty</a:t>
          </a:r>
          <a:endParaRPr lang="en-US" sz="1400" b="1" dirty="0"/>
        </a:p>
      </dgm:t>
    </dgm:pt>
    <dgm:pt modelId="{9702152E-BE50-4909-A945-F455535577ED}" type="parTrans" cxnId="{8FED1D24-7D2F-4A16-B481-BD4B538EEDF7}">
      <dgm:prSet/>
      <dgm:spPr/>
      <dgm:t>
        <a:bodyPr/>
        <a:lstStyle/>
        <a:p>
          <a:endParaRPr lang="en-US"/>
        </a:p>
      </dgm:t>
    </dgm:pt>
    <dgm:pt modelId="{0923F77D-398E-48E4-B591-2A787165FD4E}" type="sibTrans" cxnId="{8FED1D24-7D2F-4A16-B481-BD4B538EEDF7}">
      <dgm:prSet/>
      <dgm:spPr/>
      <dgm:t>
        <a:bodyPr/>
        <a:lstStyle/>
        <a:p>
          <a:endParaRPr lang="en-US"/>
        </a:p>
      </dgm:t>
    </dgm:pt>
    <dgm:pt modelId="{53C34308-1B26-4662-8E13-1D802942D25D}">
      <dgm:prSet phldrT="[Text]" custT="1"/>
      <dgm:spPr/>
      <dgm:t>
        <a:bodyPr/>
        <a:lstStyle/>
        <a:p>
          <a:r>
            <a:rPr lang="en-US" sz="1400" dirty="0" smtClean="0"/>
            <a:t>Each course relates to the “Big Picture”</a:t>
          </a:r>
          <a:endParaRPr lang="en-US" sz="1400" dirty="0"/>
        </a:p>
      </dgm:t>
    </dgm:pt>
    <dgm:pt modelId="{B3CB8DE6-E18A-4D84-9D39-BD7589EA2560}" type="parTrans" cxnId="{92D97D74-7520-4B44-95FC-6F23BF3EBEF2}">
      <dgm:prSet/>
      <dgm:spPr/>
      <dgm:t>
        <a:bodyPr/>
        <a:lstStyle/>
        <a:p>
          <a:endParaRPr lang="en-US"/>
        </a:p>
      </dgm:t>
    </dgm:pt>
    <dgm:pt modelId="{842B2EDE-6D70-4048-BBF8-2F2683BDADCB}" type="sibTrans" cxnId="{92D97D74-7520-4B44-95FC-6F23BF3EBEF2}">
      <dgm:prSet/>
      <dgm:spPr/>
      <dgm:t>
        <a:bodyPr/>
        <a:lstStyle/>
        <a:p>
          <a:endParaRPr lang="en-US"/>
        </a:p>
      </dgm:t>
    </dgm:pt>
    <dgm:pt modelId="{EE05A5CF-2C88-4261-92EB-934F8FCCE504}">
      <dgm:prSet phldrT="[Text]" custT="1"/>
      <dgm:spPr/>
      <dgm:t>
        <a:bodyPr/>
        <a:lstStyle/>
        <a:p>
          <a:r>
            <a:rPr lang="en-US" sz="1400" b="1" dirty="0" smtClean="0"/>
            <a:t>Students</a:t>
          </a:r>
        </a:p>
      </dgm:t>
    </dgm:pt>
    <dgm:pt modelId="{9B80CAB7-A9C5-48BB-88BF-F30D55E54F31}" type="parTrans" cxnId="{C887701F-30BF-4074-A8D8-CF295DC6E979}">
      <dgm:prSet/>
      <dgm:spPr/>
      <dgm:t>
        <a:bodyPr/>
        <a:lstStyle/>
        <a:p>
          <a:endParaRPr lang="en-US"/>
        </a:p>
      </dgm:t>
    </dgm:pt>
    <dgm:pt modelId="{3F2CE2FF-CA6F-4FAE-9792-D91B7779C781}" type="sibTrans" cxnId="{C887701F-30BF-4074-A8D8-CF295DC6E979}">
      <dgm:prSet/>
      <dgm:spPr/>
      <dgm:t>
        <a:bodyPr/>
        <a:lstStyle/>
        <a:p>
          <a:endParaRPr lang="en-US"/>
        </a:p>
      </dgm:t>
    </dgm:pt>
    <dgm:pt modelId="{7B592D4E-30CD-47E3-9D04-095942901DAF}">
      <dgm:prSet phldrT="[Text]" custT="1"/>
      <dgm:spPr/>
      <dgm:t>
        <a:bodyPr/>
        <a:lstStyle/>
        <a:p>
          <a:r>
            <a:rPr lang="en-US" sz="1400" dirty="0" smtClean="0"/>
            <a:t>Skills as an explicit goal</a:t>
          </a:r>
          <a:endParaRPr lang="en-US" sz="1400" dirty="0"/>
        </a:p>
      </dgm:t>
    </dgm:pt>
    <dgm:pt modelId="{175F5818-605B-4F54-9E1C-1143E4671C12}" type="sibTrans" cxnId="{FA39CCCD-9B5E-46E4-9524-4A49B91C3767}">
      <dgm:prSet/>
      <dgm:spPr/>
      <dgm:t>
        <a:bodyPr/>
        <a:lstStyle/>
        <a:p>
          <a:endParaRPr lang="en-US"/>
        </a:p>
      </dgm:t>
    </dgm:pt>
    <dgm:pt modelId="{D9216DC3-FBC4-40BD-8354-9C93AEC9FDD8}" type="parTrans" cxnId="{FA39CCCD-9B5E-46E4-9524-4A49B91C3767}">
      <dgm:prSet/>
      <dgm:spPr/>
      <dgm:t>
        <a:bodyPr/>
        <a:lstStyle/>
        <a:p>
          <a:endParaRPr lang="en-US"/>
        </a:p>
      </dgm:t>
    </dgm:pt>
    <dgm:pt modelId="{0E53259F-9780-498E-AE76-BEB1FF24A42F}">
      <dgm:prSet phldrT="[Text]" custT="1"/>
      <dgm:spPr/>
      <dgm:t>
        <a:bodyPr/>
        <a:lstStyle/>
        <a:p>
          <a:r>
            <a:rPr lang="en-US" sz="1400" dirty="0" smtClean="0"/>
            <a:t>Framing expectations for the learning experience</a:t>
          </a:r>
          <a:endParaRPr lang="en-US" sz="1400" dirty="0"/>
        </a:p>
      </dgm:t>
    </dgm:pt>
    <dgm:pt modelId="{E22FC871-6359-4829-9DA1-4F7DF1AA9562}" type="sibTrans" cxnId="{1DDA31A7-33EA-4569-BD4A-444F05BBFB47}">
      <dgm:prSet/>
      <dgm:spPr/>
      <dgm:t>
        <a:bodyPr/>
        <a:lstStyle/>
        <a:p>
          <a:endParaRPr lang="en-US"/>
        </a:p>
      </dgm:t>
    </dgm:pt>
    <dgm:pt modelId="{DD5CD3BC-91DF-402B-BE57-B2A3BCDB9569}" type="parTrans" cxnId="{1DDA31A7-33EA-4569-BD4A-444F05BBFB47}">
      <dgm:prSet/>
      <dgm:spPr/>
      <dgm:t>
        <a:bodyPr/>
        <a:lstStyle/>
        <a:p>
          <a:endParaRPr lang="en-US"/>
        </a:p>
      </dgm:t>
    </dgm:pt>
    <dgm:pt modelId="{5A56648D-962E-4685-8D6E-2F1AEF01EECE}">
      <dgm:prSet phldrT="[Text]" custT="1"/>
      <dgm:spPr/>
      <dgm:t>
        <a:bodyPr/>
        <a:lstStyle/>
        <a:p>
          <a:r>
            <a:rPr lang="en-US" sz="1400" dirty="0" smtClean="0"/>
            <a:t>Don’t go it alone!</a:t>
          </a:r>
          <a:endParaRPr lang="en-US" sz="1400" dirty="0"/>
        </a:p>
      </dgm:t>
    </dgm:pt>
    <dgm:pt modelId="{681DCEA6-89D7-4597-AAE5-091C228EFBFB}" type="sibTrans" cxnId="{5CD3ACFE-ED59-45E2-9F47-3AA8D635F90A}">
      <dgm:prSet/>
      <dgm:spPr/>
      <dgm:t>
        <a:bodyPr/>
        <a:lstStyle/>
        <a:p>
          <a:endParaRPr lang="en-US"/>
        </a:p>
      </dgm:t>
    </dgm:pt>
    <dgm:pt modelId="{D601E7EB-3133-462C-9A54-A8F01CFED3EA}" type="parTrans" cxnId="{5CD3ACFE-ED59-45E2-9F47-3AA8D635F90A}">
      <dgm:prSet/>
      <dgm:spPr/>
      <dgm:t>
        <a:bodyPr/>
        <a:lstStyle/>
        <a:p>
          <a:endParaRPr lang="en-US"/>
        </a:p>
      </dgm:t>
    </dgm:pt>
    <dgm:pt modelId="{2497E6FE-3399-4A57-BCBF-39E045304C7E}" type="pres">
      <dgm:prSet presAssocID="{0402671D-5178-4044-8315-242067D10416}" presName="compositeShape" presStyleCnt="0">
        <dgm:presLayoutVars>
          <dgm:dir/>
          <dgm:resizeHandles/>
        </dgm:presLayoutVars>
      </dgm:prSet>
      <dgm:spPr/>
      <dgm:t>
        <a:bodyPr/>
        <a:lstStyle/>
        <a:p>
          <a:endParaRPr lang="en-US"/>
        </a:p>
      </dgm:t>
    </dgm:pt>
    <dgm:pt modelId="{C5561C77-E4CB-44B8-8D74-53AF97096A38}" type="pres">
      <dgm:prSet presAssocID="{0402671D-5178-4044-8315-242067D10416}" presName="pyramid" presStyleLbl="node1" presStyleIdx="0" presStyleCnt="1"/>
      <dgm:spPr/>
    </dgm:pt>
    <dgm:pt modelId="{040CD7FF-B4CD-4905-8BAE-B5B4D6BD5B73}" type="pres">
      <dgm:prSet presAssocID="{0402671D-5178-4044-8315-242067D10416}" presName="theList" presStyleCnt="0"/>
      <dgm:spPr/>
    </dgm:pt>
    <dgm:pt modelId="{9A6B61DD-9C83-46C5-A08A-C1501969D3D6}" type="pres">
      <dgm:prSet presAssocID="{E5296E95-7F23-497D-BE55-D0E727217D3F}" presName="aNode" presStyleLbl="fgAcc1" presStyleIdx="0" presStyleCnt="3">
        <dgm:presLayoutVars>
          <dgm:bulletEnabled val="1"/>
        </dgm:presLayoutVars>
      </dgm:prSet>
      <dgm:spPr/>
      <dgm:t>
        <a:bodyPr/>
        <a:lstStyle/>
        <a:p>
          <a:endParaRPr lang="en-US"/>
        </a:p>
      </dgm:t>
    </dgm:pt>
    <dgm:pt modelId="{B00FBB2F-FD91-4C3B-B232-AA49C75A07CA}" type="pres">
      <dgm:prSet presAssocID="{E5296E95-7F23-497D-BE55-D0E727217D3F}" presName="aSpace" presStyleCnt="0"/>
      <dgm:spPr/>
    </dgm:pt>
    <dgm:pt modelId="{B2B9FBD6-2AD0-430F-B4F8-0842CC656E49}" type="pres">
      <dgm:prSet presAssocID="{03681360-9B5A-49E9-A37B-4F936A862871}" presName="aNode" presStyleLbl="fgAcc1" presStyleIdx="1" presStyleCnt="3">
        <dgm:presLayoutVars>
          <dgm:bulletEnabled val="1"/>
        </dgm:presLayoutVars>
      </dgm:prSet>
      <dgm:spPr/>
      <dgm:t>
        <a:bodyPr/>
        <a:lstStyle/>
        <a:p>
          <a:endParaRPr lang="en-US"/>
        </a:p>
      </dgm:t>
    </dgm:pt>
    <dgm:pt modelId="{D331F781-8329-469D-AAD2-48AA28302ABF}" type="pres">
      <dgm:prSet presAssocID="{03681360-9B5A-49E9-A37B-4F936A862871}" presName="aSpace" presStyleCnt="0"/>
      <dgm:spPr/>
    </dgm:pt>
    <dgm:pt modelId="{9A4BD192-9FE6-4B17-9430-CB5F2497B596}" type="pres">
      <dgm:prSet presAssocID="{EE05A5CF-2C88-4261-92EB-934F8FCCE504}" presName="aNode" presStyleLbl="fgAcc1" presStyleIdx="2" presStyleCnt="3">
        <dgm:presLayoutVars>
          <dgm:bulletEnabled val="1"/>
        </dgm:presLayoutVars>
      </dgm:prSet>
      <dgm:spPr/>
      <dgm:t>
        <a:bodyPr/>
        <a:lstStyle/>
        <a:p>
          <a:endParaRPr lang="en-US"/>
        </a:p>
      </dgm:t>
    </dgm:pt>
    <dgm:pt modelId="{89E9688C-F340-40C5-AD47-C3DEC60008FA}" type="pres">
      <dgm:prSet presAssocID="{EE05A5CF-2C88-4261-92EB-934F8FCCE504}" presName="aSpace" presStyleCnt="0"/>
      <dgm:spPr/>
    </dgm:pt>
  </dgm:ptLst>
  <dgm:cxnLst>
    <dgm:cxn modelId="{60E4BA63-B040-430C-9CCD-B326212C5CED}" srcId="{0402671D-5178-4044-8315-242067D10416}" destId="{E5296E95-7F23-497D-BE55-D0E727217D3F}" srcOrd="0" destOrd="0" parTransId="{03C33285-CDA2-4A36-ABC0-9AFE99CA3C12}" sibTransId="{A67E9A97-1C49-4EBC-A491-1652C61A450C}"/>
    <dgm:cxn modelId="{A2580EF1-B87B-4794-8EC6-CC4B5235C823}" type="presOf" srcId="{DB0C8B44-F57F-4BF2-9CB2-A694865A8229}" destId="{9A6B61DD-9C83-46C5-A08A-C1501969D3D6}" srcOrd="0" destOrd="1" presId="urn:microsoft.com/office/officeart/2005/8/layout/pyramid2"/>
    <dgm:cxn modelId="{FA39CCCD-9B5E-46E4-9524-4A49B91C3767}" srcId="{EE05A5CF-2C88-4261-92EB-934F8FCCE504}" destId="{7B592D4E-30CD-47E3-9D04-095942901DAF}" srcOrd="1" destOrd="0" parTransId="{D9216DC3-FBC4-40BD-8354-9C93AEC9FDD8}" sibTransId="{175F5818-605B-4F54-9E1C-1143E4671C12}"/>
    <dgm:cxn modelId="{CC7EB8AA-E6C6-4C7F-9F35-48FA60DBD041}" type="presOf" srcId="{0E53259F-9780-498E-AE76-BEB1FF24A42F}" destId="{9A4BD192-9FE6-4B17-9430-CB5F2497B596}" srcOrd="0" destOrd="1" presId="urn:microsoft.com/office/officeart/2005/8/layout/pyramid2"/>
    <dgm:cxn modelId="{AADF766D-7600-48FD-9100-C4345326C29E}" type="presOf" srcId="{2DD81333-885F-4D6B-8DA9-048B982A9C14}" destId="{9A6B61DD-9C83-46C5-A08A-C1501969D3D6}" srcOrd="0" destOrd="2" presId="urn:microsoft.com/office/officeart/2005/8/layout/pyramid2"/>
    <dgm:cxn modelId="{7765F894-4A37-4CA7-8513-A4EC0A10C8B5}" type="presOf" srcId="{5A56648D-962E-4685-8D6E-2F1AEF01EECE}" destId="{B2B9FBD6-2AD0-430F-B4F8-0842CC656E49}" srcOrd="0" destOrd="1" presId="urn:microsoft.com/office/officeart/2005/8/layout/pyramid2"/>
    <dgm:cxn modelId="{28338587-2632-4B98-BF69-8900E986F4A1}" type="presOf" srcId="{03681360-9B5A-49E9-A37B-4F936A862871}" destId="{B2B9FBD6-2AD0-430F-B4F8-0842CC656E49}" srcOrd="0" destOrd="0" presId="urn:microsoft.com/office/officeart/2005/8/layout/pyramid2"/>
    <dgm:cxn modelId="{A771AF56-C470-41E6-AEE0-CD92412E8E9B}" type="presOf" srcId="{7B592D4E-30CD-47E3-9D04-095942901DAF}" destId="{9A4BD192-9FE6-4B17-9430-CB5F2497B596}" srcOrd="0" destOrd="2" presId="urn:microsoft.com/office/officeart/2005/8/layout/pyramid2"/>
    <dgm:cxn modelId="{5CD3ACFE-ED59-45E2-9F47-3AA8D635F90A}" srcId="{03681360-9B5A-49E9-A37B-4F936A862871}" destId="{5A56648D-962E-4685-8D6E-2F1AEF01EECE}" srcOrd="0" destOrd="0" parTransId="{D601E7EB-3133-462C-9A54-A8F01CFED3EA}" sibTransId="{681DCEA6-89D7-4597-AAE5-091C228EFBFB}"/>
    <dgm:cxn modelId="{1DDA31A7-33EA-4569-BD4A-444F05BBFB47}" srcId="{EE05A5CF-2C88-4261-92EB-934F8FCCE504}" destId="{0E53259F-9780-498E-AE76-BEB1FF24A42F}" srcOrd="0" destOrd="0" parTransId="{DD5CD3BC-91DF-402B-BE57-B2A3BCDB9569}" sibTransId="{E22FC871-6359-4829-9DA1-4F7DF1AA9562}"/>
    <dgm:cxn modelId="{CCA05292-F6BC-44E4-BE4B-D4105EDF2CAB}" srcId="{E5296E95-7F23-497D-BE55-D0E727217D3F}" destId="{DB0C8B44-F57F-4BF2-9CB2-A694865A8229}" srcOrd="0" destOrd="0" parTransId="{DE205C43-66FA-4B63-871E-B8EC93090622}" sibTransId="{8EAE0AEF-85AA-4FAB-A1A0-F6521C60FBDA}"/>
    <dgm:cxn modelId="{5287BED9-F8B2-4EEF-BA75-4D1B1EEE9B2D}" type="presOf" srcId="{EE05A5CF-2C88-4261-92EB-934F8FCCE504}" destId="{9A4BD192-9FE6-4B17-9430-CB5F2497B596}" srcOrd="0" destOrd="0" presId="urn:microsoft.com/office/officeart/2005/8/layout/pyramid2"/>
    <dgm:cxn modelId="{1345FECD-3DA0-49C7-AE7B-2D74EC3D0B97}" type="presOf" srcId="{E5296E95-7F23-497D-BE55-D0E727217D3F}" destId="{9A6B61DD-9C83-46C5-A08A-C1501969D3D6}" srcOrd="0" destOrd="0" presId="urn:microsoft.com/office/officeart/2005/8/layout/pyramid2"/>
    <dgm:cxn modelId="{FD2FBF94-2217-46AC-88C8-A1A13CD5E39B}" type="presOf" srcId="{0402671D-5178-4044-8315-242067D10416}" destId="{2497E6FE-3399-4A57-BCBF-39E045304C7E}" srcOrd="0" destOrd="0" presId="urn:microsoft.com/office/officeart/2005/8/layout/pyramid2"/>
    <dgm:cxn modelId="{C887701F-30BF-4074-A8D8-CF295DC6E979}" srcId="{0402671D-5178-4044-8315-242067D10416}" destId="{EE05A5CF-2C88-4261-92EB-934F8FCCE504}" srcOrd="2" destOrd="0" parTransId="{9B80CAB7-A9C5-48BB-88BF-F30D55E54F31}" sibTransId="{3F2CE2FF-CA6F-4FAE-9792-D91B7779C781}"/>
    <dgm:cxn modelId="{8F95C1C5-9BFF-4636-80D7-E93020B6D6C7}" srcId="{E5296E95-7F23-497D-BE55-D0E727217D3F}" destId="{2DD81333-885F-4D6B-8DA9-048B982A9C14}" srcOrd="1" destOrd="0" parTransId="{D623FBE2-A821-4AD3-B50A-ECEDB33A0A99}" sibTransId="{5085DC62-17D5-47E7-B436-16E64D3B2423}"/>
    <dgm:cxn modelId="{53C2A453-48E3-406E-B751-D90366D37A6F}" type="presOf" srcId="{53C34308-1B26-4662-8E13-1D802942D25D}" destId="{B2B9FBD6-2AD0-430F-B4F8-0842CC656E49}" srcOrd="0" destOrd="2" presId="urn:microsoft.com/office/officeart/2005/8/layout/pyramid2"/>
    <dgm:cxn modelId="{92D97D74-7520-4B44-95FC-6F23BF3EBEF2}" srcId="{03681360-9B5A-49E9-A37B-4F936A862871}" destId="{53C34308-1B26-4662-8E13-1D802942D25D}" srcOrd="1" destOrd="0" parTransId="{B3CB8DE6-E18A-4D84-9D39-BD7589EA2560}" sibTransId="{842B2EDE-6D70-4048-BBF8-2F2683BDADCB}"/>
    <dgm:cxn modelId="{8FED1D24-7D2F-4A16-B481-BD4B538EEDF7}" srcId="{0402671D-5178-4044-8315-242067D10416}" destId="{03681360-9B5A-49E9-A37B-4F936A862871}" srcOrd="1" destOrd="0" parTransId="{9702152E-BE50-4909-A945-F455535577ED}" sibTransId="{0923F77D-398E-48E4-B591-2A787165FD4E}"/>
    <dgm:cxn modelId="{C947227F-C29F-44E7-ACFB-D53CD5F31555}" type="presParOf" srcId="{2497E6FE-3399-4A57-BCBF-39E045304C7E}" destId="{C5561C77-E4CB-44B8-8D74-53AF97096A38}" srcOrd="0" destOrd="0" presId="urn:microsoft.com/office/officeart/2005/8/layout/pyramid2"/>
    <dgm:cxn modelId="{82FA8D97-83E7-4E03-9AD3-DAF0CE14E722}" type="presParOf" srcId="{2497E6FE-3399-4A57-BCBF-39E045304C7E}" destId="{040CD7FF-B4CD-4905-8BAE-B5B4D6BD5B73}" srcOrd="1" destOrd="0" presId="urn:microsoft.com/office/officeart/2005/8/layout/pyramid2"/>
    <dgm:cxn modelId="{79BB3617-D246-4068-87C7-5AB4BBB230D9}" type="presParOf" srcId="{040CD7FF-B4CD-4905-8BAE-B5B4D6BD5B73}" destId="{9A6B61DD-9C83-46C5-A08A-C1501969D3D6}" srcOrd="0" destOrd="0" presId="urn:microsoft.com/office/officeart/2005/8/layout/pyramid2"/>
    <dgm:cxn modelId="{D741D6C5-8C13-46F3-AAE8-AEB10C76165F}" type="presParOf" srcId="{040CD7FF-B4CD-4905-8BAE-B5B4D6BD5B73}" destId="{B00FBB2F-FD91-4C3B-B232-AA49C75A07CA}" srcOrd="1" destOrd="0" presId="urn:microsoft.com/office/officeart/2005/8/layout/pyramid2"/>
    <dgm:cxn modelId="{E1147FA2-E396-4F73-8D03-A6762BB47215}" type="presParOf" srcId="{040CD7FF-B4CD-4905-8BAE-B5B4D6BD5B73}" destId="{B2B9FBD6-2AD0-430F-B4F8-0842CC656E49}" srcOrd="2" destOrd="0" presId="urn:microsoft.com/office/officeart/2005/8/layout/pyramid2"/>
    <dgm:cxn modelId="{772B661C-62B0-4FF7-B5B6-FDA2316FD1DA}" type="presParOf" srcId="{040CD7FF-B4CD-4905-8BAE-B5B4D6BD5B73}" destId="{D331F781-8329-469D-AAD2-48AA28302ABF}" srcOrd="3" destOrd="0" presId="urn:microsoft.com/office/officeart/2005/8/layout/pyramid2"/>
    <dgm:cxn modelId="{790EEFF9-1336-471B-9940-A64DCB158055}" type="presParOf" srcId="{040CD7FF-B4CD-4905-8BAE-B5B4D6BD5B73}" destId="{9A4BD192-9FE6-4B17-9430-CB5F2497B596}" srcOrd="4" destOrd="0" presId="urn:microsoft.com/office/officeart/2005/8/layout/pyramid2"/>
    <dgm:cxn modelId="{E140C986-E47A-45D9-9A61-A95395C223B2}" type="presParOf" srcId="{040CD7FF-B4CD-4905-8BAE-B5B4D6BD5B73}" destId="{89E9688C-F340-40C5-AD47-C3DEC60008FA}"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561C77-E4CB-44B8-8D74-53AF97096A38}">
      <dsp:nvSpPr>
        <dsp:cNvPr id="0" name=""/>
        <dsp:cNvSpPr/>
      </dsp:nvSpPr>
      <dsp:spPr>
        <a:xfrm>
          <a:off x="988361" y="0"/>
          <a:ext cx="4744453" cy="4744453"/>
        </a:xfrm>
        <a:prstGeom prst="triangle">
          <a:avLst/>
        </a:prstGeom>
        <a:solidFill>
          <a:schemeClr val="lt1">
            <a:hueOff val="0"/>
            <a:satOff val="0"/>
            <a:lumOff val="0"/>
            <a:alphaOff val="0"/>
          </a:schemeClr>
        </a:solidFill>
        <a:ln w="2222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6B61DD-9C83-46C5-A08A-C1501969D3D6}">
      <dsp:nvSpPr>
        <dsp:cNvPr id="0" name=""/>
        <dsp:cNvSpPr/>
      </dsp:nvSpPr>
      <dsp:spPr>
        <a:xfrm>
          <a:off x="3360587" y="476993"/>
          <a:ext cx="3083894" cy="1123100"/>
        </a:xfrm>
        <a:prstGeom prst="roundRect">
          <a:avLst/>
        </a:prstGeom>
        <a:solidFill>
          <a:schemeClr val="accent1">
            <a:alpha val="90000"/>
            <a:tint val="4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University Community</a:t>
          </a:r>
          <a:endParaRPr lang="en-US" sz="1400" b="1" kern="1200" dirty="0"/>
        </a:p>
        <a:p>
          <a:pPr marL="114300" lvl="1" indent="-114300" algn="l" defTabSz="622300">
            <a:lnSpc>
              <a:spcPct val="90000"/>
            </a:lnSpc>
            <a:spcBef>
              <a:spcPct val="0"/>
            </a:spcBef>
            <a:spcAft>
              <a:spcPct val="15000"/>
            </a:spcAft>
            <a:buChar char="••"/>
          </a:pPr>
          <a:r>
            <a:rPr lang="en-US" sz="1400" kern="1200" dirty="0" smtClean="0"/>
            <a:t>Accreditation 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Value proposition of our signature PBL pedagogy</a:t>
          </a:r>
          <a:endParaRPr lang="en-US" sz="1400" kern="1200" dirty="0"/>
        </a:p>
      </dsp:txBody>
      <dsp:txXfrm>
        <a:off x="3415412" y="531818"/>
        <a:ext cx="2974244" cy="1013450"/>
      </dsp:txXfrm>
    </dsp:sp>
    <dsp:sp modelId="{B2B9FBD6-2AD0-430F-B4F8-0842CC656E49}">
      <dsp:nvSpPr>
        <dsp:cNvPr id="0" name=""/>
        <dsp:cNvSpPr/>
      </dsp:nvSpPr>
      <dsp:spPr>
        <a:xfrm>
          <a:off x="3360587" y="1740482"/>
          <a:ext cx="3083894" cy="1123100"/>
        </a:xfrm>
        <a:prstGeom prst="roundRect">
          <a:avLst/>
        </a:prstGeom>
        <a:solidFill>
          <a:schemeClr val="accent1">
            <a:alpha val="90000"/>
            <a:tint val="4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Faculty</a:t>
          </a:r>
          <a:endParaRPr lang="en-US" sz="1400" b="1" kern="1200" dirty="0"/>
        </a:p>
        <a:p>
          <a:pPr marL="114300" lvl="1" indent="-114300" algn="l" defTabSz="622300">
            <a:lnSpc>
              <a:spcPct val="90000"/>
            </a:lnSpc>
            <a:spcBef>
              <a:spcPct val="0"/>
            </a:spcBef>
            <a:spcAft>
              <a:spcPct val="15000"/>
            </a:spcAft>
            <a:buChar char="••"/>
          </a:pPr>
          <a:r>
            <a:rPr lang="en-US" sz="1400" kern="1200" dirty="0" smtClean="0"/>
            <a:t>Don’t go it alone!</a:t>
          </a:r>
          <a:endParaRPr lang="en-US" sz="1400" kern="1200" dirty="0"/>
        </a:p>
        <a:p>
          <a:pPr marL="114300" lvl="1" indent="-114300" algn="l" defTabSz="622300">
            <a:lnSpc>
              <a:spcPct val="90000"/>
            </a:lnSpc>
            <a:spcBef>
              <a:spcPct val="0"/>
            </a:spcBef>
            <a:spcAft>
              <a:spcPct val="15000"/>
            </a:spcAft>
            <a:buChar char="••"/>
          </a:pPr>
          <a:r>
            <a:rPr lang="en-US" sz="1400" kern="1200" dirty="0" smtClean="0"/>
            <a:t>Each course relates to the “Big Picture”</a:t>
          </a:r>
          <a:endParaRPr lang="en-US" sz="1400" kern="1200" dirty="0"/>
        </a:p>
      </dsp:txBody>
      <dsp:txXfrm>
        <a:off x="3415412" y="1795307"/>
        <a:ext cx="2974244" cy="1013450"/>
      </dsp:txXfrm>
    </dsp:sp>
    <dsp:sp modelId="{9A4BD192-9FE6-4B17-9430-CB5F2497B596}">
      <dsp:nvSpPr>
        <dsp:cNvPr id="0" name=""/>
        <dsp:cNvSpPr/>
      </dsp:nvSpPr>
      <dsp:spPr>
        <a:xfrm>
          <a:off x="3360587" y="3003970"/>
          <a:ext cx="3083894" cy="1123100"/>
        </a:xfrm>
        <a:prstGeom prst="roundRect">
          <a:avLst/>
        </a:prstGeom>
        <a:solidFill>
          <a:schemeClr val="accent1">
            <a:alpha val="90000"/>
            <a:tint val="4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Students</a:t>
          </a:r>
        </a:p>
        <a:p>
          <a:pPr marL="114300" lvl="1" indent="-114300" algn="l" defTabSz="622300">
            <a:lnSpc>
              <a:spcPct val="90000"/>
            </a:lnSpc>
            <a:spcBef>
              <a:spcPct val="0"/>
            </a:spcBef>
            <a:spcAft>
              <a:spcPct val="15000"/>
            </a:spcAft>
            <a:buChar char="••"/>
          </a:pPr>
          <a:r>
            <a:rPr lang="en-US" sz="1400" kern="1200" dirty="0" smtClean="0"/>
            <a:t>Framing expectations for the learning experience</a:t>
          </a:r>
          <a:endParaRPr lang="en-US" sz="1400" kern="1200" dirty="0"/>
        </a:p>
        <a:p>
          <a:pPr marL="114300" lvl="1" indent="-114300" algn="l" defTabSz="622300">
            <a:lnSpc>
              <a:spcPct val="90000"/>
            </a:lnSpc>
            <a:spcBef>
              <a:spcPct val="0"/>
            </a:spcBef>
            <a:spcAft>
              <a:spcPct val="15000"/>
            </a:spcAft>
            <a:buChar char="••"/>
          </a:pPr>
          <a:r>
            <a:rPr lang="en-US" sz="1400" kern="1200" dirty="0" smtClean="0"/>
            <a:t>Skills as an explicit goal</a:t>
          </a:r>
          <a:endParaRPr lang="en-US" sz="1400" kern="1200" dirty="0"/>
        </a:p>
      </dsp:txBody>
      <dsp:txXfrm>
        <a:off x="3415412" y="3058795"/>
        <a:ext cx="2974244" cy="10134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9E1C2-5F3F-4211-85E4-A3A77D266159}" type="datetimeFigureOut">
              <a:rPr lang="en-US" smtClean="0"/>
              <a:t>6/16/2021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83DCEE-0B02-4904-B0AE-129C41906FEE}" type="slidenum">
              <a:rPr lang="en-US" smtClean="0"/>
              <a:t>‹#›</a:t>
            </a:fld>
            <a:endParaRPr lang="en-US"/>
          </a:p>
        </p:txBody>
      </p:sp>
    </p:spTree>
    <p:extLst>
      <p:ext uri="{BB962C8B-B14F-4D97-AF65-F5344CB8AC3E}">
        <p14:creationId xmlns:p14="http://schemas.microsoft.com/office/powerpoint/2010/main" val="418244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a resident educational researcher and evaluator housed across</a:t>
            </a:r>
            <a:r>
              <a:rPr lang="en-US" baseline="0" dirty="0" smtClean="0"/>
              <a:t> the Center for PBL and our Morgan Teaching &amp; Learning Center. </a:t>
            </a:r>
            <a:r>
              <a:rPr lang="en-US" dirty="0" smtClean="0"/>
              <a:t>In </a:t>
            </a:r>
            <a:r>
              <a:rPr lang="en-US" dirty="0" smtClean="0"/>
              <a:t>my role, I provide consultations for faculty members and administrators</a:t>
            </a:r>
            <a:r>
              <a:rPr lang="en-US" baseline="0" dirty="0" smtClean="0"/>
              <a:t> – working with somewhere between 70 and 90 people each </a:t>
            </a:r>
            <a:r>
              <a:rPr lang="en-US" baseline="0" dirty="0" smtClean="0"/>
              <a:t>year here at WPI. </a:t>
            </a:r>
            <a:r>
              <a:rPr lang="en-US" baseline="0" dirty="0" smtClean="0"/>
              <a:t>When people ask me if they can meet with me, I ask what their learning objectives are. What do they want to learn how to do as a result of working with me? One lovely consequence is that this question severely limits the number of unnecessary meetings on my calendar. </a:t>
            </a:r>
          </a:p>
          <a:p>
            <a:endParaRPr lang="en-US" baseline="0" dirty="0" smtClean="0"/>
          </a:p>
          <a:p>
            <a:r>
              <a:rPr lang="en-US" baseline="0" dirty="0" smtClean="0"/>
              <a:t>If they want to work with me on assessment for a particular course, I ask them to send me their student learning objectives. If they can’t do that, because they don’t have any in their syllabus or the ones they have don’t really work for the learning activity they want to assess – which is usually because it’s an active learning or PBL activity – then I tell them they’re not ready to talk about assessment. I refer them to one of our instructional designers and tell them I would welcome a conversation about how to assess student learning once they are clear what type of learning that should be.</a:t>
            </a:r>
            <a:br>
              <a:rPr lang="en-US" baseline="0" dirty="0" smtClean="0"/>
            </a:br>
            <a:r>
              <a:rPr lang="en-US" baseline="0" dirty="0" smtClean="0"/>
              <a:t/>
            </a:r>
            <a:br>
              <a:rPr lang="en-US" baseline="0" dirty="0" smtClean="0"/>
            </a:br>
            <a:r>
              <a:rPr lang="en-US" baseline="0" dirty="0" smtClean="0"/>
              <a:t>I wanted to start this afternoon with sharing this practice to highlight </a:t>
            </a:r>
            <a:r>
              <a:rPr lang="en-US" baseline="0" dirty="0" smtClean="0"/>
              <a:t>a few </a:t>
            </a:r>
            <a:r>
              <a:rPr lang="en-US" baseline="0" dirty="0" smtClean="0"/>
              <a:t>things: </a:t>
            </a:r>
            <a:br>
              <a:rPr lang="en-US" baseline="0" dirty="0" smtClean="0"/>
            </a:br>
            <a:r>
              <a:rPr lang="en-US" baseline="0" dirty="0" smtClean="0"/>
              <a:t>First: Having clarity about what you are trying to learn makes it easier to reach your goal. This is why we ask faculty to include student learning objectives in their syllabi and course assignments. I’d like you to take a few minutes to reflect on what YOUR learning objectives are for attending this workshop. Go ahead and write down your professional goals for </a:t>
            </a:r>
            <a:r>
              <a:rPr lang="en-US" baseline="0" dirty="0" smtClean="0"/>
              <a:t>thinking </a:t>
            </a:r>
            <a:r>
              <a:rPr lang="en-US" baseline="0" dirty="0" smtClean="0"/>
              <a:t>about </a:t>
            </a:r>
            <a:r>
              <a:rPr lang="en-US" baseline="0" dirty="0" smtClean="0"/>
              <a:t>options for assessing PBL [give </a:t>
            </a:r>
            <a:r>
              <a:rPr lang="en-US" baseline="0" dirty="0" smtClean="0"/>
              <a:t>2 min]</a:t>
            </a:r>
          </a:p>
          <a:p>
            <a:endParaRPr lang="en-US" baseline="0" dirty="0" smtClean="0"/>
          </a:p>
          <a:p>
            <a:r>
              <a:rPr lang="en-US" baseline="0" dirty="0" smtClean="0"/>
              <a:t>Next: I’d like to share three learning objectives I had in mind while designing this talk. </a:t>
            </a:r>
            <a:br>
              <a:rPr lang="en-US" baseline="0" dirty="0" smtClean="0"/>
            </a:br>
            <a:r>
              <a:rPr lang="en-US" baseline="0" dirty="0" smtClean="0"/>
              <a:t/>
            </a:r>
            <a:br>
              <a:rPr lang="en-US" baseline="0" dirty="0" smtClean="0"/>
            </a:b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2</a:t>
            </a:fld>
            <a:endParaRPr lang="en-US"/>
          </a:p>
        </p:txBody>
      </p:sp>
    </p:spTree>
    <p:extLst>
      <p:ext uri="{BB962C8B-B14F-4D97-AF65-F5344CB8AC3E}">
        <p14:creationId xmlns:p14="http://schemas.microsoft.com/office/powerpoint/2010/main" val="14491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2:08 start</a:t>
            </a:r>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14</a:t>
            </a:fld>
            <a:endParaRPr lang="en-US"/>
          </a:p>
        </p:txBody>
      </p:sp>
    </p:spTree>
    <p:extLst>
      <p:ext uri="{BB962C8B-B14F-4D97-AF65-F5344CB8AC3E}">
        <p14:creationId xmlns:p14="http://schemas.microsoft.com/office/powerpoint/2010/main" val="1368489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15</a:t>
            </a:fld>
            <a:endParaRPr lang="en-US"/>
          </a:p>
        </p:txBody>
      </p:sp>
    </p:spTree>
    <p:extLst>
      <p:ext uri="{BB962C8B-B14F-4D97-AF65-F5344CB8AC3E}">
        <p14:creationId xmlns:p14="http://schemas.microsoft.com/office/powerpoint/2010/main" val="141516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2:08 start</a:t>
            </a:r>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16</a:t>
            </a:fld>
            <a:endParaRPr lang="en-US"/>
          </a:p>
        </p:txBody>
      </p:sp>
    </p:spTree>
    <p:extLst>
      <p:ext uri="{BB962C8B-B14F-4D97-AF65-F5344CB8AC3E}">
        <p14:creationId xmlns:p14="http://schemas.microsoft.com/office/powerpoint/2010/main" val="310268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2:20</a:t>
            </a:r>
            <a:r>
              <a:rPr lang="en-US" baseline="0" dirty="0" smtClean="0"/>
              <a:t> start</a:t>
            </a:r>
            <a:endParaRPr lang="en-US" dirty="0" smtClean="0"/>
          </a:p>
          <a:p>
            <a:r>
              <a:rPr lang="en-US" dirty="0" smtClean="0"/>
              <a:t>10</a:t>
            </a:r>
            <a:r>
              <a:rPr lang="en-US" baseline="0" dirty="0" smtClean="0"/>
              <a:t> minutes for questions</a:t>
            </a:r>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17</a:t>
            </a:fld>
            <a:endParaRPr lang="en-US"/>
          </a:p>
        </p:txBody>
      </p:sp>
    </p:spTree>
    <p:extLst>
      <p:ext uri="{BB962C8B-B14F-4D97-AF65-F5344CB8AC3E}">
        <p14:creationId xmlns:p14="http://schemas.microsoft.com/office/powerpoint/2010/main" val="1667470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2:08 start</a:t>
            </a:r>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3</a:t>
            </a:fld>
            <a:endParaRPr lang="en-US"/>
          </a:p>
        </p:txBody>
      </p:sp>
    </p:spTree>
    <p:extLst>
      <p:ext uri="{BB962C8B-B14F-4D97-AF65-F5344CB8AC3E}">
        <p14:creationId xmlns:p14="http://schemas.microsoft.com/office/powerpoint/2010/main" val="268236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30 seconds or so and notice the key verbs in these SLOs</a:t>
            </a:r>
            <a:r>
              <a:rPr lang="en-US" dirty="0" smtClean="0"/>
              <a:t/>
            </a:r>
            <a:br>
              <a:rPr lang="en-US" dirty="0" smtClean="0"/>
            </a:br>
            <a:r>
              <a:rPr lang="en-US" dirty="0" smtClean="0"/>
              <a:t/>
            </a:r>
            <a:br>
              <a:rPr lang="en-US" dirty="0" smtClean="0"/>
            </a:br>
            <a:endParaRPr lang="en-US" dirty="0" smtClean="0"/>
          </a:p>
          <a:p>
            <a:pPr lvl="0"/>
            <a:r>
              <a:rPr lang="en-US" dirty="0" smtClean="0"/>
              <a:t>Stakeholders include: </a:t>
            </a:r>
          </a:p>
          <a:p>
            <a:pPr lvl="0"/>
            <a:r>
              <a:rPr lang="en-US" sz="1200" kern="1200" dirty="0" smtClean="0">
                <a:solidFill>
                  <a:schemeClr val="tx1"/>
                </a:solidFill>
                <a:effectLst/>
                <a:latin typeface="+mn-lt"/>
                <a:ea typeface="+mn-ea"/>
                <a:cs typeface="+mn-cs"/>
              </a:rPr>
              <a:t>An employee of a multinational construction firm</a:t>
            </a:r>
          </a:p>
          <a:p>
            <a:pPr lvl="0"/>
            <a:r>
              <a:rPr lang="en-US" sz="1200" kern="1200" dirty="0" smtClean="0">
                <a:solidFill>
                  <a:schemeClr val="tx1"/>
                </a:solidFill>
                <a:effectLst/>
                <a:latin typeface="+mn-lt"/>
                <a:ea typeface="+mn-ea"/>
                <a:cs typeface="+mn-cs"/>
              </a:rPr>
              <a:t>Local environmental activist</a:t>
            </a:r>
          </a:p>
          <a:p>
            <a:pPr lvl="0"/>
            <a:r>
              <a:rPr lang="en-US" sz="1200" kern="1200" dirty="0" smtClean="0">
                <a:solidFill>
                  <a:schemeClr val="tx1"/>
                </a:solidFill>
                <a:effectLst/>
                <a:latin typeface="+mn-lt"/>
                <a:ea typeface="+mn-ea"/>
                <a:cs typeface="+mn-cs"/>
              </a:rPr>
              <a:t>Spokesperson for the targeted town</a:t>
            </a:r>
          </a:p>
          <a:p>
            <a:pPr lvl="0"/>
            <a:r>
              <a:rPr lang="en-US" sz="1200" kern="1200" dirty="0" smtClean="0">
                <a:solidFill>
                  <a:schemeClr val="tx1"/>
                </a:solidFill>
                <a:effectLst/>
                <a:latin typeface="+mn-lt"/>
                <a:ea typeface="+mn-ea"/>
                <a:cs typeface="+mn-cs"/>
              </a:rPr>
              <a:t>Low-ranking Sand Mafioso</a:t>
            </a:r>
          </a:p>
          <a:p>
            <a:pPr lvl="0"/>
            <a:r>
              <a:rPr lang="en-US" sz="1200" kern="1200" dirty="0" smtClean="0">
                <a:solidFill>
                  <a:schemeClr val="tx1"/>
                </a:solidFill>
                <a:effectLst/>
                <a:latin typeface="+mn-lt"/>
                <a:ea typeface="+mn-ea"/>
                <a:cs typeface="+mn-cs"/>
              </a:rPr>
              <a:t>Local police chief </a:t>
            </a:r>
          </a:p>
          <a:p>
            <a:pPr lvl="0"/>
            <a:r>
              <a:rPr lang="en-US" sz="1200" kern="1200" dirty="0" smtClean="0">
                <a:solidFill>
                  <a:schemeClr val="tx1"/>
                </a:solidFill>
                <a:effectLst/>
                <a:latin typeface="+mn-lt"/>
                <a:ea typeface="+mn-ea"/>
                <a:cs typeface="+mn-cs"/>
              </a:rPr>
              <a:t>Journalist </a:t>
            </a:r>
          </a:p>
          <a:p>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4</a:t>
            </a:fld>
            <a:endParaRPr lang="en-US"/>
          </a:p>
        </p:txBody>
      </p:sp>
    </p:spTree>
    <p:extLst>
      <p:ext uri="{BB962C8B-B14F-4D97-AF65-F5344CB8AC3E}">
        <p14:creationId xmlns:p14="http://schemas.microsoft.com/office/powerpoint/2010/main" val="357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lvl="0"/>
            <a:r>
              <a:rPr lang="en-US" dirty="0" smtClean="0"/>
              <a:t>Stakeholders include: </a:t>
            </a:r>
          </a:p>
          <a:p>
            <a:pPr lvl="0"/>
            <a:r>
              <a:rPr lang="en-US" sz="1200" kern="1200" dirty="0" smtClean="0">
                <a:solidFill>
                  <a:schemeClr val="tx1"/>
                </a:solidFill>
                <a:effectLst/>
                <a:latin typeface="+mn-lt"/>
                <a:ea typeface="+mn-ea"/>
                <a:cs typeface="+mn-cs"/>
              </a:rPr>
              <a:t>An employee of a multinational construction firm</a:t>
            </a:r>
          </a:p>
          <a:p>
            <a:pPr lvl="0"/>
            <a:r>
              <a:rPr lang="en-US" sz="1200" kern="1200" dirty="0" smtClean="0">
                <a:solidFill>
                  <a:schemeClr val="tx1"/>
                </a:solidFill>
                <a:effectLst/>
                <a:latin typeface="+mn-lt"/>
                <a:ea typeface="+mn-ea"/>
                <a:cs typeface="+mn-cs"/>
              </a:rPr>
              <a:t>Local environmental activist</a:t>
            </a:r>
          </a:p>
          <a:p>
            <a:pPr lvl="0"/>
            <a:r>
              <a:rPr lang="en-US" sz="1200" kern="1200" dirty="0" smtClean="0">
                <a:solidFill>
                  <a:schemeClr val="tx1"/>
                </a:solidFill>
                <a:effectLst/>
                <a:latin typeface="+mn-lt"/>
                <a:ea typeface="+mn-ea"/>
                <a:cs typeface="+mn-cs"/>
              </a:rPr>
              <a:t>Spokesperson for the targeted town</a:t>
            </a:r>
          </a:p>
          <a:p>
            <a:pPr lvl="0"/>
            <a:r>
              <a:rPr lang="en-US" sz="1200" kern="1200" dirty="0" smtClean="0">
                <a:solidFill>
                  <a:schemeClr val="tx1"/>
                </a:solidFill>
                <a:effectLst/>
                <a:latin typeface="+mn-lt"/>
                <a:ea typeface="+mn-ea"/>
                <a:cs typeface="+mn-cs"/>
              </a:rPr>
              <a:t>Low-raking Sand Mafioso</a:t>
            </a:r>
          </a:p>
          <a:p>
            <a:pPr lvl="0"/>
            <a:r>
              <a:rPr lang="en-US" sz="1200" kern="1200" dirty="0" smtClean="0">
                <a:solidFill>
                  <a:schemeClr val="tx1"/>
                </a:solidFill>
                <a:effectLst/>
                <a:latin typeface="+mn-lt"/>
                <a:ea typeface="+mn-ea"/>
                <a:cs typeface="+mn-cs"/>
              </a:rPr>
              <a:t>Local police chief </a:t>
            </a:r>
          </a:p>
          <a:p>
            <a:pPr lvl="0"/>
            <a:r>
              <a:rPr lang="en-US" sz="1200" kern="1200" dirty="0" smtClean="0">
                <a:solidFill>
                  <a:schemeClr val="tx1"/>
                </a:solidFill>
                <a:effectLst/>
                <a:latin typeface="+mn-lt"/>
                <a:ea typeface="+mn-ea"/>
                <a:cs typeface="+mn-cs"/>
              </a:rPr>
              <a:t>Journalist </a:t>
            </a:r>
          </a:p>
          <a:p>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5</a:t>
            </a:fld>
            <a:endParaRPr lang="en-US"/>
          </a:p>
        </p:txBody>
      </p:sp>
    </p:spTree>
    <p:extLst>
      <p:ext uri="{BB962C8B-B14F-4D97-AF65-F5344CB8AC3E}">
        <p14:creationId xmlns:p14="http://schemas.microsoft.com/office/powerpoint/2010/main" val="145496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8</a:t>
            </a:fld>
            <a:endParaRPr lang="en-US"/>
          </a:p>
        </p:txBody>
      </p:sp>
    </p:spTree>
    <p:extLst>
      <p:ext uri="{BB962C8B-B14F-4D97-AF65-F5344CB8AC3E}">
        <p14:creationId xmlns:p14="http://schemas.microsoft.com/office/powerpoint/2010/main" val="371420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9</a:t>
            </a:fld>
            <a:endParaRPr lang="en-US"/>
          </a:p>
        </p:txBody>
      </p:sp>
    </p:spTree>
    <p:extLst>
      <p:ext uri="{BB962C8B-B14F-4D97-AF65-F5344CB8AC3E}">
        <p14:creationId xmlns:p14="http://schemas.microsoft.com/office/powerpoint/2010/main" val="3162442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Rubrics</a:t>
            </a:r>
            <a:r>
              <a:rPr lang="en-US" baseline="0" dirty="0" smtClean="0"/>
              <a:t> have their pros and cons. In this example, the professor was looking for a meaningful project to insert into a course…but was mindful of not taking up too much time. </a:t>
            </a:r>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11</a:t>
            </a:fld>
            <a:endParaRPr lang="en-US"/>
          </a:p>
        </p:txBody>
      </p:sp>
    </p:spTree>
    <p:extLst>
      <p:ext uri="{BB962C8B-B14F-4D97-AF65-F5344CB8AC3E}">
        <p14:creationId xmlns:p14="http://schemas.microsoft.com/office/powerpoint/2010/main" val="390281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 way</a:t>
            </a:r>
            <a:r>
              <a:rPr lang="en-US" baseline="0" dirty="0" smtClean="0"/>
              <a:t> of working was based on the logic that “</a:t>
            </a:r>
            <a:r>
              <a:rPr lang="en-US" sz="1200" kern="1200" dirty="0" smtClean="0">
                <a:solidFill>
                  <a:schemeClr val="tx1"/>
                </a:solidFill>
                <a:effectLst/>
                <a:latin typeface="+mn-lt"/>
                <a:ea typeface="+mn-ea"/>
                <a:cs typeface="+mn-cs"/>
              </a:rPr>
              <a:t>the project was successful so the team functioned effectively”</a:t>
            </a:r>
          </a:p>
          <a:p>
            <a:r>
              <a:rPr lang="en-US" sz="1200" kern="1200" dirty="0" smtClean="0">
                <a:solidFill>
                  <a:schemeClr val="tx1"/>
                </a:solidFill>
                <a:effectLst/>
                <a:latin typeface="+mn-lt"/>
                <a:ea typeface="+mn-ea"/>
                <a:cs typeface="+mn-cs"/>
              </a:rPr>
              <a:t>New nuances in the revised learning objective required more systematic,</a:t>
            </a:r>
            <a:r>
              <a:rPr lang="en-US" sz="1200" kern="1200" baseline="0" dirty="0" smtClean="0">
                <a:solidFill>
                  <a:schemeClr val="tx1"/>
                </a:solidFill>
                <a:effectLst/>
                <a:latin typeface="+mn-lt"/>
                <a:ea typeface="+mn-ea"/>
                <a:cs typeface="+mn-cs"/>
              </a:rPr>
              <a:t> regular </a:t>
            </a:r>
            <a:r>
              <a:rPr lang="en-US" sz="1200" kern="1200" dirty="0" smtClean="0">
                <a:solidFill>
                  <a:schemeClr val="tx1"/>
                </a:solidFill>
                <a:effectLst/>
                <a:latin typeface="+mn-lt"/>
                <a:ea typeface="+mn-ea"/>
                <a:cs typeface="+mn-cs"/>
              </a:rPr>
              <a:t>assessment</a:t>
            </a:r>
          </a:p>
          <a:p>
            <a:r>
              <a:rPr lang="en-US" sz="1200" kern="1200" dirty="0" smtClean="0">
                <a:solidFill>
                  <a:schemeClr val="tx1"/>
                </a:solidFill>
                <a:effectLst/>
                <a:latin typeface="+mn-lt"/>
                <a:ea typeface="+mn-ea"/>
                <a:cs typeface="+mn-cs"/>
              </a:rPr>
              <a:t>The department was interested in maintaining</a:t>
            </a:r>
            <a:r>
              <a:rPr lang="en-US" sz="1200" kern="1200" baseline="0" dirty="0" smtClean="0">
                <a:solidFill>
                  <a:schemeClr val="tx1"/>
                </a:solidFill>
                <a:effectLst/>
                <a:latin typeface="+mn-lt"/>
                <a:ea typeface="+mn-ea"/>
                <a:cs typeface="+mn-cs"/>
              </a:rPr>
              <a:t> a formative assessment function, in addition to the need for summative assessments, and in making the process pragmatic for students, particularly in courses with rapid turnaround in iterative lab cycles. They were also skeptical of peer assessments and self-reports that felt too subjective.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12</a:t>
            </a:fld>
            <a:endParaRPr lang="en-US"/>
          </a:p>
        </p:txBody>
      </p:sp>
    </p:spTree>
    <p:extLst>
      <p:ext uri="{BB962C8B-B14F-4D97-AF65-F5344CB8AC3E}">
        <p14:creationId xmlns:p14="http://schemas.microsoft.com/office/powerpoint/2010/main" val="2437387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the </a:t>
            </a:r>
            <a:r>
              <a:rPr lang="en-US" dirty="0" err="1" smtClean="0"/>
              <a:t>folx</a:t>
            </a:r>
            <a:r>
              <a:rPr lang="en-US" dirty="0" smtClean="0"/>
              <a:t> who shape learning objectives are part of formal structures:</a:t>
            </a:r>
            <a:r>
              <a:rPr lang="en-US" baseline="0" dirty="0" smtClean="0"/>
              <a:t> Accrediting bodies, official university-wide learning objectives. Faculty learning might be supported by roles like mine in a Teaching &amp; Learning Center or Instructional Designers. </a:t>
            </a:r>
            <a:br>
              <a:rPr lang="en-US" baseline="0" dirty="0" smtClean="0"/>
            </a:br>
            <a:r>
              <a:rPr lang="en-US" baseline="0" dirty="0" smtClean="0"/>
              <a:t/>
            </a:r>
            <a:br>
              <a:rPr lang="en-US" baseline="0" dirty="0" smtClean="0"/>
            </a:br>
            <a:r>
              <a:rPr lang="en-US" baseline="0" dirty="0" smtClean="0"/>
              <a:t>However, there are also important, informal relationships that support the design and assessment of learning objectives. In both examples provided today, faculty worked with formal supports to provide assessment tools aligned with student learning objectives to other faculty; both did this in ways that promoted the flexibility to customize for their fellow colleagues. </a:t>
            </a:r>
            <a:endParaRPr lang="en-US" dirty="0"/>
          </a:p>
        </p:txBody>
      </p:sp>
      <p:sp>
        <p:nvSpPr>
          <p:cNvPr id="4" name="Slide Number Placeholder 3"/>
          <p:cNvSpPr>
            <a:spLocks noGrp="1"/>
          </p:cNvSpPr>
          <p:nvPr>
            <p:ph type="sldNum" sz="quarter" idx="10"/>
          </p:nvPr>
        </p:nvSpPr>
        <p:spPr/>
        <p:txBody>
          <a:bodyPr/>
          <a:lstStyle/>
          <a:p>
            <a:fld id="{AC83DCEE-0B02-4904-B0AE-129C41906FEE}" type="slidenum">
              <a:rPr lang="en-US" smtClean="0"/>
              <a:t>13</a:t>
            </a:fld>
            <a:endParaRPr lang="en-US"/>
          </a:p>
        </p:txBody>
      </p:sp>
    </p:spTree>
    <p:extLst>
      <p:ext uri="{BB962C8B-B14F-4D97-AF65-F5344CB8AC3E}">
        <p14:creationId xmlns:p14="http://schemas.microsoft.com/office/powerpoint/2010/main" val="17202556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greyWatermark-20.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15152" y="2981326"/>
            <a:ext cx="5276849"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1200" y="990600"/>
            <a:ext cx="3657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 y="2286000"/>
            <a:ext cx="9144000" cy="1524000"/>
          </a:xfrm>
        </p:spPr>
        <p:txBody>
          <a:bodyPr>
            <a:noAutofit/>
          </a:bodyPr>
          <a:lstStyle>
            <a:lvl1pPr>
              <a:defRPr sz="4000" b="1"/>
            </a:lvl1pPr>
          </a:lstStyle>
          <a:p>
            <a:r>
              <a:rPr lang="en-US"/>
              <a:t>Click to edit Master title style</a:t>
            </a:r>
            <a:endParaRPr lang="en-US" dirty="0"/>
          </a:p>
        </p:txBody>
      </p:sp>
      <p:sp>
        <p:nvSpPr>
          <p:cNvPr id="3" name="Subtitle 2"/>
          <p:cNvSpPr>
            <a:spLocks noGrp="1"/>
          </p:cNvSpPr>
          <p:nvPr>
            <p:ph type="subTitle" idx="1"/>
          </p:nvPr>
        </p:nvSpPr>
        <p:spPr>
          <a:xfrm>
            <a:off x="609600" y="4041648"/>
            <a:ext cx="9144000" cy="990600"/>
          </a:xfrm>
        </p:spPr>
        <p:txBody>
          <a:bodyPr>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06786122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2"/>
          </p:nvPr>
        </p:nvSpPr>
        <p:spPr>
          <a:xfrm>
            <a:off x="609600" y="1524000"/>
            <a:ext cx="7823200" cy="4648200"/>
          </a:xfrm>
        </p:spPr>
        <p:txBody>
          <a:bodyPr rtlCol="0">
            <a:normAutofit/>
          </a:bodyPr>
          <a:lstStyle/>
          <a:p>
            <a:pPr lvl="0"/>
            <a:r>
              <a:rPr lang="en-US" noProof="0"/>
              <a:t>Click icon to add picture</a:t>
            </a:r>
          </a:p>
        </p:txBody>
      </p:sp>
      <p:sp>
        <p:nvSpPr>
          <p:cNvPr id="8" name="Text Placeholder 7"/>
          <p:cNvSpPr>
            <a:spLocks noGrp="1"/>
          </p:cNvSpPr>
          <p:nvPr>
            <p:ph type="body" sz="quarter" idx="13"/>
          </p:nvPr>
        </p:nvSpPr>
        <p:spPr>
          <a:xfrm>
            <a:off x="8737600" y="1524000"/>
            <a:ext cx="2844800" cy="4648200"/>
          </a:xfrm>
        </p:spPr>
        <p:txBody>
          <a:bodyPr>
            <a:normAutofit/>
          </a:bodyPr>
          <a:lstStyle>
            <a:lvl1pPr marL="0" indent="0">
              <a:buFontTx/>
              <a:buNone/>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8BD980E1-3073-404A-9496-AC391F093B9A}" type="slidenum">
              <a:rPr lang="en-US" altLang="en-US"/>
              <a:pPr>
                <a:defRPr/>
              </a:pPr>
              <a:t>‹#›</a:t>
            </a:fld>
            <a:endParaRPr lang="en-US" altLang="en-US"/>
          </a:p>
        </p:txBody>
      </p:sp>
      <p:sp>
        <p:nvSpPr>
          <p:cNvPr id="7" name="Footer Placeholder 2"/>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25014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Red">
    <p:bg>
      <p:bgPr>
        <a:solidFill>
          <a:schemeClr val="bg2"/>
        </a:solidFill>
        <a:effectLst/>
      </p:bgPr>
    </p:bg>
    <p:spTree>
      <p:nvGrpSpPr>
        <p:cNvPr id="1" name=""/>
        <p:cNvGrpSpPr/>
        <p:nvPr/>
      </p:nvGrpSpPr>
      <p:grpSpPr>
        <a:xfrm>
          <a:off x="0" y="0"/>
          <a:ext cx="0" cy="0"/>
          <a:chOff x="0" y="0"/>
          <a:chExt cx="0" cy="0"/>
        </a:xfrm>
      </p:grpSpPr>
      <p:pic>
        <p:nvPicPr>
          <p:cNvPr id="2" name="Picture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16300" y="1433514"/>
            <a:ext cx="53594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847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2">
    <p:bg>
      <p:bgPr>
        <a:solidFill>
          <a:srgbClr val="AB192D"/>
        </a:solidFill>
        <a:effectLst/>
      </p:bgPr>
    </p:bg>
    <p:spTree>
      <p:nvGrpSpPr>
        <p:cNvPr id="1" name=""/>
        <p:cNvGrpSpPr/>
        <p:nvPr/>
      </p:nvGrpSpPr>
      <p:grpSpPr>
        <a:xfrm>
          <a:off x="0" y="0"/>
          <a:ext cx="0" cy="0"/>
          <a:chOff x="0" y="0"/>
          <a:chExt cx="0" cy="0"/>
        </a:xfrm>
      </p:grpSpPr>
      <p:pic>
        <p:nvPicPr>
          <p:cNvPr id="4" name="Picture 4"/>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6967" y="985838"/>
            <a:ext cx="3657600"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913034" y="2981326"/>
            <a:ext cx="5278967"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 y="2286000"/>
            <a:ext cx="9144000" cy="1524000"/>
          </a:xfrm>
        </p:spPr>
        <p:txBody>
          <a:bodyPr>
            <a:noAutofit/>
          </a:bodyPr>
          <a:lstStyle>
            <a:lvl1pPr>
              <a:defRPr sz="40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4038600"/>
            <a:ext cx="9144000" cy="9906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6260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9" descr="greyWatermark-20.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15152" y="2981326"/>
            <a:ext cx="5276849"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p:nvPr/>
        </p:nvSpPr>
        <p:spPr>
          <a:xfrm>
            <a:off x="0" y="0"/>
            <a:ext cx="12192000" cy="1143000"/>
          </a:xfrm>
          <a:prstGeom prst="rect">
            <a:avLst/>
          </a:prstGeom>
          <a:solidFill>
            <a:schemeClr val="bg2"/>
          </a:solidFill>
          <a:ln>
            <a:noFill/>
          </a:ln>
          <a:effectLst>
            <a:innerShdw blurRad="215900" dist="76200" dir="5400000">
              <a:prstClr val="black">
                <a:alpha val="1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2" name="Title 1"/>
          <p:cNvSpPr>
            <a:spLocks noGrp="1"/>
          </p:cNvSpPr>
          <p:nvPr>
            <p:ph type="title"/>
          </p:nvPr>
        </p:nvSpPr>
        <p:spPr>
          <a:xfrm>
            <a:off x="1016000" y="1447800"/>
            <a:ext cx="9144000" cy="1676400"/>
          </a:xfrm>
        </p:spPr>
        <p:txBody>
          <a:bodyPr/>
          <a:lstStyle>
            <a:lvl1pPr algn="l">
              <a:defRPr lang="en-US" sz="4000" b="1" kern="1200" dirty="0">
                <a:solidFill>
                  <a:schemeClr val="tx1">
                    <a:lumMod val="85000"/>
                    <a:lumOff val="15000"/>
                  </a:schemeClr>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1016000" y="3124200"/>
            <a:ext cx="9144000" cy="914400"/>
          </a:xfrm>
        </p:spPr>
        <p:txBody>
          <a:bodyPr>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99DF367F-DD7E-4A22-9D4C-AB394CB2477C}" type="slidenum">
              <a:rPr lang="en-US" altLang="en-US"/>
              <a:pPr>
                <a:defRPr/>
              </a:pPr>
              <a:t>‹#›</a:t>
            </a:fld>
            <a:endParaRPr lang="en-US" altLang="en-US"/>
          </a:p>
        </p:txBody>
      </p:sp>
      <p:sp>
        <p:nvSpPr>
          <p:cNvPr id="7" name="Footer Placeholder 2"/>
          <p:cNvSpPr>
            <a:spLocks noGrp="1"/>
          </p:cNvSpPr>
          <p:nvPr>
            <p:ph type="ftr" sz="quarter" idx="11"/>
          </p:nvPr>
        </p:nvSpPr>
        <p:spPr/>
        <p:txBody>
          <a:bodyPr/>
          <a:lstStyle>
            <a:lvl1pPr>
              <a:defRPr sz="1600" b="0">
                <a:solidFill>
                  <a:srgbClr val="6D6D6D"/>
                </a:solidFill>
              </a:defRPr>
            </a:lvl1pPr>
          </a:lstStyle>
          <a:p>
            <a:pPr>
              <a:defRPr/>
            </a:pPr>
            <a:endParaRPr lang="en-US"/>
          </a:p>
        </p:txBody>
      </p:sp>
    </p:spTree>
    <p:extLst>
      <p:ext uri="{BB962C8B-B14F-4D97-AF65-F5344CB8AC3E}">
        <p14:creationId xmlns:p14="http://schemas.microsoft.com/office/powerpoint/2010/main" val="336971960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lstStyle/>
          <a:p>
            <a:r>
              <a:rPr lang="en-US" noProof="1"/>
              <a:t>Click to edit Master title style</a:t>
            </a:r>
            <a:endParaRPr lang="en-US" dirty="0"/>
          </a:p>
        </p:txBody>
      </p:sp>
      <p:sp>
        <p:nvSpPr>
          <p:cNvPr id="14" name="Rectangle 6"/>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47F98080-70B3-41E8-A56E-E12CB059AD2D}" type="slidenum">
              <a:rPr lang="en-US" altLang="en-US"/>
              <a:pPr>
                <a:defRPr/>
              </a:pPr>
              <a:t>‹#›</a:t>
            </a:fld>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7233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16000" y="1676400"/>
            <a:ext cx="48768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6400"/>
            <a:ext cx="48768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8BC14559-E8DE-424D-8E1A-C707B0F395E7}" type="slidenum">
              <a:rPr lang="en-US" altLang="en-US"/>
              <a:pPr>
                <a:defRPr/>
              </a:pPr>
              <a:t>‹#›</a:t>
            </a:fld>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1557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16000" y="1496736"/>
            <a:ext cx="48768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16000" y="2216400"/>
            <a:ext cx="4876800" cy="395580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1496736"/>
            <a:ext cx="48768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7600" y="2216400"/>
            <a:ext cx="4876800" cy="395580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D9F44BC4-25BF-4496-A4C9-4334849E4E67}" type="slidenum">
              <a:rPr lang="en-US" altLang="en-US"/>
              <a:pPr>
                <a:defRPr/>
              </a:pPr>
              <a:t>‹#›</a:t>
            </a:fld>
            <a:endParaRPr lang="en-US" alt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22359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E8C04F51-5339-46BD-AA40-F55831260D97}" type="slidenum">
              <a:rPr lang="en-US" altLang="en-US"/>
              <a:pPr>
                <a:defRPr/>
              </a:pPr>
              <a:t>‹#›</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8225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0" y="6391276"/>
            <a:ext cx="611717" cy="365125"/>
          </a:xfrm>
        </p:spPr>
        <p:txBody>
          <a:bodyPr/>
          <a:lstStyle>
            <a:lvl1pPr>
              <a:defRPr/>
            </a:lvl1pPr>
          </a:lstStyle>
          <a:p>
            <a:pPr>
              <a:defRPr/>
            </a:pPr>
            <a:fld id="{1632DEBD-B681-442D-A2E0-BB36A76A724B}" type="slidenum">
              <a:rPr lang="en-US" altLang="en-US"/>
              <a:pPr>
                <a:defRPr/>
              </a:pPr>
              <a:t>‹#›</a:t>
            </a:fld>
            <a:endParaRPr lang="en-US" altLang="en-US"/>
          </a:p>
        </p:txBody>
      </p:sp>
      <p:sp>
        <p:nvSpPr>
          <p:cNvPr id="3" name="Rectangle 19"/>
          <p:cNvSpPr>
            <a:spLocks noGrp="1"/>
          </p:cNvSpPr>
          <p:nvPr>
            <p:ph type="ftr" sz="quarter" idx="11"/>
          </p:nvPr>
        </p:nvSpPr>
        <p:spPr/>
        <p:txBody>
          <a:bodyPr/>
          <a:lstStyle>
            <a:lvl1pPr>
              <a:defRPr/>
            </a:lvl1pPr>
            <a:extLst/>
          </a:lstStyle>
          <a:p>
            <a:pPr>
              <a:defRPr/>
            </a:pPr>
            <a:endParaRPr lang="en-US"/>
          </a:p>
        </p:txBody>
      </p:sp>
    </p:spTree>
    <p:extLst>
      <p:ext uri="{BB962C8B-B14F-4D97-AF65-F5344CB8AC3E}">
        <p14:creationId xmlns:p14="http://schemas.microsoft.com/office/powerpoint/2010/main" val="10558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9"/>
          <p:cNvCxnSpPr/>
          <p:nvPr/>
        </p:nvCxnSpPr>
        <p:spPr>
          <a:xfrm rot="5400000">
            <a:off x="2447925" y="3581930"/>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6200"/>
            <a:ext cx="11074400" cy="1066800"/>
          </a:xfrm>
        </p:spPr>
        <p:txBody>
          <a:bodyPr>
            <a:normAutofit/>
          </a:bodyPr>
          <a:lstStyle>
            <a:lvl1pPr algn="l">
              <a:defRPr sz="3200" b="1"/>
            </a:lvl1pPr>
          </a:lstStyle>
          <a:p>
            <a:r>
              <a:rPr lang="en-US"/>
              <a:t>Click to edit Master title style</a:t>
            </a:r>
            <a:endParaRPr lang="en-US" dirty="0"/>
          </a:p>
        </p:txBody>
      </p:sp>
      <p:sp>
        <p:nvSpPr>
          <p:cNvPr id="3" name="Content Placeholder 2"/>
          <p:cNvSpPr>
            <a:spLocks noGrp="1"/>
          </p:cNvSpPr>
          <p:nvPr>
            <p:ph idx="1"/>
          </p:nvPr>
        </p:nvSpPr>
        <p:spPr>
          <a:xfrm>
            <a:off x="4523709" y="1524003"/>
            <a:ext cx="7058691" cy="46481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1891" y="1524000"/>
            <a:ext cx="3564876" cy="4648200"/>
          </a:xfrm>
        </p:spPr>
        <p:txBody>
          <a:bodyPr>
            <a:normAutofit/>
          </a:bodyPr>
          <a:lstStyle>
            <a:lvl1pPr marL="0" indent="0">
              <a:buNone/>
              <a:defRPr sz="20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EB095AF1-18F0-4154-AACA-A5B003A41F34}" type="slidenum">
              <a:rPr lang="en-US" altLang="en-US"/>
              <a:pPr>
                <a:defRPr/>
              </a:pPr>
              <a:t>‹#›</a:t>
            </a:fld>
            <a:endParaRPr lang="en-US" altLang="en-US"/>
          </a:p>
        </p:txBody>
      </p:sp>
      <p:sp>
        <p:nvSpPr>
          <p:cNvPr id="7" name="Rectangle 19"/>
          <p:cNvSpPr>
            <a:spLocks noGrp="1"/>
          </p:cNvSpPr>
          <p:nvPr>
            <p:ph type="ftr" sz="quarter" idx="11"/>
          </p:nvPr>
        </p:nvSpPr>
        <p:spPr/>
        <p:txBody>
          <a:bodyPr/>
          <a:lstStyle>
            <a:lvl1pPr>
              <a:defRPr/>
            </a:lvl1pPr>
            <a:extLst/>
          </a:lstStyle>
          <a:p>
            <a:pPr>
              <a:defRPr/>
            </a:pPr>
            <a:endParaRPr lang="en-US"/>
          </a:p>
        </p:txBody>
      </p:sp>
    </p:spTree>
    <p:extLst>
      <p:ext uri="{BB962C8B-B14F-4D97-AF65-F5344CB8AC3E}">
        <p14:creationId xmlns:p14="http://schemas.microsoft.com/office/powerpoint/2010/main" val="3701694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09600" y="342900"/>
            <a:ext cx="10972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609600" y="1524000"/>
            <a:ext cx="1097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0" y="6388100"/>
            <a:ext cx="609600" cy="393700"/>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262626"/>
                </a:solidFill>
                <a:latin typeface="Arial Rounded MT Bold" panose="020F0704030504030204" pitchFamily="34" charset="0"/>
              </a:defRPr>
            </a:lvl1pPr>
          </a:lstStyle>
          <a:p>
            <a:pPr>
              <a:defRPr/>
            </a:pPr>
            <a:fld id="{2157FDE2-05A0-4F1C-9E46-0A9E08D55914}" type="slidenum">
              <a:rPr lang="en-US" altLang="en-US"/>
              <a:pPr>
                <a:defRPr/>
              </a:pPr>
              <a:t>‹#›</a:t>
            </a:fld>
            <a:endParaRPr lang="en-US" altLang="en-US"/>
          </a:p>
        </p:txBody>
      </p:sp>
      <p:sp>
        <p:nvSpPr>
          <p:cNvPr id="9" name="Rectangle 8"/>
          <p:cNvSpPr/>
          <p:nvPr/>
        </p:nvSpPr>
        <p:spPr>
          <a:xfrm>
            <a:off x="609600" y="1235075"/>
            <a:ext cx="11582400" cy="460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sp>
        <p:nvSpPr>
          <p:cNvPr id="1030" name="TextBox 9"/>
          <p:cNvSpPr txBox="1">
            <a:spLocks noChangeArrowheads="1"/>
          </p:cNvSpPr>
          <p:nvPr/>
        </p:nvSpPr>
        <p:spPr bwMode="auto">
          <a:xfrm>
            <a:off x="7315200" y="6400800"/>
            <a:ext cx="447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en-US" altLang="en-US" sz="1800">
                <a:solidFill>
                  <a:srgbClr val="AB192D"/>
                </a:solidFill>
                <a:latin typeface="Times New Roman" panose="02020603050405020304" pitchFamily="18" charset="0"/>
                <a:cs typeface="Times New Roman" panose="02020603050405020304" pitchFamily="18" charset="0"/>
              </a:rPr>
              <a:t>Worcester Polytechnic Institute</a:t>
            </a:r>
          </a:p>
        </p:txBody>
      </p:sp>
      <p:sp>
        <p:nvSpPr>
          <p:cNvPr id="13" name="Footer Placeholder 2"/>
          <p:cNvSpPr>
            <a:spLocks noGrp="1"/>
          </p:cNvSpPr>
          <p:nvPr>
            <p:ph type="ftr" sz="quarter" idx="3"/>
          </p:nvPr>
        </p:nvSpPr>
        <p:spPr>
          <a:xfrm>
            <a:off x="609600" y="6400800"/>
            <a:ext cx="6807200" cy="304800"/>
          </a:xfrm>
          <a:prstGeom prst="rect">
            <a:avLst/>
          </a:prstGeom>
        </p:spPr>
        <p:txBody>
          <a:bodyPr/>
          <a:lstStyle>
            <a:lvl1pPr eaLnBrk="1" fontAlgn="auto" hangingPunct="1">
              <a:spcBef>
                <a:spcPts val="0"/>
              </a:spcBef>
              <a:spcAft>
                <a:spcPts val="0"/>
              </a:spcAft>
              <a:defRPr sz="1600" b="0">
                <a:solidFill>
                  <a:srgbClr val="6D6D6D"/>
                </a:solidFill>
                <a:latin typeface="+mn-lt"/>
                <a:cs typeface="+mn-cs"/>
              </a:defRPr>
            </a:lvl1pPr>
          </a:lstStyle>
          <a:p>
            <a:pPr>
              <a:defRPr/>
            </a:pPr>
            <a:endParaRPr lang="en-US"/>
          </a:p>
        </p:txBody>
      </p:sp>
    </p:spTree>
    <p:extLst>
      <p:ext uri="{BB962C8B-B14F-4D97-AF65-F5344CB8AC3E}">
        <p14:creationId xmlns:p14="http://schemas.microsoft.com/office/powerpoint/2010/main" val="1680485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3200" b="1" kern="1200">
          <a:solidFill>
            <a:srgbClr val="262626"/>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3200" b="1">
          <a:solidFill>
            <a:srgbClr val="262626"/>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spcBef>
          <a:spcPct val="0"/>
        </a:spcBef>
        <a:spcAft>
          <a:spcPct val="0"/>
        </a:spcAft>
        <a:defRPr sz="3200" b="1">
          <a:solidFill>
            <a:srgbClr val="262626"/>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spcBef>
          <a:spcPct val="0"/>
        </a:spcBef>
        <a:spcAft>
          <a:spcPct val="0"/>
        </a:spcAft>
        <a:defRPr sz="3200" b="1">
          <a:solidFill>
            <a:srgbClr val="262626"/>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spcBef>
          <a:spcPct val="0"/>
        </a:spcBef>
        <a:spcAft>
          <a:spcPct val="0"/>
        </a:spcAft>
        <a:defRPr sz="3200" b="1">
          <a:solidFill>
            <a:srgbClr val="262626"/>
          </a:solidFill>
          <a:latin typeface="Verdana" panose="020B0604030504040204" pitchFamily="34" charset="0"/>
          <a:ea typeface="Verdana" panose="020B0604030504040204" pitchFamily="34" charset="0"/>
          <a:cs typeface="Verdan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lnSpc>
          <a:spcPct val="95000"/>
        </a:lnSpc>
        <a:spcBef>
          <a:spcPts val="1200"/>
        </a:spcBef>
        <a:spcAft>
          <a:spcPct val="0"/>
        </a:spcAft>
        <a:buClr>
          <a:schemeClr val="bg2"/>
        </a:buClr>
        <a:buFont typeface="Arial" panose="020B0604020202020204" pitchFamily="34" charset="0"/>
        <a:buChar char="•"/>
        <a:defRPr sz="2400" kern="1200">
          <a:solidFill>
            <a:schemeClr val="tx1"/>
          </a:solidFill>
          <a:latin typeface="Verdana" pitchFamily="34" charset="0"/>
          <a:ea typeface="Verdana" pitchFamily="34" charset="0"/>
          <a:cs typeface="Verdana" pitchFamily="34" charset="0"/>
        </a:defRPr>
      </a:lvl1pPr>
      <a:lvl2pPr marL="593725" indent="-273050" algn="l" rtl="0" eaLnBrk="0" fontAlgn="base" hangingPunct="0">
        <a:lnSpc>
          <a:spcPct val="95000"/>
        </a:lnSpc>
        <a:spcBef>
          <a:spcPts val="600"/>
        </a:spcBef>
        <a:spcAft>
          <a:spcPct val="0"/>
        </a:spcAft>
        <a:buClr>
          <a:schemeClr val="bg2"/>
        </a:buClr>
        <a:buFont typeface="Verdana" panose="020B0604030504040204" pitchFamily="34" charset="0"/>
        <a:buChar char="─"/>
        <a:defRPr sz="2000" kern="1200">
          <a:solidFill>
            <a:schemeClr val="tx1"/>
          </a:solidFill>
          <a:latin typeface="Verdana" pitchFamily="34" charset="0"/>
          <a:ea typeface="Verdana" pitchFamily="34" charset="0"/>
          <a:cs typeface="Verdana" pitchFamily="34" charset="0"/>
        </a:defRPr>
      </a:lvl2pPr>
      <a:lvl3pPr marL="868363" indent="-228600" algn="l" rtl="0" eaLnBrk="0" fontAlgn="base" hangingPunct="0">
        <a:lnSpc>
          <a:spcPct val="95000"/>
        </a:lnSpc>
        <a:spcBef>
          <a:spcPts val="600"/>
        </a:spcBef>
        <a:spcAft>
          <a:spcPct val="0"/>
        </a:spcAft>
        <a:buClr>
          <a:schemeClr val="bg2"/>
        </a:buClr>
        <a:buFont typeface="Wingdings" panose="05000000000000000000" pitchFamily="2" charset="2"/>
        <a:buChar char="§"/>
        <a:defRPr kern="1200">
          <a:solidFill>
            <a:schemeClr val="tx1"/>
          </a:solidFill>
          <a:latin typeface="Verdana" pitchFamily="34" charset="0"/>
          <a:ea typeface="Verdana" pitchFamily="34" charset="0"/>
          <a:cs typeface="Verdana" pitchFamily="34" charset="0"/>
        </a:defRPr>
      </a:lvl3pPr>
      <a:lvl4pPr marL="1143000" indent="-228600" algn="l" rtl="0" eaLnBrk="0" fontAlgn="base" hangingPunct="0">
        <a:lnSpc>
          <a:spcPct val="95000"/>
        </a:lnSpc>
        <a:spcBef>
          <a:spcPts val="600"/>
        </a:spcBef>
        <a:spcAft>
          <a:spcPct val="0"/>
        </a:spcAft>
        <a:buClr>
          <a:schemeClr val="bg2"/>
        </a:buClr>
        <a:buFont typeface="Courier New" panose="02070309020205020404" pitchFamily="49" charset="0"/>
        <a:buChar char="o"/>
        <a:defRPr sz="1600" kern="1200">
          <a:solidFill>
            <a:schemeClr val="tx1"/>
          </a:solidFill>
          <a:latin typeface="Verdana" pitchFamily="34" charset="0"/>
          <a:ea typeface="Verdana" pitchFamily="34" charset="0"/>
          <a:cs typeface="Verdana" pitchFamily="34" charset="0"/>
        </a:defRPr>
      </a:lvl4pPr>
      <a:lvl5pPr marL="1371600" indent="-228600" algn="l" rtl="0" eaLnBrk="0" fontAlgn="base" hangingPunct="0">
        <a:lnSpc>
          <a:spcPct val="95000"/>
        </a:lnSpc>
        <a:spcBef>
          <a:spcPts val="600"/>
        </a:spcBef>
        <a:spcAft>
          <a:spcPct val="0"/>
        </a:spcAft>
        <a:buClr>
          <a:schemeClr val="bg2"/>
        </a:buClr>
        <a:buFont typeface="Arial" panose="020B0604020202020204" pitchFamily="34" charset="0"/>
        <a:buChar char="•"/>
        <a:defRPr sz="1600" kern="1200">
          <a:solidFill>
            <a:schemeClr val="tx1"/>
          </a:solidFill>
          <a:latin typeface="Verdana" pitchFamily="34" charset="0"/>
          <a:ea typeface="Verdana" pitchFamily="34" charset="0"/>
          <a:cs typeface="Verdana" pitchFamily="34" charset="0"/>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kalechasseur@wpi.ed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Connecting Assessment to Learning Objectives </a:t>
            </a:r>
            <a:br>
              <a:rPr lang="en-US" dirty="0" smtClean="0"/>
            </a:br>
            <a:r>
              <a:rPr lang="en-US" dirty="0" smtClean="0"/>
              <a:t>for Faculty and Students</a:t>
            </a:r>
            <a:endParaRPr lang="en-US" dirty="0"/>
          </a:p>
        </p:txBody>
      </p:sp>
      <p:sp>
        <p:nvSpPr>
          <p:cNvPr id="3" name="Subtitle 2"/>
          <p:cNvSpPr>
            <a:spLocks noGrp="1"/>
          </p:cNvSpPr>
          <p:nvPr>
            <p:ph type="subTitle" idx="1"/>
          </p:nvPr>
        </p:nvSpPr>
        <p:spPr>
          <a:xfrm>
            <a:off x="609599" y="4041647"/>
            <a:ext cx="7701887" cy="2473453"/>
          </a:xfrm>
        </p:spPr>
        <p:txBody>
          <a:bodyPr>
            <a:normAutofit/>
          </a:bodyPr>
          <a:lstStyle/>
          <a:p>
            <a:pPr>
              <a:spcBef>
                <a:spcPts val="0"/>
              </a:spcBef>
            </a:pPr>
            <a:r>
              <a:rPr lang="en-US" dirty="0" smtClean="0"/>
              <a:t>Kimberly LeChasseur, PhD (she/her/hers)</a:t>
            </a:r>
          </a:p>
          <a:p>
            <a:pPr>
              <a:spcBef>
                <a:spcPts val="0"/>
              </a:spcBef>
            </a:pPr>
            <a:r>
              <a:rPr lang="en-US" dirty="0" smtClean="0"/>
              <a:t>Research &amp; Evaluation Associate</a:t>
            </a:r>
          </a:p>
          <a:p>
            <a:pPr>
              <a:spcBef>
                <a:spcPts val="0"/>
              </a:spcBef>
            </a:pPr>
            <a:r>
              <a:rPr lang="en-US" dirty="0" smtClean="0"/>
              <a:t>Center for Project-Based Learning</a:t>
            </a:r>
            <a:r>
              <a:rPr lang="en-US" dirty="0"/>
              <a:t> </a:t>
            </a:r>
            <a:endParaRPr lang="en-US" dirty="0" smtClean="0"/>
          </a:p>
          <a:p>
            <a:pPr>
              <a:spcBef>
                <a:spcPts val="0"/>
              </a:spcBef>
            </a:pPr>
            <a:r>
              <a:rPr lang="en-US" dirty="0" smtClean="0"/>
              <a:t>Morgan Teaching &amp; Learning Center</a:t>
            </a:r>
          </a:p>
        </p:txBody>
      </p:sp>
    </p:spTree>
    <p:extLst>
      <p:ext uri="{BB962C8B-B14F-4D97-AF65-F5344CB8AC3E}">
        <p14:creationId xmlns:p14="http://schemas.microsoft.com/office/powerpoint/2010/main" val="2014648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Reasoning VALUE Rubric – </a:t>
            </a:r>
            <a:r>
              <a:rPr lang="en-US" dirty="0" smtClean="0"/>
              <a:t>Modified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4739297"/>
              </p:ext>
            </p:extLst>
          </p:nvPr>
        </p:nvGraphicFramePr>
        <p:xfrm>
          <a:off x="604163" y="1402810"/>
          <a:ext cx="11190514" cy="4795694"/>
        </p:xfrm>
        <a:graphic>
          <a:graphicData uri="http://schemas.openxmlformats.org/drawingml/2006/table">
            <a:tbl>
              <a:tblPr firstRow="1" firstCol="1" bandRow="1">
                <a:tableStyleId>{5C22544A-7EE6-4342-B048-85BDC9FD1C3A}</a:tableStyleId>
              </a:tblPr>
              <a:tblGrid>
                <a:gridCol w="1459873">
                  <a:extLst>
                    <a:ext uri="{9D8B030D-6E8A-4147-A177-3AD203B41FA5}">
                      <a16:colId xmlns:a16="http://schemas.microsoft.com/office/drawing/2014/main" val="3957254390"/>
                    </a:ext>
                  </a:extLst>
                </a:gridCol>
                <a:gridCol w="2000237">
                  <a:extLst>
                    <a:ext uri="{9D8B030D-6E8A-4147-A177-3AD203B41FA5}">
                      <a16:colId xmlns:a16="http://schemas.microsoft.com/office/drawing/2014/main" val="3411158018"/>
                    </a:ext>
                  </a:extLst>
                </a:gridCol>
                <a:gridCol w="2086836">
                  <a:extLst>
                    <a:ext uri="{9D8B030D-6E8A-4147-A177-3AD203B41FA5}">
                      <a16:colId xmlns:a16="http://schemas.microsoft.com/office/drawing/2014/main" val="1376936722"/>
                    </a:ext>
                  </a:extLst>
                </a:gridCol>
                <a:gridCol w="2086836">
                  <a:extLst>
                    <a:ext uri="{9D8B030D-6E8A-4147-A177-3AD203B41FA5}">
                      <a16:colId xmlns:a16="http://schemas.microsoft.com/office/drawing/2014/main" val="2846005080"/>
                    </a:ext>
                  </a:extLst>
                </a:gridCol>
                <a:gridCol w="2087629">
                  <a:extLst>
                    <a:ext uri="{9D8B030D-6E8A-4147-A177-3AD203B41FA5}">
                      <a16:colId xmlns:a16="http://schemas.microsoft.com/office/drawing/2014/main" val="1503316342"/>
                    </a:ext>
                  </a:extLst>
                </a:gridCol>
                <a:gridCol w="1469103">
                  <a:extLst>
                    <a:ext uri="{9D8B030D-6E8A-4147-A177-3AD203B41FA5}">
                      <a16:colId xmlns:a16="http://schemas.microsoft.com/office/drawing/2014/main" val="307544108"/>
                    </a:ext>
                  </a:extLst>
                </a:gridCol>
              </a:tblGrid>
              <a:tr h="801547">
                <a:tc>
                  <a:txBody>
                    <a:bodyPr/>
                    <a:lstStyle/>
                    <a:p>
                      <a:pPr marL="0" marR="0" algn="l">
                        <a:lnSpc>
                          <a:spcPct val="107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Exceeds Professional Expectations</a:t>
                      </a:r>
                    </a:p>
                    <a:p>
                      <a:pPr marL="0" marR="0" algn="ctr">
                        <a:lnSpc>
                          <a:spcPct val="107000"/>
                        </a:lnSpc>
                        <a:spcBef>
                          <a:spcPts val="0"/>
                        </a:spcBef>
                        <a:spcAft>
                          <a:spcPts val="0"/>
                        </a:spcAft>
                      </a:pPr>
                      <a:r>
                        <a:rPr lang="en-US" sz="1200" dirty="0">
                          <a:effectLst/>
                        </a:rPr>
                        <a:t>(5)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Meets Professional Expectations</a:t>
                      </a:r>
                    </a:p>
                    <a:p>
                      <a:pPr marL="0" marR="0" algn="ctr">
                        <a:lnSpc>
                          <a:spcPct val="107000"/>
                        </a:lnSpc>
                        <a:spcBef>
                          <a:spcPts val="0"/>
                        </a:spcBef>
                        <a:spcAft>
                          <a:spcPts val="0"/>
                        </a:spcAft>
                      </a:pPr>
                      <a:r>
                        <a:rPr lang="en-US" sz="1200" dirty="0">
                          <a:effectLst/>
                        </a:rPr>
                        <a:t>(4)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Meets Minimum Expectations</a:t>
                      </a:r>
                    </a:p>
                    <a:p>
                      <a:pPr marL="0" marR="0" algn="ctr">
                        <a:lnSpc>
                          <a:spcPct val="107000"/>
                        </a:lnSpc>
                        <a:spcBef>
                          <a:spcPts val="0"/>
                        </a:spcBef>
                        <a:spcAft>
                          <a:spcPts val="0"/>
                        </a:spcAft>
                      </a:pPr>
                      <a:r>
                        <a:rPr lang="en-US" sz="1200" dirty="0">
                          <a:effectLst/>
                        </a:rPr>
                        <a:t>(3)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Approaches </a:t>
                      </a:r>
                    </a:p>
                    <a:p>
                      <a:pPr marL="0" marR="0" algn="ctr">
                        <a:lnSpc>
                          <a:spcPct val="107000"/>
                        </a:lnSpc>
                        <a:spcBef>
                          <a:spcPts val="0"/>
                        </a:spcBef>
                        <a:spcAft>
                          <a:spcPts val="0"/>
                        </a:spcAft>
                      </a:pPr>
                      <a:r>
                        <a:rPr lang="en-US" sz="1200" dirty="0">
                          <a:effectLst/>
                        </a:rPr>
                        <a:t>Expectations</a:t>
                      </a:r>
                    </a:p>
                    <a:p>
                      <a:pPr marL="0" marR="0" algn="ctr">
                        <a:lnSpc>
                          <a:spcPct val="107000"/>
                        </a:lnSpc>
                        <a:spcBef>
                          <a:spcPts val="0"/>
                        </a:spcBef>
                        <a:spcAft>
                          <a:spcPts val="0"/>
                        </a:spcAft>
                      </a:pPr>
                      <a:r>
                        <a:rPr lang="en-US" sz="1200" dirty="0">
                          <a:effectLst/>
                        </a:rPr>
                        <a:t>(2)</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Does Not Meet Expectations</a:t>
                      </a:r>
                    </a:p>
                    <a:p>
                      <a:pPr marL="0" marR="0" algn="ctr">
                        <a:lnSpc>
                          <a:spcPct val="107000"/>
                        </a:lnSpc>
                        <a:spcBef>
                          <a:spcPts val="0"/>
                        </a:spcBef>
                        <a:spcAft>
                          <a:spcPts val="0"/>
                        </a:spcAft>
                      </a:pPr>
                      <a:r>
                        <a:rPr lang="en-US" sz="1200" dirty="0">
                          <a:effectLst/>
                        </a:rPr>
                        <a:t>(1)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extLst>
                  <a:ext uri="{0D108BD9-81ED-4DB2-BD59-A6C34878D82A}">
                    <a16:rowId xmlns:a16="http://schemas.microsoft.com/office/drawing/2014/main" val="1861958801"/>
                  </a:ext>
                </a:extLst>
              </a:tr>
              <a:tr h="2155372">
                <a:tc>
                  <a:txBody>
                    <a:bodyPr/>
                    <a:lstStyle/>
                    <a:p>
                      <a:pPr marL="0" marR="0" algn="l">
                        <a:lnSpc>
                          <a:spcPct val="107000"/>
                        </a:lnSpc>
                        <a:spcBef>
                          <a:spcPts val="0"/>
                        </a:spcBef>
                        <a:spcAft>
                          <a:spcPts val="0"/>
                        </a:spcAft>
                      </a:pPr>
                      <a:r>
                        <a:rPr lang="en-US" sz="1200" dirty="0">
                          <a:effectLst/>
                        </a:rPr>
                        <a:t>Evaluating Different Ethical Perspectives/ Concepts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R="51443" marT="0" marB="0" anchor="ctr"/>
                </a:tc>
                <a:tc>
                  <a:txBody>
                    <a:bodyPr/>
                    <a:lstStyle/>
                    <a:p>
                      <a:pPr marL="0" marR="0" algn="l">
                        <a:lnSpc>
                          <a:spcPct val="107000"/>
                        </a:lnSpc>
                        <a:spcBef>
                          <a:spcPts val="0"/>
                        </a:spcBef>
                        <a:spcAft>
                          <a:spcPts val="0"/>
                        </a:spcAft>
                      </a:pPr>
                      <a:r>
                        <a:rPr lang="en-US" sz="1200" dirty="0">
                          <a:effectLst/>
                        </a:rPr>
                        <a:t>Student states a position &amp; its alternatives, accurately describes the </a:t>
                      </a:r>
                      <a:r>
                        <a:rPr lang="en-US" sz="1200" dirty="0" smtClean="0">
                          <a:effectLst/>
                        </a:rPr>
                        <a:t>objections</a:t>
                      </a:r>
                      <a:r>
                        <a:rPr lang="en-US" sz="1200" baseline="0" dirty="0" smtClean="0">
                          <a:effectLst/>
                        </a:rPr>
                        <a:t> to</a:t>
                      </a:r>
                      <a:r>
                        <a:rPr lang="en-US" sz="1200" dirty="0" smtClean="0">
                          <a:effectLst/>
                        </a:rPr>
                        <a:t>, </a:t>
                      </a:r>
                      <a:r>
                        <a:rPr lang="en-US" sz="1200" dirty="0">
                          <a:effectLst/>
                        </a:rPr>
                        <a:t>assumptions, &amp; implications of each, connects them, &amp; provides an effective defense of the final position</a:t>
                      </a:r>
                      <a:r>
                        <a:rPr lang="en-US" sz="1200" dirty="0" smtClean="0">
                          <a:effectLst/>
                        </a:rPr>
                        <a:t>.</a:t>
                      </a:r>
                      <a:endParaRPr lang="en-US" sz="1200" dirty="0">
                        <a:effectLst/>
                      </a:endParaRPr>
                    </a:p>
                  </a:txBody>
                  <a:tcPr marL="51443" marR="51443" marT="54864" marB="0"/>
                </a:tc>
                <a:tc>
                  <a:txBody>
                    <a:bodyPr/>
                    <a:lstStyle/>
                    <a:p>
                      <a:pPr marL="0" marR="0" algn="l">
                        <a:lnSpc>
                          <a:spcPct val="107000"/>
                        </a:lnSpc>
                        <a:spcBef>
                          <a:spcPts val="0"/>
                        </a:spcBef>
                        <a:spcAft>
                          <a:spcPts val="0"/>
                        </a:spcAft>
                      </a:pPr>
                      <a:r>
                        <a:rPr lang="en-US" sz="1200" dirty="0">
                          <a:effectLst/>
                        </a:rPr>
                        <a:t>Student states a position &amp; its alternatives, describes the objections to, assumptions, &amp; implications of each, &amp; connects them, but there are some inaccuracies.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states a position &amp; its alternatives &amp; describes the objections to, assumptions, &amp; implications of each, but without relating them to each other or justifying the final position.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states a position but does not state objections to, assumptions, &amp; limitations of the declared position &amp; its alternatives.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fails to clearly state a position regarding a particular ethical issue.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extLst>
                  <a:ext uri="{0D108BD9-81ED-4DB2-BD59-A6C34878D82A}">
                    <a16:rowId xmlns:a16="http://schemas.microsoft.com/office/drawing/2014/main" val="219199171"/>
                  </a:ext>
                </a:extLst>
              </a:tr>
              <a:tr h="1838775">
                <a:tc>
                  <a:txBody>
                    <a:bodyPr/>
                    <a:lstStyle/>
                    <a:p>
                      <a:pPr marL="0" marR="0" algn="l">
                        <a:lnSpc>
                          <a:spcPct val="107000"/>
                        </a:lnSpc>
                        <a:spcBef>
                          <a:spcPts val="0"/>
                        </a:spcBef>
                        <a:spcAft>
                          <a:spcPts val="0"/>
                        </a:spcAft>
                      </a:pPr>
                      <a:r>
                        <a:rPr lang="en-US" sz="1200" dirty="0">
                          <a:effectLst/>
                        </a:rPr>
                        <a:t>Applying Ethical Perspectives/ Concepts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R="51443" marT="0" marB="0" anchor="ctr"/>
                </a:tc>
                <a:tc>
                  <a:txBody>
                    <a:bodyPr/>
                    <a:lstStyle/>
                    <a:p>
                      <a:pPr marL="0" marR="0" algn="l">
                        <a:lnSpc>
                          <a:spcPct val="107000"/>
                        </a:lnSpc>
                        <a:spcBef>
                          <a:spcPts val="0"/>
                        </a:spcBef>
                        <a:spcAft>
                          <a:spcPts val="0"/>
                        </a:spcAft>
                      </a:pPr>
                      <a:r>
                        <a:rPr lang="en-US" sz="1200" dirty="0">
                          <a:effectLst/>
                        </a:rPr>
                        <a:t>Student independently applies ethical perspectives/concepts to an ethical question accurately &amp; considers the range of implications in their full complexity.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provides an original ethical stance &amp; applies ethical perspectives/ concepts accurately, but does not consider the specific implications of the application in depth.</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provides an original ethical stance &amp; applies ethical perspectives/ concepts, but with some inaccuracies &amp;/or underdeveloped argumentation.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applies ethical perspectives/concepts to an ethical question when prompted with an ethical dilemma, but cannot provide &amp; analyze a new position independently</a:t>
                      </a:r>
                      <a:r>
                        <a:rPr lang="en-US" sz="1200" dirty="0" smtClean="0">
                          <a:effectLst/>
                        </a:rPr>
                        <a:t>.</a:t>
                      </a:r>
                      <a:endParaRPr lang="en-US" sz="1200" dirty="0">
                        <a:effectLst/>
                      </a:endParaRPr>
                    </a:p>
                  </a:txBody>
                  <a:tcPr marL="51443" marR="51443" marT="54864" marB="0"/>
                </a:tc>
                <a:tc>
                  <a:txBody>
                    <a:bodyPr/>
                    <a:lstStyle/>
                    <a:p>
                      <a:pPr marL="0" marR="0" algn="l">
                        <a:lnSpc>
                          <a:spcPct val="107000"/>
                        </a:lnSpc>
                        <a:spcBef>
                          <a:spcPts val="0"/>
                        </a:spcBef>
                        <a:spcAft>
                          <a:spcPts val="0"/>
                        </a:spcAft>
                      </a:pPr>
                      <a:r>
                        <a:rPr lang="en-US" sz="1200" dirty="0">
                          <a:effectLst/>
                        </a:rPr>
                        <a:t>Student does not apply ethical perspectives/ concepts to an ethical question when prompted to do so.</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extLst>
                  <a:ext uri="{0D108BD9-81ED-4DB2-BD59-A6C34878D82A}">
                    <a16:rowId xmlns:a16="http://schemas.microsoft.com/office/drawing/2014/main" val="1168584877"/>
                  </a:ext>
                </a:extLst>
              </a:tr>
            </a:tbl>
          </a:graphicData>
        </a:graphic>
      </p:graphicFrame>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10</a:t>
            </a:fld>
            <a:endParaRPr lang="en-US" altLang="en-US"/>
          </a:p>
        </p:txBody>
      </p:sp>
    </p:spTree>
    <p:extLst>
      <p:ext uri="{BB962C8B-B14F-4D97-AF65-F5344CB8AC3E}">
        <p14:creationId xmlns:p14="http://schemas.microsoft.com/office/powerpoint/2010/main" val="417404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609600" y="1330325"/>
            <a:ext cx="9105900" cy="4905375"/>
          </a:xfrm>
          <a:prstGeom prst="rect">
            <a:avLst/>
          </a:prstGeom>
        </p:spPr>
      </p:pic>
      <p:sp>
        <p:nvSpPr>
          <p:cNvPr id="2" name="Title 1"/>
          <p:cNvSpPr>
            <a:spLocks noGrp="1"/>
          </p:cNvSpPr>
          <p:nvPr>
            <p:ph type="title"/>
          </p:nvPr>
        </p:nvSpPr>
        <p:spPr/>
        <p:txBody>
          <a:bodyPr/>
          <a:lstStyle/>
          <a:p>
            <a:r>
              <a:rPr lang="en-US" dirty="0" smtClean="0"/>
              <a:t>Rubrics for Student Learning Outcomes</a:t>
            </a:r>
            <a:br>
              <a:rPr lang="en-US" dirty="0" smtClean="0"/>
            </a:br>
            <a:r>
              <a:rPr lang="en-US" dirty="0" smtClean="0"/>
              <a:t>in Process &amp; Product Assessment</a:t>
            </a:r>
            <a:endParaRPr lang="en-US" dirty="0"/>
          </a:p>
        </p:txBody>
      </p:sp>
      <p:pic>
        <p:nvPicPr>
          <p:cNvPr id="6" name="Content Placeholder 5"/>
          <p:cNvPicPr>
            <a:picLocks noGrp="1" noChangeAspect="1"/>
          </p:cNvPicPr>
          <p:nvPr>
            <p:ph idx="1"/>
          </p:nvPr>
        </p:nvPicPr>
        <p:blipFill>
          <a:blip r:embed="rId4"/>
          <a:stretch>
            <a:fillRect/>
          </a:stretch>
        </p:blipFill>
        <p:spPr>
          <a:xfrm>
            <a:off x="9085173" y="1587500"/>
            <a:ext cx="3106827" cy="4648200"/>
          </a:xfrm>
          <a:prstGeom prst="rect">
            <a:avLst/>
          </a:prstGeom>
        </p:spPr>
      </p:pic>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11</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044503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42900"/>
            <a:ext cx="11244943" cy="800100"/>
          </a:xfrm>
        </p:spPr>
        <p:txBody>
          <a:bodyPr/>
          <a:lstStyle/>
          <a:p>
            <a:r>
              <a:rPr lang="en-US" dirty="0" smtClean="0"/>
              <a:t>Example 2: Assessing Leadership &amp; Team Skills</a:t>
            </a:r>
            <a:endParaRPr lang="en-US" dirty="0"/>
          </a:p>
        </p:txBody>
      </p:sp>
      <p:sp>
        <p:nvSpPr>
          <p:cNvPr id="3" name="Text Placeholder 2"/>
          <p:cNvSpPr>
            <a:spLocks noGrp="1"/>
          </p:cNvSpPr>
          <p:nvPr>
            <p:ph type="body" idx="1"/>
          </p:nvPr>
        </p:nvSpPr>
        <p:spPr/>
        <p:txBody>
          <a:bodyPr/>
          <a:lstStyle/>
          <a:p>
            <a:r>
              <a:rPr lang="en-US" dirty="0" smtClean="0"/>
              <a:t>Change in ABET Requirements</a:t>
            </a:r>
            <a:endParaRPr lang="en-US" dirty="0"/>
          </a:p>
        </p:txBody>
      </p:sp>
      <p:sp>
        <p:nvSpPr>
          <p:cNvPr id="4" name="Content Placeholder 3"/>
          <p:cNvSpPr>
            <a:spLocks noGrp="1"/>
          </p:cNvSpPr>
          <p:nvPr>
            <p:ph sz="half" idx="2"/>
          </p:nvPr>
        </p:nvSpPr>
        <p:spPr/>
        <p:txBody>
          <a:bodyPr/>
          <a:lstStyle/>
          <a:p>
            <a:r>
              <a:rPr lang="en-US" u="sng" dirty="0" smtClean="0"/>
              <a:t>Old Learning Objective</a:t>
            </a:r>
            <a:r>
              <a:rPr lang="en-US" dirty="0" smtClean="0"/>
              <a:t>:              “an </a:t>
            </a:r>
            <a:r>
              <a:rPr lang="en-US" dirty="0"/>
              <a:t>ability to function on multi-disciplinary </a:t>
            </a:r>
            <a:r>
              <a:rPr lang="en-US" dirty="0" smtClean="0"/>
              <a:t>teams”</a:t>
            </a:r>
          </a:p>
          <a:p>
            <a:r>
              <a:rPr lang="en-US" u="sng" dirty="0" smtClean="0"/>
              <a:t>New Learning Objective</a:t>
            </a:r>
            <a:r>
              <a:rPr lang="en-US" dirty="0" smtClean="0"/>
              <a:t>:          “an </a:t>
            </a:r>
            <a:r>
              <a:rPr lang="en-US" dirty="0"/>
              <a:t>ability to function effectively on a team whose members together provide leadership, create a collaborative and inclusive environment, establish goals, plan tasks, and meet objectives”</a:t>
            </a:r>
          </a:p>
          <a:p>
            <a:endParaRPr lang="en-US" dirty="0"/>
          </a:p>
        </p:txBody>
      </p:sp>
      <p:sp>
        <p:nvSpPr>
          <p:cNvPr id="5" name="Text Placeholder 4"/>
          <p:cNvSpPr>
            <a:spLocks noGrp="1"/>
          </p:cNvSpPr>
          <p:nvPr>
            <p:ph type="body" sz="quarter" idx="3"/>
          </p:nvPr>
        </p:nvSpPr>
        <p:spPr/>
        <p:txBody>
          <a:bodyPr/>
          <a:lstStyle/>
          <a:p>
            <a:r>
              <a:rPr lang="en-US" dirty="0" smtClean="0"/>
              <a:t>Practice</a:t>
            </a:r>
            <a:endParaRPr lang="en-US" dirty="0"/>
          </a:p>
        </p:txBody>
      </p:sp>
      <p:sp>
        <p:nvSpPr>
          <p:cNvPr id="6" name="Content Placeholder 5"/>
          <p:cNvSpPr>
            <a:spLocks noGrp="1"/>
          </p:cNvSpPr>
          <p:nvPr>
            <p:ph sz="quarter" idx="4"/>
          </p:nvPr>
        </p:nvSpPr>
        <p:spPr/>
        <p:txBody>
          <a:bodyPr>
            <a:normAutofit lnSpcReduction="10000"/>
          </a:bodyPr>
          <a:lstStyle/>
          <a:p>
            <a:r>
              <a:rPr lang="en-US" dirty="0"/>
              <a:t>S</a:t>
            </a:r>
            <a:r>
              <a:rPr lang="en-US" dirty="0" smtClean="0"/>
              <a:t>enior lab courses</a:t>
            </a:r>
          </a:p>
          <a:p>
            <a:pPr lvl="1"/>
            <a:r>
              <a:rPr lang="en-US" dirty="0" smtClean="0"/>
              <a:t>7 labs over 2 terms/full semester</a:t>
            </a:r>
          </a:p>
          <a:p>
            <a:pPr lvl="1"/>
            <a:r>
              <a:rPr lang="en-US" dirty="0" smtClean="0"/>
              <a:t>Teams of 3-4 students</a:t>
            </a:r>
          </a:p>
          <a:p>
            <a:pPr lvl="1"/>
            <a:r>
              <a:rPr lang="en-US" dirty="0" smtClean="0"/>
              <a:t>Prelab, written report, presentation</a:t>
            </a:r>
          </a:p>
          <a:p>
            <a:r>
              <a:rPr lang="en-US" dirty="0" smtClean="0"/>
              <a:t>Capstone</a:t>
            </a:r>
          </a:p>
          <a:p>
            <a:pPr lvl="1"/>
            <a:r>
              <a:rPr lang="en-US" dirty="0" smtClean="0"/>
              <a:t>1 open-ended design project</a:t>
            </a:r>
          </a:p>
          <a:p>
            <a:pPr lvl="1"/>
            <a:r>
              <a:rPr lang="en-US" dirty="0" smtClean="0"/>
              <a:t>Teams of 3-4 students</a:t>
            </a:r>
          </a:p>
          <a:p>
            <a:pPr lvl="1"/>
            <a:r>
              <a:rPr lang="en-US" dirty="0" smtClean="0"/>
              <a:t>Final written report</a:t>
            </a:r>
          </a:p>
          <a:p>
            <a:r>
              <a:rPr lang="en-US" dirty="0" smtClean="0"/>
              <a:t>Intervention for dysfunctional teams only</a:t>
            </a:r>
          </a:p>
          <a:p>
            <a:pPr lvl="1"/>
            <a:r>
              <a:rPr lang="en-US" dirty="0" smtClean="0"/>
              <a:t>Document the problem, strategies to fix issues, the outcomes</a:t>
            </a:r>
            <a:endParaRPr lang="en-US" dirty="0"/>
          </a:p>
        </p:txBody>
      </p:sp>
      <p:sp>
        <p:nvSpPr>
          <p:cNvPr id="7" name="Slide Number Placeholder 6"/>
          <p:cNvSpPr>
            <a:spLocks noGrp="1"/>
          </p:cNvSpPr>
          <p:nvPr>
            <p:ph type="sldNum" sz="quarter" idx="10"/>
          </p:nvPr>
        </p:nvSpPr>
        <p:spPr/>
        <p:txBody>
          <a:bodyPr/>
          <a:lstStyle/>
          <a:p>
            <a:pPr>
              <a:defRPr/>
            </a:pPr>
            <a:fld id="{D9F44BC4-25BF-4496-A4C9-4334849E4E67}" type="slidenum">
              <a:rPr lang="en-US" altLang="en-US" smtClean="0"/>
              <a:pPr>
                <a:defRPr/>
              </a:pPr>
              <a:t>12</a:t>
            </a:fld>
            <a:endParaRPr lang="en-US" altLang="en-US"/>
          </a:p>
        </p:txBody>
      </p:sp>
      <p:sp>
        <p:nvSpPr>
          <p:cNvPr id="8" name="Footer Placeholder 7"/>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3085009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Ownership Allies</a:t>
            </a:r>
            <a:endParaRPr lang="en-US" dirty="0"/>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13</a:t>
            </a:fld>
            <a:endParaRPr lang="en-US" altLang="en-US"/>
          </a:p>
        </p:txBody>
      </p:sp>
      <p:sp>
        <p:nvSpPr>
          <p:cNvPr id="5" name="Footer Placeholder 4"/>
          <p:cNvSpPr>
            <a:spLocks noGrp="1"/>
          </p:cNvSpPr>
          <p:nvPr>
            <p:ph type="ftr" sz="quarter" idx="11"/>
          </p:nvPr>
        </p:nvSpPr>
        <p:spPr/>
        <p:txBody>
          <a:bodyPr/>
          <a:lstStyle/>
          <a:p>
            <a:pPr>
              <a:defRPr/>
            </a:pPr>
            <a:endParaRPr lang="en-US"/>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2144366681"/>
              </p:ext>
            </p:extLst>
          </p:nvPr>
        </p:nvGraphicFramePr>
        <p:xfrm>
          <a:off x="2064083" y="1443789"/>
          <a:ext cx="7432843" cy="4744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8706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15999" y="1447800"/>
            <a:ext cx="9956801" cy="1676400"/>
          </a:xfrm>
        </p:spPr>
        <p:txBody>
          <a:bodyPr/>
          <a:lstStyle/>
          <a:p>
            <a:r>
              <a:rPr lang="en-US" sz="3600" dirty="0" smtClean="0"/>
              <a:t>What’s </a:t>
            </a:r>
            <a:r>
              <a:rPr lang="en-US" sz="3600" u="sng" dirty="0" smtClean="0"/>
              <a:t>your</a:t>
            </a:r>
            <a:r>
              <a:rPr lang="en-US" sz="3600" dirty="0" smtClean="0"/>
              <a:t> plan </a:t>
            </a:r>
            <a:br>
              <a:rPr lang="en-US" sz="3600" dirty="0" smtClean="0"/>
            </a:br>
            <a:r>
              <a:rPr lang="en-US" sz="3600" dirty="0" smtClean="0"/>
              <a:t>to backwards design assessment </a:t>
            </a:r>
            <a:br>
              <a:rPr lang="en-US" sz="3600" dirty="0" smtClean="0"/>
            </a:br>
            <a:r>
              <a:rPr lang="en-US" sz="3600" dirty="0" smtClean="0"/>
              <a:t>of an experiential education activity?</a:t>
            </a:r>
            <a:endParaRPr lang="en-US" sz="3600" dirty="0"/>
          </a:p>
        </p:txBody>
      </p:sp>
      <p:sp>
        <p:nvSpPr>
          <p:cNvPr id="7" name="Text Placeholder 6"/>
          <p:cNvSpPr>
            <a:spLocks noGrp="1"/>
          </p:cNvSpPr>
          <p:nvPr>
            <p:ph type="body" idx="1"/>
          </p:nvPr>
        </p:nvSpPr>
        <p:spPr>
          <a:xfrm>
            <a:off x="1016000" y="3341620"/>
            <a:ext cx="10147870" cy="1585224"/>
          </a:xfrm>
        </p:spPr>
        <p:txBody>
          <a:bodyPr>
            <a:normAutofit fontScale="92500"/>
          </a:bodyPr>
          <a:lstStyle/>
          <a:p>
            <a:r>
              <a:rPr lang="en-US" sz="2000" dirty="0" smtClean="0">
                <a:solidFill>
                  <a:schemeClr val="bg1">
                    <a:lumMod val="75000"/>
                  </a:schemeClr>
                </a:solidFill>
              </a:rPr>
              <a:t>Learning Objectives: What do you need to learn with this assessment?</a:t>
            </a:r>
          </a:p>
          <a:p>
            <a:r>
              <a:rPr lang="en-US" sz="2000" dirty="0" smtClean="0">
                <a:solidFill>
                  <a:schemeClr val="tx1"/>
                </a:solidFill>
              </a:rPr>
              <a:t>Ownership Allies: Who needs to “own” these learning objectives? Who can support you in making assessment decisions and implementing them?</a:t>
            </a:r>
          </a:p>
          <a:p>
            <a:r>
              <a:rPr lang="en-US" sz="2000" dirty="0" smtClean="0">
                <a:solidFill>
                  <a:schemeClr val="bg1">
                    <a:lumMod val="75000"/>
                  </a:schemeClr>
                </a:solidFill>
              </a:rPr>
              <a:t>Assessment Needs: What must be involved for your assessment to be successful?</a:t>
            </a:r>
            <a:endParaRPr lang="en-US" sz="2000" dirty="0">
              <a:solidFill>
                <a:schemeClr val="bg1">
                  <a:lumMod val="75000"/>
                </a:schemeClr>
              </a:solidFill>
            </a:endParaRPr>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14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8" name="Left Brace 7"/>
          <p:cNvSpPr/>
          <p:nvPr/>
        </p:nvSpPr>
        <p:spPr>
          <a:xfrm>
            <a:off x="609600" y="3328919"/>
            <a:ext cx="368489" cy="1597925"/>
          </a:xfrm>
          <a:prstGeom prst="leftBrace">
            <a:avLst>
              <a:gd name="adj1" fmla="val 49074"/>
              <a:gd name="adj2" fmla="val 486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flipH="1">
            <a:off x="11169955" y="3328918"/>
            <a:ext cx="368489" cy="1597925"/>
          </a:xfrm>
          <a:prstGeom prst="leftBrace">
            <a:avLst>
              <a:gd name="adj1" fmla="val 49074"/>
              <a:gd name="adj2" fmla="val 486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59002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Team Reports</a:t>
            </a:r>
            <a:endParaRPr lang="en-US" dirty="0"/>
          </a:p>
        </p:txBody>
      </p:sp>
      <p:sp>
        <p:nvSpPr>
          <p:cNvPr id="6" name="Text Placeholder 5"/>
          <p:cNvSpPr>
            <a:spLocks noGrp="1"/>
          </p:cNvSpPr>
          <p:nvPr>
            <p:ph type="body" idx="1"/>
          </p:nvPr>
        </p:nvSpPr>
        <p:spPr/>
        <p:txBody>
          <a:bodyPr/>
          <a:lstStyle/>
          <a:p>
            <a:r>
              <a:rPr lang="en-US" dirty="0" smtClean="0"/>
              <a:t>Data Collected</a:t>
            </a:r>
            <a:endParaRPr lang="en-US" dirty="0"/>
          </a:p>
        </p:txBody>
      </p:sp>
      <p:sp>
        <p:nvSpPr>
          <p:cNvPr id="7" name="Content Placeholder 6"/>
          <p:cNvSpPr>
            <a:spLocks noGrp="1"/>
          </p:cNvSpPr>
          <p:nvPr>
            <p:ph sz="half" idx="2"/>
          </p:nvPr>
        </p:nvSpPr>
        <p:spPr/>
        <p:txBody>
          <a:bodyPr/>
          <a:lstStyle/>
          <a:p>
            <a:r>
              <a:rPr lang="en-US" sz="1800" dirty="0" smtClean="0"/>
              <a:t>Team member roles</a:t>
            </a:r>
          </a:p>
          <a:p>
            <a:pPr lvl="1"/>
            <a:r>
              <a:rPr lang="en-US" sz="1600" dirty="0" smtClean="0"/>
              <a:t>Requires students to specify leader, teamwork reporter, assignment preparer, &amp; workers</a:t>
            </a:r>
          </a:p>
          <a:p>
            <a:pPr lvl="1"/>
            <a:r>
              <a:rPr lang="en-US" sz="1600" dirty="0" smtClean="0"/>
              <a:t>Prompts students “to be rotated, some roles have multiple team members)</a:t>
            </a:r>
          </a:p>
          <a:p>
            <a:r>
              <a:rPr lang="en-US" sz="1800" dirty="0" smtClean="0"/>
              <a:t>Goals for the Week &amp; Task Planning</a:t>
            </a:r>
          </a:p>
          <a:p>
            <a:r>
              <a:rPr lang="en-US" sz="1800" dirty="0" smtClean="0"/>
              <a:t>Worker Responsibilities</a:t>
            </a:r>
          </a:p>
          <a:p>
            <a:r>
              <a:rPr lang="en-US" sz="1800" dirty="0" smtClean="0"/>
              <a:t>Successes/Accomplishments</a:t>
            </a:r>
          </a:p>
          <a:p>
            <a:r>
              <a:rPr lang="en-US" sz="1800" dirty="0" smtClean="0"/>
              <a:t>Problem Areas</a:t>
            </a:r>
          </a:p>
          <a:p>
            <a:r>
              <a:rPr lang="en-US" sz="1800" dirty="0" smtClean="0"/>
              <a:t>Comments (if any)</a:t>
            </a:r>
          </a:p>
          <a:p>
            <a:endParaRPr lang="en-US" dirty="0" smtClean="0"/>
          </a:p>
          <a:p>
            <a:endParaRPr lang="en-US" dirty="0"/>
          </a:p>
        </p:txBody>
      </p:sp>
      <p:sp>
        <p:nvSpPr>
          <p:cNvPr id="8" name="Text Placeholder 7"/>
          <p:cNvSpPr>
            <a:spLocks noGrp="1"/>
          </p:cNvSpPr>
          <p:nvPr>
            <p:ph type="body" sz="quarter" idx="3"/>
          </p:nvPr>
        </p:nvSpPr>
        <p:spPr/>
        <p:txBody>
          <a:bodyPr/>
          <a:lstStyle/>
          <a:p>
            <a:r>
              <a:rPr lang="en-US" dirty="0" smtClean="0"/>
              <a:t>Assessment Practice</a:t>
            </a:r>
            <a:endParaRPr lang="en-US" dirty="0"/>
          </a:p>
        </p:txBody>
      </p:sp>
      <p:sp>
        <p:nvSpPr>
          <p:cNvPr id="9" name="Content Placeholder 8"/>
          <p:cNvSpPr>
            <a:spLocks noGrp="1"/>
          </p:cNvSpPr>
          <p:nvPr>
            <p:ph sz="quarter" idx="4"/>
          </p:nvPr>
        </p:nvSpPr>
        <p:spPr>
          <a:xfrm>
            <a:off x="6197600" y="2216400"/>
            <a:ext cx="4876800" cy="4108200"/>
          </a:xfrm>
        </p:spPr>
        <p:txBody>
          <a:bodyPr>
            <a:normAutofit/>
          </a:bodyPr>
          <a:lstStyle/>
          <a:p>
            <a:r>
              <a:rPr lang="en-US" sz="1800" dirty="0" smtClean="0"/>
              <a:t>Flexibility to Customize Implementation in Courses</a:t>
            </a:r>
          </a:p>
          <a:p>
            <a:r>
              <a:rPr lang="en-US" sz="1800" dirty="0" smtClean="0"/>
              <a:t>Three Functions</a:t>
            </a:r>
          </a:p>
          <a:p>
            <a:pPr lvl="1"/>
            <a:r>
              <a:rPr lang="en-US" sz="1600" u="sng" dirty="0" smtClean="0"/>
              <a:t>Educative</a:t>
            </a:r>
            <a:r>
              <a:rPr lang="en-US" sz="1600" dirty="0" smtClean="0"/>
              <a:t>: Sets explicit expectations and builds good habits (</a:t>
            </a:r>
            <a:r>
              <a:rPr lang="en-US" sz="1600" dirty="0" err="1" smtClean="0"/>
              <a:t>eg</a:t>
            </a:r>
            <a:r>
              <a:rPr lang="en-US" sz="1600" dirty="0" smtClean="0"/>
              <a:t>, self-awareness, attention to team dynamics)</a:t>
            </a:r>
          </a:p>
          <a:p>
            <a:pPr lvl="1"/>
            <a:r>
              <a:rPr lang="en-US" sz="1600" u="sng" dirty="0" smtClean="0"/>
              <a:t>Formative</a:t>
            </a:r>
            <a:r>
              <a:rPr lang="en-US" sz="1600" dirty="0" smtClean="0"/>
              <a:t>: Provides opportunities for regular feedback (</a:t>
            </a:r>
            <a:r>
              <a:rPr lang="en-US" sz="1600" dirty="0" err="1" smtClean="0"/>
              <a:t>eg</a:t>
            </a:r>
            <a:r>
              <a:rPr lang="en-US" sz="1600" dirty="0" smtClean="0"/>
              <a:t>, “Damien has been team leader each week; remember to rotate”)</a:t>
            </a:r>
          </a:p>
          <a:p>
            <a:pPr lvl="1"/>
            <a:r>
              <a:rPr lang="en-US" sz="1600" u="sng" dirty="0" smtClean="0"/>
              <a:t>Summative</a:t>
            </a:r>
            <a:r>
              <a:rPr lang="en-US" sz="1600" dirty="0" smtClean="0"/>
              <a:t>: Provides evidence of trends in student outcomes &amp; faculty responses to issues for ABET accreditation process</a:t>
            </a:r>
            <a:endParaRPr lang="en-US" sz="1600" dirty="0"/>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15</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12678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15999" y="1447800"/>
            <a:ext cx="9956801" cy="1676400"/>
          </a:xfrm>
        </p:spPr>
        <p:txBody>
          <a:bodyPr/>
          <a:lstStyle/>
          <a:p>
            <a:r>
              <a:rPr lang="en-US" sz="3600" dirty="0" smtClean="0"/>
              <a:t>What’s </a:t>
            </a:r>
            <a:r>
              <a:rPr lang="en-US" sz="3600" u="sng" dirty="0" smtClean="0"/>
              <a:t>your</a:t>
            </a:r>
            <a:r>
              <a:rPr lang="en-US" sz="3600" dirty="0" smtClean="0"/>
              <a:t> plan </a:t>
            </a:r>
            <a:br>
              <a:rPr lang="en-US" sz="3600" dirty="0" smtClean="0"/>
            </a:br>
            <a:r>
              <a:rPr lang="en-US" sz="3600" dirty="0" smtClean="0"/>
              <a:t>to backwards design assessment </a:t>
            </a:r>
            <a:br>
              <a:rPr lang="en-US" sz="3600" dirty="0" smtClean="0"/>
            </a:br>
            <a:r>
              <a:rPr lang="en-US" sz="3600" dirty="0" smtClean="0"/>
              <a:t>of an experiential education activity?</a:t>
            </a:r>
            <a:endParaRPr lang="en-US" sz="3600" dirty="0"/>
          </a:p>
        </p:txBody>
      </p:sp>
      <p:sp>
        <p:nvSpPr>
          <p:cNvPr id="7" name="Text Placeholder 6"/>
          <p:cNvSpPr>
            <a:spLocks noGrp="1"/>
          </p:cNvSpPr>
          <p:nvPr>
            <p:ph type="body" idx="1"/>
          </p:nvPr>
        </p:nvSpPr>
        <p:spPr>
          <a:xfrm>
            <a:off x="1016000" y="3341620"/>
            <a:ext cx="10147870" cy="1585224"/>
          </a:xfrm>
        </p:spPr>
        <p:txBody>
          <a:bodyPr>
            <a:normAutofit fontScale="92500"/>
          </a:bodyPr>
          <a:lstStyle/>
          <a:p>
            <a:r>
              <a:rPr lang="en-US" sz="2000" dirty="0" smtClean="0"/>
              <a:t>Learning Objectives: What do you need to learn with this assessment?</a:t>
            </a:r>
          </a:p>
          <a:p>
            <a:r>
              <a:rPr lang="en-US" sz="2000" dirty="0" smtClean="0"/>
              <a:t>Ownership Allies: Who needs to “own” these learning objectives? Who can support you in making decisions and implementing them?</a:t>
            </a:r>
          </a:p>
          <a:p>
            <a:r>
              <a:rPr lang="en-US" sz="2000" dirty="0" smtClean="0">
                <a:solidFill>
                  <a:schemeClr val="tx1"/>
                </a:solidFill>
              </a:rPr>
              <a:t>Assessment Needs: What must be involved for your assessment to be successful?</a:t>
            </a: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16</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8" name="Left Brace 7"/>
          <p:cNvSpPr/>
          <p:nvPr/>
        </p:nvSpPr>
        <p:spPr>
          <a:xfrm>
            <a:off x="609600" y="3328919"/>
            <a:ext cx="368489" cy="1597925"/>
          </a:xfrm>
          <a:prstGeom prst="leftBrace">
            <a:avLst>
              <a:gd name="adj1" fmla="val 49074"/>
              <a:gd name="adj2" fmla="val 486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flipH="1">
            <a:off x="11169955" y="3328918"/>
            <a:ext cx="368489" cy="1597925"/>
          </a:xfrm>
          <a:prstGeom prst="leftBrace">
            <a:avLst>
              <a:gd name="adj1" fmla="val 49074"/>
              <a:gd name="adj2" fmla="val 486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87549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a:xfrm>
            <a:off x="1016000" y="3124199"/>
            <a:ext cx="9144000" cy="1284027"/>
          </a:xfrm>
        </p:spPr>
        <p:txBody>
          <a:bodyPr>
            <a:normAutofit fontScale="85000" lnSpcReduction="20000"/>
          </a:bodyPr>
          <a:lstStyle/>
          <a:p>
            <a:endParaRPr lang="en-US" dirty="0" smtClean="0"/>
          </a:p>
          <a:p>
            <a:r>
              <a:rPr lang="en-US" dirty="0" smtClean="0">
                <a:hlinkClick r:id="rId3"/>
              </a:rPr>
              <a:t>kalechasseur@wpi.edu</a:t>
            </a:r>
            <a:endParaRPr lang="en-US" dirty="0" smtClean="0"/>
          </a:p>
          <a:p>
            <a:r>
              <a:rPr lang="en-US" dirty="0" smtClean="0"/>
              <a:t>Center for Project-Based Learning</a:t>
            </a:r>
            <a:endParaRPr lang="en-US" dirty="0"/>
          </a:p>
        </p:txBody>
      </p:sp>
    </p:spTree>
    <p:extLst>
      <p:ext uri="{BB962C8B-B14F-4D97-AF65-F5344CB8AC3E}">
        <p14:creationId xmlns:p14="http://schemas.microsoft.com/office/powerpoint/2010/main" val="2172791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are our learning objectives?</a:t>
            </a:r>
            <a:endParaRPr lang="en-US" sz="3600" dirty="0"/>
          </a:p>
        </p:txBody>
      </p:sp>
      <p:sp>
        <p:nvSpPr>
          <p:cNvPr id="3" name="Text Placeholder 2"/>
          <p:cNvSpPr>
            <a:spLocks noGrp="1"/>
          </p:cNvSpPr>
          <p:nvPr>
            <p:ph type="body" idx="1"/>
          </p:nvPr>
        </p:nvSpPr>
        <p:spPr>
          <a:xfrm>
            <a:off x="1016000" y="3124200"/>
            <a:ext cx="9144000" cy="2713892"/>
          </a:xfrm>
        </p:spPr>
        <p:txBody>
          <a:bodyPr>
            <a:normAutofit/>
          </a:bodyPr>
          <a:lstStyle/>
          <a:p>
            <a:pPr marL="457200" indent="-457200">
              <a:buAutoNum type="arabicPeriod"/>
            </a:pPr>
            <a:r>
              <a:rPr lang="en-US" sz="2400" dirty="0" smtClean="0"/>
              <a:t>Illustrate a variety of assessment types appropriate for </a:t>
            </a:r>
            <a:r>
              <a:rPr lang="en-US" sz="2400" dirty="0" smtClean="0"/>
              <a:t>project-based learning</a:t>
            </a:r>
            <a:endParaRPr lang="en-US" sz="2400" dirty="0" smtClean="0"/>
          </a:p>
          <a:p>
            <a:pPr marL="457200" indent="-457200">
              <a:buAutoNum type="arabicPeriod"/>
            </a:pPr>
            <a:r>
              <a:rPr lang="en-US" sz="2400" dirty="0" smtClean="0"/>
              <a:t>Apply </a:t>
            </a:r>
            <a:r>
              <a:rPr lang="en-US" sz="2400" dirty="0"/>
              <a:t>backward design to </a:t>
            </a:r>
            <a:r>
              <a:rPr lang="en-US" sz="2400" dirty="0" smtClean="0"/>
              <a:t>assessing </a:t>
            </a:r>
            <a:r>
              <a:rPr lang="en-US" sz="2400" dirty="0" smtClean="0"/>
              <a:t>project-based learning</a:t>
            </a:r>
            <a:endParaRPr lang="en-US" sz="2400" dirty="0" smtClean="0"/>
          </a:p>
          <a:p>
            <a:pPr marL="457200" indent="-457200">
              <a:buAutoNum type="arabicPeriod"/>
            </a:pPr>
            <a:r>
              <a:rPr lang="en-US" sz="2400" dirty="0" smtClean="0"/>
              <a:t>Formulate a plan to develop supports for student or faculty learning (or at least begin to do so!)</a:t>
            </a:r>
            <a:endParaRPr lang="en-US" sz="2400" dirty="0"/>
          </a:p>
        </p:txBody>
      </p:sp>
      <p:sp>
        <p:nvSpPr>
          <p:cNvPr id="4" name="Slide Number Placeholder 3"/>
          <p:cNvSpPr>
            <a:spLocks noGrp="1"/>
          </p:cNvSpPr>
          <p:nvPr>
            <p:ph type="sldNum" sz="quarter" idx="10"/>
          </p:nvPr>
        </p:nvSpPr>
        <p:spPr/>
        <p:txBody>
          <a:bodyPr/>
          <a:lstStyle/>
          <a:p>
            <a:pPr>
              <a:defRPr/>
            </a:pPr>
            <a:fld id="{99DF367F-DD7E-4A22-9D4C-AB394CB2477C}" type="slidenum">
              <a:rPr lang="en-US" altLang="en-US" smtClean="0"/>
              <a:pPr>
                <a:defRPr/>
              </a:pPr>
              <a:t>2</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370146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15999" y="1447800"/>
            <a:ext cx="9956801" cy="1676400"/>
          </a:xfrm>
        </p:spPr>
        <p:txBody>
          <a:bodyPr/>
          <a:lstStyle/>
          <a:p>
            <a:r>
              <a:rPr lang="en-US" sz="3600" dirty="0" smtClean="0"/>
              <a:t>What’s </a:t>
            </a:r>
            <a:r>
              <a:rPr lang="en-US" sz="3600" u="sng" dirty="0" smtClean="0"/>
              <a:t>your</a:t>
            </a:r>
            <a:r>
              <a:rPr lang="en-US" sz="3600" dirty="0" smtClean="0"/>
              <a:t> plan </a:t>
            </a:r>
            <a:br>
              <a:rPr lang="en-US" sz="3600" dirty="0" smtClean="0"/>
            </a:br>
            <a:r>
              <a:rPr lang="en-US" sz="3600" dirty="0" smtClean="0"/>
              <a:t>to backwards design assessment </a:t>
            </a:r>
            <a:br>
              <a:rPr lang="en-US" sz="3600" dirty="0" smtClean="0"/>
            </a:br>
            <a:r>
              <a:rPr lang="en-US" sz="3600" dirty="0" smtClean="0"/>
              <a:t>of an experiential education activity?</a:t>
            </a:r>
            <a:endParaRPr lang="en-US" sz="3600" dirty="0"/>
          </a:p>
        </p:txBody>
      </p:sp>
      <p:sp>
        <p:nvSpPr>
          <p:cNvPr id="7" name="Text Placeholder 6"/>
          <p:cNvSpPr>
            <a:spLocks noGrp="1"/>
          </p:cNvSpPr>
          <p:nvPr>
            <p:ph type="body" idx="1"/>
          </p:nvPr>
        </p:nvSpPr>
        <p:spPr>
          <a:xfrm>
            <a:off x="1016000" y="3341620"/>
            <a:ext cx="10147870" cy="1585224"/>
          </a:xfrm>
        </p:spPr>
        <p:txBody>
          <a:bodyPr>
            <a:normAutofit fontScale="92500"/>
          </a:bodyPr>
          <a:lstStyle/>
          <a:p>
            <a:r>
              <a:rPr lang="en-US" sz="2000" dirty="0" smtClean="0">
                <a:solidFill>
                  <a:schemeClr val="tx1"/>
                </a:solidFill>
              </a:rPr>
              <a:t>Learning Objectives: What do you need to learn with this assessment?</a:t>
            </a:r>
          </a:p>
          <a:p>
            <a:r>
              <a:rPr lang="en-US" sz="2000" dirty="0" smtClean="0">
                <a:solidFill>
                  <a:schemeClr val="bg1">
                    <a:lumMod val="75000"/>
                  </a:schemeClr>
                </a:solidFill>
              </a:rPr>
              <a:t>Ownership Allies: Who needs to “own” these learning objectives? Who can support you in making decisions and implementing them?</a:t>
            </a:r>
          </a:p>
          <a:p>
            <a:r>
              <a:rPr lang="en-US" sz="2000" dirty="0" smtClean="0">
                <a:solidFill>
                  <a:schemeClr val="bg1">
                    <a:lumMod val="75000"/>
                  </a:schemeClr>
                </a:solidFill>
              </a:rPr>
              <a:t>Assessment Needs: What must be </a:t>
            </a:r>
            <a:r>
              <a:rPr lang="en-US" sz="2000" dirty="0" err="1" smtClean="0">
                <a:solidFill>
                  <a:schemeClr val="bg1">
                    <a:lumMod val="75000"/>
                  </a:schemeClr>
                </a:solidFill>
              </a:rPr>
              <a:t>involed</a:t>
            </a:r>
            <a:r>
              <a:rPr lang="en-US" sz="2000" dirty="0" smtClean="0">
                <a:solidFill>
                  <a:schemeClr val="bg1">
                    <a:lumMod val="75000"/>
                  </a:schemeClr>
                </a:solidFill>
              </a:rPr>
              <a:t> for your assessment to be successful?</a:t>
            </a:r>
            <a:endParaRPr lang="en-US" sz="2000" dirty="0">
              <a:solidFill>
                <a:schemeClr val="bg1">
                  <a:lumMod val="75000"/>
                </a:schemeClr>
              </a:solidFill>
            </a:endParaRPr>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3</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8" name="Left Brace 7"/>
          <p:cNvSpPr/>
          <p:nvPr/>
        </p:nvSpPr>
        <p:spPr>
          <a:xfrm>
            <a:off x="609600" y="3328919"/>
            <a:ext cx="368489" cy="1597925"/>
          </a:xfrm>
          <a:prstGeom prst="leftBrace">
            <a:avLst>
              <a:gd name="adj1" fmla="val 49074"/>
              <a:gd name="adj2" fmla="val 486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flipH="1">
            <a:off x="11169955" y="3328918"/>
            <a:ext cx="368489" cy="1597925"/>
          </a:xfrm>
          <a:prstGeom prst="leftBrace">
            <a:avLst>
              <a:gd name="adj1" fmla="val 49074"/>
              <a:gd name="adj2" fmla="val 486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4673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97600" y="1496736"/>
            <a:ext cx="4876800" cy="639762"/>
          </a:xfrm>
        </p:spPr>
        <p:txBody>
          <a:bodyPr/>
          <a:lstStyle/>
          <a:p>
            <a:r>
              <a:rPr lang="en-US" dirty="0" smtClean="0"/>
              <a:t>Theory</a:t>
            </a:r>
            <a:endParaRPr lang="en-US" dirty="0"/>
          </a:p>
        </p:txBody>
      </p:sp>
      <p:sp>
        <p:nvSpPr>
          <p:cNvPr id="4" name="Content Placeholder 3"/>
          <p:cNvSpPr>
            <a:spLocks noGrp="1"/>
          </p:cNvSpPr>
          <p:nvPr>
            <p:ph sz="half" idx="2"/>
          </p:nvPr>
        </p:nvSpPr>
        <p:spPr>
          <a:xfrm>
            <a:off x="6197600" y="2238232"/>
            <a:ext cx="4876800" cy="4086367"/>
          </a:xfrm>
        </p:spPr>
        <p:txBody>
          <a:bodyPr>
            <a:normAutofit/>
          </a:bodyPr>
          <a:lstStyle/>
          <a:p>
            <a:r>
              <a:rPr lang="en-US" sz="1800" dirty="0" smtClean="0"/>
              <a:t>Lecture (~2 days in a semester)</a:t>
            </a:r>
          </a:p>
          <a:p>
            <a:pPr lvl="1"/>
            <a:r>
              <a:rPr lang="en-US" sz="1600" dirty="0"/>
              <a:t>A</a:t>
            </a:r>
            <a:r>
              <a:rPr lang="en-US" sz="1600" dirty="0" smtClean="0"/>
              <a:t>n </a:t>
            </a:r>
            <a:r>
              <a:rPr lang="en-US" sz="1600" dirty="0"/>
              <a:t>example of the consequences of ethical failures in </a:t>
            </a:r>
            <a:r>
              <a:rPr lang="en-US" sz="1600" dirty="0" smtClean="0"/>
              <a:t>engineering</a:t>
            </a:r>
          </a:p>
          <a:p>
            <a:pPr lvl="1"/>
            <a:r>
              <a:rPr lang="en-US" sz="1600" dirty="0" smtClean="0"/>
              <a:t>Class discussion of multiple professional codes of ethics</a:t>
            </a:r>
          </a:p>
          <a:p>
            <a:pPr marL="320675" lvl="1" indent="0">
              <a:buNone/>
            </a:pPr>
            <a:r>
              <a:rPr lang="en-US" sz="2400" dirty="0" smtClean="0"/>
              <a:t> </a:t>
            </a:r>
            <a:endParaRPr lang="en-US" sz="2400" dirty="0"/>
          </a:p>
          <a:p>
            <a:r>
              <a:rPr lang="en-US" sz="1800" dirty="0"/>
              <a:t>R</a:t>
            </a:r>
            <a:r>
              <a:rPr lang="en-US" sz="1800" dirty="0" smtClean="0"/>
              <a:t>ole-playing game, the Sand Mafia (~2 days in a semester)</a:t>
            </a:r>
          </a:p>
          <a:p>
            <a:pPr lvl="1"/>
            <a:r>
              <a:rPr lang="en-US" sz="1600" dirty="0" smtClean="0"/>
              <a:t>Background content on the Sand Mafia</a:t>
            </a:r>
          </a:p>
          <a:p>
            <a:pPr lvl="1"/>
            <a:r>
              <a:rPr lang="en-US" sz="1600" dirty="0" smtClean="0"/>
              <a:t>Stakeholder Role Cards</a:t>
            </a:r>
          </a:p>
          <a:p>
            <a:pPr lvl="1"/>
            <a:r>
              <a:rPr lang="en-US" sz="1600" dirty="0" smtClean="0"/>
              <a:t>A Stakeholders Meeting</a:t>
            </a:r>
          </a:p>
          <a:p>
            <a:pPr lvl="1"/>
            <a:r>
              <a:rPr lang="en-US" sz="1600" dirty="0" smtClean="0"/>
              <a:t>Optional: Complications Cards</a:t>
            </a:r>
            <a:endParaRPr lang="en-US" sz="1600" dirty="0"/>
          </a:p>
        </p:txBody>
      </p:sp>
      <p:sp>
        <p:nvSpPr>
          <p:cNvPr id="9" name="Text Placeholder 4"/>
          <p:cNvSpPr txBox="1">
            <a:spLocks/>
          </p:cNvSpPr>
          <p:nvPr/>
        </p:nvSpPr>
        <p:spPr bwMode="auto">
          <a:xfrm>
            <a:off x="6197600" y="3407192"/>
            <a:ext cx="4876800" cy="71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marL="0" indent="0" algn="l" rtl="0" eaLnBrk="0" fontAlgn="base" hangingPunct="0">
              <a:lnSpc>
                <a:spcPct val="95000"/>
              </a:lnSpc>
              <a:spcBef>
                <a:spcPts val="1200"/>
              </a:spcBef>
              <a:spcAft>
                <a:spcPct val="0"/>
              </a:spcAft>
              <a:buClr>
                <a:schemeClr val="bg2"/>
              </a:buClr>
              <a:buFont typeface="Arial" panose="020B0604020202020204" pitchFamily="34" charset="0"/>
              <a:buNone/>
              <a:defRPr sz="2000" b="1" kern="1200">
                <a:solidFill>
                  <a:schemeClr val="tx2"/>
                </a:solidFill>
                <a:latin typeface="+mj-lt"/>
                <a:ea typeface="Verdana" pitchFamily="34" charset="0"/>
                <a:cs typeface="Verdana" pitchFamily="34" charset="0"/>
              </a:defRPr>
            </a:lvl1pPr>
            <a:lvl2pPr marL="457200" indent="0" algn="l" rtl="0" eaLnBrk="0" fontAlgn="base" hangingPunct="0">
              <a:lnSpc>
                <a:spcPct val="95000"/>
              </a:lnSpc>
              <a:spcBef>
                <a:spcPts val="600"/>
              </a:spcBef>
              <a:spcAft>
                <a:spcPct val="0"/>
              </a:spcAft>
              <a:buClr>
                <a:schemeClr val="bg2"/>
              </a:buClr>
              <a:buFont typeface="Verdana" panose="020B0604030504040204" pitchFamily="34" charset="0"/>
              <a:buNone/>
              <a:defRPr sz="2000" b="1" kern="1200">
                <a:solidFill>
                  <a:schemeClr val="tx1"/>
                </a:solidFill>
                <a:latin typeface="Verdana" pitchFamily="34" charset="0"/>
                <a:ea typeface="Verdana" pitchFamily="34" charset="0"/>
                <a:cs typeface="Verdana" pitchFamily="34" charset="0"/>
              </a:defRPr>
            </a:lvl2pPr>
            <a:lvl3pPr marL="914400" indent="0" algn="l" rtl="0" eaLnBrk="0" fontAlgn="base" hangingPunct="0">
              <a:lnSpc>
                <a:spcPct val="95000"/>
              </a:lnSpc>
              <a:spcBef>
                <a:spcPts val="600"/>
              </a:spcBef>
              <a:spcAft>
                <a:spcPct val="0"/>
              </a:spcAft>
              <a:buClr>
                <a:schemeClr val="bg2"/>
              </a:buClr>
              <a:buFont typeface="Wingdings" panose="05000000000000000000" pitchFamily="2" charset="2"/>
              <a:buNone/>
              <a:defRPr sz="1800" b="1" kern="1200">
                <a:solidFill>
                  <a:schemeClr val="tx1"/>
                </a:solidFill>
                <a:latin typeface="Verdana" pitchFamily="34" charset="0"/>
                <a:ea typeface="Verdana" pitchFamily="34" charset="0"/>
                <a:cs typeface="Verdana" pitchFamily="34" charset="0"/>
              </a:defRPr>
            </a:lvl3pPr>
            <a:lvl4pPr marL="1371600" indent="0" algn="l" rtl="0" eaLnBrk="0" fontAlgn="base" hangingPunct="0">
              <a:lnSpc>
                <a:spcPct val="95000"/>
              </a:lnSpc>
              <a:spcBef>
                <a:spcPts val="600"/>
              </a:spcBef>
              <a:spcAft>
                <a:spcPct val="0"/>
              </a:spcAft>
              <a:buClr>
                <a:schemeClr val="bg2"/>
              </a:buClr>
              <a:buFont typeface="Courier New" panose="02070309020205020404" pitchFamily="49" charset="0"/>
              <a:buNone/>
              <a:defRPr sz="1600" b="1" kern="1200">
                <a:solidFill>
                  <a:schemeClr val="tx1"/>
                </a:solidFill>
                <a:latin typeface="Verdana" pitchFamily="34" charset="0"/>
                <a:ea typeface="Verdana" pitchFamily="34" charset="0"/>
                <a:cs typeface="Verdana" pitchFamily="34" charset="0"/>
              </a:defRPr>
            </a:lvl4pPr>
            <a:lvl5pPr marL="1828800" indent="0" algn="l" rtl="0" eaLnBrk="0" fontAlgn="base" hangingPunct="0">
              <a:lnSpc>
                <a:spcPct val="95000"/>
              </a:lnSpc>
              <a:spcBef>
                <a:spcPts val="600"/>
              </a:spcBef>
              <a:spcAft>
                <a:spcPct val="0"/>
              </a:spcAft>
              <a:buClr>
                <a:schemeClr val="bg2"/>
              </a:buClr>
              <a:buFont typeface="Arial" panose="020B0604020202020204" pitchFamily="34" charset="0"/>
              <a:buNone/>
              <a:defRPr sz="1600" b="1" kern="1200">
                <a:solidFill>
                  <a:schemeClr val="tx1"/>
                </a:solidFill>
                <a:latin typeface="Verdana" pitchFamily="34" charset="0"/>
                <a:ea typeface="Verdana" pitchFamily="34" charset="0"/>
                <a:cs typeface="Verdana" pitchFamily="34" charset="0"/>
              </a:defRPr>
            </a:lvl5pPr>
            <a:lvl6pPr marL="2286000" indent="0" algn="l" defTabSz="914400" rtl="0" eaLnBrk="1" latinLnBrk="0" hangingPunct="1">
              <a:spcBef>
                <a:spcPct val="20000"/>
              </a:spcBef>
              <a:buClr>
                <a:schemeClr val="accent1"/>
              </a:buClr>
              <a:buFont typeface="Arial" pitchFamily="34" charset="0"/>
              <a:buNone/>
              <a:defRPr sz="1600" b="1" kern="1200">
                <a:solidFill>
                  <a:schemeClr val="tx2"/>
                </a:solidFill>
                <a:latin typeface="+mn-lt"/>
                <a:ea typeface="+mn-ea"/>
                <a:cs typeface="+mn-cs"/>
              </a:defRPr>
            </a:lvl6pPr>
            <a:lvl7pPr marL="2743200" indent="0" algn="l" defTabSz="914400" rtl="0" eaLnBrk="1" latinLnBrk="0" hangingPunct="1">
              <a:spcBef>
                <a:spcPct val="20000"/>
              </a:spcBef>
              <a:buClr>
                <a:schemeClr val="accent1"/>
              </a:buClr>
              <a:buFont typeface="Arial" pitchFamily="34" charset="0"/>
              <a:buNone/>
              <a:defRPr sz="1600" b="1" kern="1200">
                <a:solidFill>
                  <a:schemeClr val="tx2"/>
                </a:solidFill>
                <a:latin typeface="+mn-lt"/>
                <a:ea typeface="+mn-ea"/>
                <a:cs typeface="+mn-cs"/>
              </a:defRPr>
            </a:lvl7pPr>
            <a:lvl8pPr marL="3200400" indent="0" algn="l" defTabSz="914400" rtl="0" eaLnBrk="1" latinLnBrk="0" hangingPunct="1">
              <a:spcBef>
                <a:spcPct val="20000"/>
              </a:spcBef>
              <a:buClr>
                <a:schemeClr val="accent1"/>
              </a:buClr>
              <a:buFont typeface="Arial" pitchFamily="34" charset="0"/>
              <a:buNone/>
              <a:defRPr sz="1600" b="1" kern="1200">
                <a:solidFill>
                  <a:schemeClr val="tx2"/>
                </a:solidFill>
                <a:latin typeface="+mn-lt"/>
                <a:ea typeface="+mn-ea"/>
                <a:cs typeface="+mn-cs"/>
              </a:defRPr>
            </a:lvl8pPr>
            <a:lvl9pPr marL="3657600" indent="0" algn="l" defTabSz="914400" rtl="0" eaLnBrk="1" latinLnBrk="0" hangingPunct="1">
              <a:spcBef>
                <a:spcPct val="20000"/>
              </a:spcBef>
              <a:buClr>
                <a:schemeClr val="accent1"/>
              </a:buClr>
              <a:buFont typeface="Arial" pitchFamily="34" charset="0"/>
              <a:buNone/>
              <a:defRPr sz="1600" b="1" kern="1200">
                <a:solidFill>
                  <a:schemeClr val="tx2"/>
                </a:solidFill>
                <a:latin typeface="+mn-lt"/>
                <a:ea typeface="+mn-ea"/>
                <a:cs typeface="+mn-cs"/>
              </a:defRPr>
            </a:lvl9pPr>
          </a:lstStyle>
          <a:p>
            <a:r>
              <a:rPr lang="en-US" dirty="0" smtClean="0"/>
              <a:t>And Practice</a:t>
            </a:r>
            <a:endParaRPr lang="en-US" dirty="0"/>
          </a:p>
        </p:txBody>
      </p:sp>
      <p:sp>
        <p:nvSpPr>
          <p:cNvPr id="2" name="Title 1"/>
          <p:cNvSpPr>
            <a:spLocks noGrp="1"/>
          </p:cNvSpPr>
          <p:nvPr>
            <p:ph type="title"/>
          </p:nvPr>
        </p:nvSpPr>
        <p:spPr/>
        <p:txBody>
          <a:bodyPr/>
          <a:lstStyle/>
          <a:p>
            <a:r>
              <a:rPr lang="en-US" dirty="0" smtClean="0"/>
              <a:t>Example 1: Assessing Ethics in Action</a:t>
            </a:r>
            <a:endParaRPr lang="en-US" dirty="0"/>
          </a:p>
        </p:txBody>
      </p:sp>
      <p:sp>
        <p:nvSpPr>
          <p:cNvPr id="5" name="Text Placeholder 4"/>
          <p:cNvSpPr>
            <a:spLocks noGrp="1"/>
          </p:cNvSpPr>
          <p:nvPr>
            <p:ph type="body" sz="quarter" idx="3"/>
          </p:nvPr>
        </p:nvSpPr>
        <p:spPr>
          <a:xfrm>
            <a:off x="939801" y="1496736"/>
            <a:ext cx="4876800" cy="639762"/>
          </a:xfrm>
        </p:spPr>
        <p:txBody>
          <a:bodyPr/>
          <a:lstStyle/>
          <a:p>
            <a:r>
              <a:rPr lang="en-US" dirty="0" smtClean="0"/>
              <a:t>Student Learning Objectives</a:t>
            </a:r>
            <a:endParaRPr lang="en-US" dirty="0"/>
          </a:p>
        </p:txBody>
      </p:sp>
      <p:sp>
        <p:nvSpPr>
          <p:cNvPr id="6" name="Content Placeholder 5"/>
          <p:cNvSpPr>
            <a:spLocks noGrp="1"/>
          </p:cNvSpPr>
          <p:nvPr>
            <p:ph sz="quarter" idx="4"/>
          </p:nvPr>
        </p:nvSpPr>
        <p:spPr>
          <a:xfrm>
            <a:off x="939801" y="2216400"/>
            <a:ext cx="4876800" cy="3955800"/>
          </a:xfrm>
        </p:spPr>
        <p:txBody>
          <a:bodyPr>
            <a:normAutofit/>
          </a:bodyPr>
          <a:lstStyle/>
          <a:p>
            <a:pPr lvl="0"/>
            <a:r>
              <a:rPr lang="en-US" sz="1800" dirty="0" smtClean="0"/>
              <a:t>Demonstrate </a:t>
            </a:r>
            <a:r>
              <a:rPr lang="en-US" sz="1800" dirty="0"/>
              <a:t>the ability to identify ethically complex situations in their professional lives;</a:t>
            </a:r>
          </a:p>
          <a:p>
            <a:pPr lvl="0"/>
            <a:r>
              <a:rPr lang="en-US" sz="1800" dirty="0"/>
              <a:t>Be able to identify conflicts between relevant ethical philosophies or professional codes of ethics and potential courses of actions they may take in response to a particular ethically complex situation; and,</a:t>
            </a:r>
          </a:p>
          <a:p>
            <a:pPr lvl="0"/>
            <a:r>
              <a:rPr lang="en-US" sz="1800" dirty="0"/>
              <a:t>Be able to select and justify their selection of the most ethical course of action in response to a particular ethically complex situation.</a:t>
            </a:r>
          </a:p>
          <a:p>
            <a:endParaRPr lang="en-US" sz="1800" dirty="0"/>
          </a:p>
        </p:txBody>
      </p:sp>
      <p:sp>
        <p:nvSpPr>
          <p:cNvPr id="7" name="Slide Number Placeholder 6"/>
          <p:cNvSpPr>
            <a:spLocks noGrp="1"/>
          </p:cNvSpPr>
          <p:nvPr>
            <p:ph type="sldNum" sz="quarter" idx="10"/>
          </p:nvPr>
        </p:nvSpPr>
        <p:spPr/>
        <p:txBody>
          <a:bodyPr/>
          <a:lstStyle/>
          <a:p>
            <a:pPr>
              <a:defRPr/>
            </a:pPr>
            <a:fld id="{D9F44BC4-25BF-4496-A4C9-4334849E4E67}" type="slidenum">
              <a:rPr lang="en-US" altLang="en-US" smtClean="0"/>
              <a:pPr>
                <a:defRPr/>
              </a:pPr>
              <a:t>4</a:t>
            </a:fld>
            <a:endParaRPr lang="en-US" altLang="en-US"/>
          </a:p>
        </p:txBody>
      </p:sp>
      <p:sp>
        <p:nvSpPr>
          <p:cNvPr id="8" name="Footer Placeholder 7"/>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3835076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97600" y="1496736"/>
            <a:ext cx="4876800" cy="639762"/>
          </a:xfrm>
        </p:spPr>
        <p:txBody>
          <a:bodyPr/>
          <a:lstStyle/>
          <a:p>
            <a:r>
              <a:rPr lang="en-US" dirty="0" smtClean="0"/>
              <a:t>Initial Assessment Plans</a:t>
            </a:r>
            <a:endParaRPr lang="en-US" dirty="0"/>
          </a:p>
        </p:txBody>
      </p:sp>
      <p:sp>
        <p:nvSpPr>
          <p:cNvPr id="4" name="Content Placeholder 3"/>
          <p:cNvSpPr>
            <a:spLocks noGrp="1"/>
          </p:cNvSpPr>
          <p:nvPr>
            <p:ph sz="half" idx="2"/>
          </p:nvPr>
        </p:nvSpPr>
        <p:spPr>
          <a:xfrm>
            <a:off x="6197600" y="2216400"/>
            <a:ext cx="4876800" cy="4108200"/>
          </a:xfrm>
        </p:spPr>
        <p:txBody>
          <a:bodyPr>
            <a:normAutofit/>
          </a:bodyPr>
          <a:lstStyle/>
          <a:p>
            <a:r>
              <a:rPr lang="en-US" sz="1800" dirty="0"/>
              <a:t>“The instructor has the option to assess the student achievement of these learning outcomes as consistent with the rest of their course (</a:t>
            </a:r>
            <a:r>
              <a:rPr lang="en-US" sz="1800" dirty="0" err="1"/>
              <a:t>ie</a:t>
            </a:r>
            <a:r>
              <a:rPr lang="en-US" sz="1800" dirty="0"/>
              <a:t>, quiz, exam, take-home exam, discussion, etc.)”</a:t>
            </a:r>
          </a:p>
          <a:p>
            <a:r>
              <a:rPr lang="en-US" sz="1800" dirty="0"/>
              <a:t>“A final reflection assignment is recommended, combined with a brief survey to assess student attainment or progress towards learning outcomes</a:t>
            </a:r>
            <a:r>
              <a:rPr lang="en-US" sz="1800" dirty="0" smtClean="0"/>
              <a:t>.”</a:t>
            </a:r>
            <a:endParaRPr lang="en-US" sz="1800" dirty="0"/>
          </a:p>
        </p:txBody>
      </p:sp>
      <p:sp>
        <p:nvSpPr>
          <p:cNvPr id="2" name="Title 1"/>
          <p:cNvSpPr>
            <a:spLocks noGrp="1"/>
          </p:cNvSpPr>
          <p:nvPr>
            <p:ph type="title"/>
          </p:nvPr>
        </p:nvSpPr>
        <p:spPr/>
        <p:txBody>
          <a:bodyPr/>
          <a:lstStyle/>
          <a:p>
            <a:r>
              <a:rPr lang="en-US" dirty="0" smtClean="0"/>
              <a:t>Example 1: Assessing Ethics in Action</a:t>
            </a:r>
            <a:endParaRPr lang="en-US" dirty="0"/>
          </a:p>
        </p:txBody>
      </p:sp>
      <p:sp>
        <p:nvSpPr>
          <p:cNvPr id="5" name="Text Placeholder 4"/>
          <p:cNvSpPr>
            <a:spLocks noGrp="1"/>
          </p:cNvSpPr>
          <p:nvPr>
            <p:ph type="body" sz="quarter" idx="3"/>
          </p:nvPr>
        </p:nvSpPr>
        <p:spPr>
          <a:xfrm>
            <a:off x="939801" y="1496736"/>
            <a:ext cx="4876800" cy="639762"/>
          </a:xfrm>
        </p:spPr>
        <p:txBody>
          <a:bodyPr/>
          <a:lstStyle/>
          <a:p>
            <a:r>
              <a:rPr lang="en-US" dirty="0" smtClean="0"/>
              <a:t>Student Learning Objectives</a:t>
            </a:r>
            <a:endParaRPr lang="en-US" dirty="0"/>
          </a:p>
        </p:txBody>
      </p:sp>
      <p:sp>
        <p:nvSpPr>
          <p:cNvPr id="6" name="Content Placeholder 5"/>
          <p:cNvSpPr>
            <a:spLocks noGrp="1"/>
          </p:cNvSpPr>
          <p:nvPr>
            <p:ph sz="quarter" idx="4"/>
          </p:nvPr>
        </p:nvSpPr>
        <p:spPr>
          <a:xfrm>
            <a:off x="939801" y="2216400"/>
            <a:ext cx="4876800" cy="3955800"/>
          </a:xfrm>
        </p:spPr>
        <p:txBody>
          <a:bodyPr>
            <a:normAutofit lnSpcReduction="10000"/>
          </a:bodyPr>
          <a:lstStyle/>
          <a:p>
            <a:pPr lvl="0"/>
            <a:r>
              <a:rPr lang="en-US" sz="1800" dirty="0" smtClean="0"/>
              <a:t>Demonstrate </a:t>
            </a:r>
            <a:r>
              <a:rPr lang="en-US" sz="1800" dirty="0"/>
              <a:t>the ability to </a:t>
            </a:r>
            <a:r>
              <a:rPr lang="en-US" sz="1800" b="1" dirty="0" smtClean="0"/>
              <a:t>recognize</a:t>
            </a:r>
            <a:r>
              <a:rPr lang="en-US" sz="1800" dirty="0" smtClean="0"/>
              <a:t> </a:t>
            </a:r>
            <a:r>
              <a:rPr lang="en-US" sz="1800" dirty="0"/>
              <a:t>ethically complex situations in their professional </a:t>
            </a:r>
            <a:r>
              <a:rPr lang="en-US" sz="1800" dirty="0" smtClean="0"/>
              <a:t>lives</a:t>
            </a:r>
            <a:endParaRPr lang="en-US" sz="1800" dirty="0"/>
          </a:p>
          <a:p>
            <a:pPr lvl="0"/>
            <a:r>
              <a:rPr lang="en-US" sz="1800" dirty="0"/>
              <a:t>Be able to </a:t>
            </a:r>
            <a:r>
              <a:rPr lang="en-US" sz="1800" b="1" dirty="0" smtClean="0"/>
              <a:t>identify</a:t>
            </a:r>
            <a:r>
              <a:rPr lang="en-US" sz="1800" dirty="0" smtClean="0"/>
              <a:t> </a:t>
            </a:r>
            <a:r>
              <a:rPr lang="en-US" sz="1800" dirty="0"/>
              <a:t>relevant ethical philosophies or professional codes of </a:t>
            </a:r>
            <a:r>
              <a:rPr lang="en-US" sz="1800" dirty="0" smtClean="0"/>
              <a:t>ethics</a:t>
            </a:r>
          </a:p>
          <a:p>
            <a:pPr lvl="0"/>
            <a:r>
              <a:rPr lang="en-US" sz="1800" b="1" dirty="0" smtClean="0"/>
              <a:t>Choose </a:t>
            </a:r>
            <a:r>
              <a:rPr lang="en-US" sz="1800" b="1" dirty="0"/>
              <a:t>potential courses of actions </a:t>
            </a:r>
            <a:r>
              <a:rPr lang="en-US" sz="1800" dirty="0"/>
              <a:t>they may take in response to a particular ethically complex </a:t>
            </a:r>
            <a:r>
              <a:rPr lang="en-US" sz="1800" dirty="0" smtClean="0"/>
              <a:t>situation</a:t>
            </a:r>
            <a:endParaRPr lang="en-US" sz="1800" dirty="0"/>
          </a:p>
          <a:p>
            <a:pPr lvl="0"/>
            <a:r>
              <a:rPr lang="en-US" sz="1800" dirty="0"/>
              <a:t>Be able to </a:t>
            </a:r>
            <a:r>
              <a:rPr lang="en-US" sz="1800" b="1" dirty="0"/>
              <a:t>select and justify </a:t>
            </a:r>
            <a:r>
              <a:rPr lang="en-US" sz="1800" dirty="0"/>
              <a:t>their selection of the most ethical course of action in response to a particular ethically complex </a:t>
            </a:r>
            <a:r>
              <a:rPr lang="en-US" sz="1800" dirty="0" smtClean="0"/>
              <a:t>situation</a:t>
            </a:r>
            <a:endParaRPr lang="en-US" sz="1800" dirty="0"/>
          </a:p>
          <a:p>
            <a:endParaRPr lang="en-US" sz="1800" dirty="0"/>
          </a:p>
        </p:txBody>
      </p:sp>
      <p:sp>
        <p:nvSpPr>
          <p:cNvPr id="7" name="Slide Number Placeholder 6"/>
          <p:cNvSpPr>
            <a:spLocks noGrp="1"/>
          </p:cNvSpPr>
          <p:nvPr>
            <p:ph type="sldNum" sz="quarter" idx="10"/>
          </p:nvPr>
        </p:nvSpPr>
        <p:spPr/>
        <p:txBody>
          <a:bodyPr/>
          <a:lstStyle/>
          <a:p>
            <a:pPr>
              <a:defRPr/>
            </a:pPr>
            <a:fld id="{D9F44BC4-25BF-4496-A4C9-4334849E4E67}" type="slidenum">
              <a:rPr lang="en-US" altLang="en-US" smtClean="0"/>
              <a:pPr>
                <a:defRPr/>
              </a:pPr>
              <a:t>5</a:t>
            </a:fld>
            <a:endParaRPr lang="en-US" altLang="en-US"/>
          </a:p>
        </p:txBody>
      </p:sp>
      <p:sp>
        <p:nvSpPr>
          <p:cNvPr id="8" name="Footer Placeholder 7"/>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587488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Design Choices:</a:t>
            </a:r>
            <a:br>
              <a:rPr lang="en-US" dirty="0" smtClean="0"/>
            </a:br>
            <a:r>
              <a:rPr lang="en-US" dirty="0" smtClean="0"/>
              <a:t>An Organizer Using Bloom’s Taxonomy</a:t>
            </a:r>
            <a:endParaRPr lang="en-US" dirty="0"/>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6</a:t>
            </a:fld>
            <a:endParaRPr lang="en-US" alt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25374395"/>
              </p:ext>
            </p:extLst>
          </p:nvPr>
        </p:nvGraphicFramePr>
        <p:xfrm>
          <a:off x="609600" y="1524000"/>
          <a:ext cx="10972800" cy="4602480"/>
        </p:xfrm>
        <a:graphic>
          <a:graphicData uri="http://schemas.openxmlformats.org/drawingml/2006/table">
            <a:tbl>
              <a:tblPr firstRow="1" bandRow="1">
                <a:tableStyleId>{85BE263C-DBD7-4A20-BB59-AAB30ACAA65A}</a:tableStyleId>
              </a:tblPr>
              <a:tblGrid>
                <a:gridCol w="2460171">
                  <a:extLst>
                    <a:ext uri="{9D8B030D-6E8A-4147-A177-3AD203B41FA5}">
                      <a16:colId xmlns:a16="http://schemas.microsoft.com/office/drawing/2014/main" val="2948932658"/>
                    </a:ext>
                  </a:extLst>
                </a:gridCol>
                <a:gridCol w="2939143">
                  <a:extLst>
                    <a:ext uri="{9D8B030D-6E8A-4147-A177-3AD203B41FA5}">
                      <a16:colId xmlns:a16="http://schemas.microsoft.com/office/drawing/2014/main" val="2983145773"/>
                    </a:ext>
                  </a:extLst>
                </a:gridCol>
                <a:gridCol w="2830286">
                  <a:extLst>
                    <a:ext uri="{9D8B030D-6E8A-4147-A177-3AD203B41FA5}">
                      <a16:colId xmlns:a16="http://schemas.microsoft.com/office/drawing/2014/main" val="596202639"/>
                    </a:ext>
                  </a:extLst>
                </a:gridCol>
                <a:gridCol w="2743200">
                  <a:extLst>
                    <a:ext uri="{9D8B030D-6E8A-4147-A177-3AD203B41FA5}">
                      <a16:colId xmlns:a16="http://schemas.microsoft.com/office/drawing/2014/main" val="4087207249"/>
                    </a:ext>
                  </a:extLst>
                </a:gridCol>
              </a:tblGrid>
              <a:tr h="370840">
                <a:tc>
                  <a:txBody>
                    <a:bodyPr/>
                    <a:lstStyle/>
                    <a:p>
                      <a:r>
                        <a:rPr lang="en-US" sz="1600" dirty="0" smtClean="0">
                          <a:solidFill>
                            <a:schemeClr val="tx1"/>
                          </a:solidFill>
                        </a:rPr>
                        <a:t>Bloom’s Taxonomy Level</a:t>
                      </a:r>
                      <a:endParaRPr lang="en-US" sz="1600" dirty="0">
                        <a:solidFill>
                          <a:schemeClr val="tx1"/>
                        </a:solidFill>
                      </a:endParaRPr>
                    </a:p>
                  </a:txBody>
                  <a:tcPr>
                    <a:solidFill>
                      <a:schemeClr val="bg1">
                        <a:lumMod val="95000"/>
                      </a:schemeClr>
                    </a:solidFill>
                  </a:tcPr>
                </a:tc>
                <a:tc>
                  <a:txBody>
                    <a:bodyPr/>
                    <a:lstStyle/>
                    <a:p>
                      <a:r>
                        <a:rPr lang="en-US" sz="1600" dirty="0" smtClean="0">
                          <a:solidFill>
                            <a:schemeClr val="tx1"/>
                          </a:solidFill>
                        </a:rPr>
                        <a:t>Common Verbs Used in</a:t>
                      </a:r>
                    </a:p>
                    <a:p>
                      <a:r>
                        <a:rPr lang="en-US" sz="1600" dirty="0" smtClean="0">
                          <a:solidFill>
                            <a:schemeClr val="tx1"/>
                          </a:solidFill>
                        </a:rPr>
                        <a:t>Learning</a:t>
                      </a:r>
                      <a:r>
                        <a:rPr lang="en-US" sz="1600" baseline="0" dirty="0" smtClean="0">
                          <a:solidFill>
                            <a:schemeClr val="tx1"/>
                          </a:solidFill>
                        </a:rPr>
                        <a:t> Objectives</a:t>
                      </a:r>
                      <a:endParaRPr lang="en-US" sz="1600" dirty="0">
                        <a:solidFill>
                          <a:schemeClr val="tx1"/>
                        </a:solidFill>
                      </a:endParaRPr>
                    </a:p>
                  </a:txBody>
                  <a:tcPr>
                    <a:solidFill>
                      <a:schemeClr val="bg1">
                        <a:lumMod val="95000"/>
                      </a:schemeClr>
                    </a:solidFill>
                  </a:tcPr>
                </a:tc>
                <a:tc>
                  <a:txBody>
                    <a:bodyPr/>
                    <a:lstStyle/>
                    <a:p>
                      <a:r>
                        <a:rPr lang="en-US" sz="1600" baseline="0" dirty="0" smtClean="0">
                          <a:solidFill>
                            <a:schemeClr val="tx1"/>
                          </a:solidFill>
                        </a:rPr>
                        <a:t>Exam Question Types</a:t>
                      </a:r>
                      <a:endParaRPr lang="en-US" sz="1600" dirty="0">
                        <a:solidFill>
                          <a:schemeClr val="tx1"/>
                        </a:solidFill>
                      </a:endParaRPr>
                    </a:p>
                  </a:txBody>
                  <a:tcPr anchor="b">
                    <a:solidFill>
                      <a:schemeClr val="bg1">
                        <a:lumMod val="95000"/>
                      </a:schemeClr>
                    </a:solidFill>
                  </a:tcPr>
                </a:tc>
                <a:tc>
                  <a:txBody>
                    <a:bodyPr/>
                    <a:lstStyle/>
                    <a:p>
                      <a:r>
                        <a:rPr lang="en-US" sz="1600" baseline="0" dirty="0" smtClean="0">
                          <a:solidFill>
                            <a:schemeClr val="tx1"/>
                          </a:solidFill>
                        </a:rPr>
                        <a:t>Process &amp; Product</a:t>
                      </a:r>
                      <a:r>
                        <a:rPr lang="en-US" sz="1600" dirty="0" smtClean="0">
                          <a:solidFill>
                            <a:schemeClr val="tx1"/>
                          </a:solidFill>
                        </a:rPr>
                        <a:t> Assessment Options</a:t>
                      </a:r>
                      <a:endParaRPr lang="en-US" sz="1600" dirty="0">
                        <a:solidFill>
                          <a:schemeClr val="tx1"/>
                        </a:solidFill>
                      </a:endParaRPr>
                    </a:p>
                  </a:txBody>
                  <a:tcPr>
                    <a:solidFill>
                      <a:schemeClr val="bg1">
                        <a:lumMod val="95000"/>
                      </a:schemeClr>
                    </a:solidFill>
                  </a:tcPr>
                </a:tc>
                <a:extLst>
                  <a:ext uri="{0D108BD9-81ED-4DB2-BD59-A6C34878D82A}">
                    <a16:rowId xmlns:a16="http://schemas.microsoft.com/office/drawing/2014/main" val="3033943161"/>
                  </a:ext>
                </a:extLst>
              </a:tr>
              <a:tr h="370840">
                <a:tc>
                  <a:txBody>
                    <a:bodyPr/>
                    <a:lstStyle/>
                    <a:p>
                      <a:r>
                        <a:rPr lang="en-US" sz="1400" b="1" dirty="0" smtClean="0"/>
                        <a:t>Creating</a:t>
                      </a:r>
                    </a:p>
                    <a:p>
                      <a:r>
                        <a:rPr lang="en-US" sz="1200" dirty="0" smtClean="0"/>
                        <a:t>Can</a:t>
                      </a:r>
                      <a:r>
                        <a:rPr lang="en-US" sz="1200" baseline="0" dirty="0" smtClean="0"/>
                        <a:t> the learner create a  new product or perspective?</a:t>
                      </a:r>
                      <a:endParaRPr lang="en-US" sz="1200" dirty="0"/>
                    </a:p>
                  </a:txBody>
                  <a:tcPr>
                    <a:solidFill>
                      <a:srgbClr val="CC0099">
                        <a:alpha val="60000"/>
                      </a:srgbClr>
                    </a:solidFill>
                  </a:tcPr>
                </a:tc>
                <a:tc>
                  <a:txBody>
                    <a:bodyPr/>
                    <a:lstStyle/>
                    <a:p>
                      <a:endParaRPr lang="en-US" sz="1200" dirty="0" smtClean="0"/>
                    </a:p>
                    <a:p>
                      <a:r>
                        <a:rPr lang="en-US" sz="1200" dirty="0" smtClean="0"/>
                        <a:t>Design, create, develop, formulate, construct, assemble, generate</a:t>
                      </a:r>
                      <a:endParaRPr lang="en-US" sz="1200" dirty="0"/>
                    </a:p>
                  </a:txBody>
                  <a:tcPr>
                    <a:solidFill>
                      <a:srgbClr val="CC0099">
                        <a:alpha val="40000"/>
                      </a:srgbClr>
                    </a:solidFill>
                  </a:tcPr>
                </a:tc>
                <a:tc>
                  <a:txBody>
                    <a:bodyPr/>
                    <a:lstStyle/>
                    <a:p>
                      <a:r>
                        <a:rPr lang="en-US" sz="1200" dirty="0" smtClean="0"/>
                        <a:t>Not recommended</a:t>
                      </a:r>
                    </a:p>
                  </a:txBody>
                  <a:tcPr anchor="b">
                    <a:solidFill>
                      <a:srgbClr val="CC0099">
                        <a:alpha val="40000"/>
                      </a:srgbClr>
                    </a:solidFill>
                  </a:tcPr>
                </a:tc>
                <a:tc>
                  <a:txBody>
                    <a:bodyPr/>
                    <a:lstStyle/>
                    <a:p>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Stakeholder assessment, peer review, value proposition</a:t>
                      </a:r>
                    </a:p>
                  </a:txBody>
                  <a:tcPr anchor="b">
                    <a:solidFill>
                      <a:srgbClr val="CC0099">
                        <a:alpha val="40000"/>
                      </a:srgbClr>
                    </a:solidFill>
                  </a:tcPr>
                </a:tc>
                <a:extLst>
                  <a:ext uri="{0D108BD9-81ED-4DB2-BD59-A6C34878D82A}">
                    <a16:rowId xmlns:a16="http://schemas.microsoft.com/office/drawing/2014/main" val="39406769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Evaluating</a:t>
                      </a:r>
                      <a:r>
                        <a:rPr lang="en-US" sz="1200" dirty="0" smtClean="0"/>
                        <a:t/>
                      </a:r>
                      <a:br>
                        <a:rPr lang="en-US" sz="1200" dirty="0" smtClean="0"/>
                      </a:br>
                      <a:r>
                        <a:rPr lang="en-US" sz="1200" dirty="0" smtClean="0"/>
                        <a:t>Can</a:t>
                      </a:r>
                      <a:r>
                        <a:rPr lang="en-US" sz="1200" baseline="0" dirty="0" smtClean="0"/>
                        <a:t> the learner justify a stand or decision?</a:t>
                      </a:r>
                      <a:endParaRPr lang="en-US" sz="1200" dirty="0" smtClean="0"/>
                    </a:p>
                  </a:txBody>
                  <a:tcPr>
                    <a:solidFill>
                      <a:srgbClr val="00B0F0">
                        <a:alpha val="60000"/>
                      </a:srgbClr>
                    </a:solidFill>
                  </a:tcPr>
                </a:tc>
                <a:tc>
                  <a:txBody>
                    <a:bodyPr/>
                    <a:lstStyle/>
                    <a:p>
                      <a:endParaRPr lang="en-US" sz="1200" dirty="0" smtClean="0"/>
                    </a:p>
                    <a:p>
                      <a:r>
                        <a:rPr lang="en-US" sz="1200" dirty="0" smtClean="0"/>
                        <a:t>Evaluate, argue, appraise, select, propose,</a:t>
                      </a:r>
                      <a:r>
                        <a:rPr lang="en-US" sz="1200" baseline="0" dirty="0" smtClean="0"/>
                        <a:t> assess, determine</a:t>
                      </a:r>
                      <a:endParaRPr lang="en-US" sz="1200" dirty="0"/>
                    </a:p>
                  </a:txBody>
                  <a:tcPr>
                    <a:solidFill>
                      <a:schemeClr val="accent5">
                        <a:alpha val="40000"/>
                      </a:schemeClr>
                    </a:solidFill>
                  </a:tcPr>
                </a:tc>
                <a:tc>
                  <a:txBody>
                    <a:bodyPr/>
                    <a:lstStyle/>
                    <a:p>
                      <a:r>
                        <a:rPr lang="en-US" sz="1200" dirty="0" smtClean="0"/>
                        <a:t>Not recommended</a:t>
                      </a:r>
                      <a:endParaRPr lang="en-US" sz="1200" dirty="0"/>
                    </a:p>
                  </a:txBody>
                  <a:tcPr anchor="b">
                    <a:solidFill>
                      <a:schemeClr val="accent5">
                        <a:alpha val="40000"/>
                      </a:schemeClr>
                    </a:solidFill>
                  </a:tcPr>
                </a:tc>
                <a:tc>
                  <a:txBody>
                    <a:bodyPr/>
                    <a:lstStyle/>
                    <a:p>
                      <a:endParaRPr lang="en-US" sz="1200" dirty="0" smtClean="0"/>
                    </a:p>
                    <a:p>
                      <a:r>
                        <a:rPr lang="en-US" sz="1200" dirty="0" smtClean="0"/>
                        <a:t>Conference proposal, poster, position paper, peer review</a:t>
                      </a:r>
                      <a:endParaRPr lang="en-US" sz="1200" dirty="0"/>
                    </a:p>
                  </a:txBody>
                  <a:tcPr anchor="b">
                    <a:solidFill>
                      <a:schemeClr val="accent5">
                        <a:alpha val="40000"/>
                      </a:schemeClr>
                    </a:solidFill>
                  </a:tcPr>
                </a:tc>
                <a:extLst>
                  <a:ext uri="{0D108BD9-81ED-4DB2-BD59-A6C34878D82A}">
                    <a16:rowId xmlns:a16="http://schemas.microsoft.com/office/drawing/2014/main" val="1819821974"/>
                  </a:ext>
                </a:extLst>
              </a:tr>
              <a:tr h="370840">
                <a:tc>
                  <a:txBody>
                    <a:bodyPr/>
                    <a:lstStyle/>
                    <a:p>
                      <a:r>
                        <a:rPr lang="en-US" sz="1400" b="1" dirty="0" smtClean="0"/>
                        <a:t>Analyzing</a:t>
                      </a:r>
                    </a:p>
                    <a:p>
                      <a:r>
                        <a:rPr lang="en-US" sz="1200" dirty="0" smtClean="0"/>
                        <a:t>Can the learner identify relationships among parts?</a:t>
                      </a:r>
                      <a:endParaRPr lang="en-US" sz="1200" dirty="0"/>
                    </a:p>
                  </a:txBody>
                  <a:tcPr>
                    <a:solidFill>
                      <a:srgbClr val="33CC33">
                        <a:alpha val="70000"/>
                      </a:srgbClr>
                    </a:solidFill>
                  </a:tcPr>
                </a:tc>
                <a:tc>
                  <a:txBody>
                    <a:bodyPr/>
                    <a:lstStyle/>
                    <a:p>
                      <a:endParaRPr lang="en-US" sz="1200" dirty="0" smtClean="0"/>
                    </a:p>
                    <a:p>
                      <a:r>
                        <a:rPr lang="en-US" sz="1200" dirty="0" smtClean="0"/>
                        <a:t>Critique,</a:t>
                      </a:r>
                      <a:r>
                        <a:rPr lang="en-US" sz="1200" baseline="0" dirty="0" smtClean="0"/>
                        <a:t> differentiate, distinguish, examine, test, compare, contrast</a:t>
                      </a:r>
                      <a:endParaRPr lang="en-US" sz="1200" dirty="0"/>
                    </a:p>
                  </a:txBody>
                  <a:tcPr>
                    <a:solidFill>
                      <a:srgbClr val="04F632">
                        <a:alpha val="40000"/>
                      </a:srgbClr>
                    </a:solidFill>
                  </a:tcPr>
                </a:tc>
                <a:tc>
                  <a:txBody>
                    <a:bodyPr/>
                    <a:lstStyle/>
                    <a:p>
                      <a:r>
                        <a:rPr lang="en-US" sz="1200" dirty="0" smtClean="0"/>
                        <a:t>Problem sets</a:t>
                      </a:r>
                      <a:endParaRPr lang="en-US" sz="1200" dirty="0"/>
                    </a:p>
                  </a:txBody>
                  <a:tcPr anchor="b">
                    <a:solidFill>
                      <a:srgbClr val="04F632">
                        <a:alpha val="40000"/>
                      </a:srgbClr>
                    </a:solidFill>
                  </a:tcPr>
                </a:tc>
                <a:tc>
                  <a:txBody>
                    <a:bodyPr/>
                    <a:lstStyle/>
                    <a:p>
                      <a:r>
                        <a:rPr lang="en-US" sz="1200" dirty="0" smtClean="0"/>
                        <a:t>Poster, infographics,</a:t>
                      </a:r>
                      <a:r>
                        <a:rPr lang="en-US" sz="1200" baseline="0" dirty="0" smtClean="0"/>
                        <a:t> lab reports/ team activity reports</a:t>
                      </a:r>
                      <a:endParaRPr lang="en-US" sz="1200" dirty="0"/>
                    </a:p>
                  </a:txBody>
                  <a:tcPr anchor="b">
                    <a:solidFill>
                      <a:srgbClr val="04F632">
                        <a:alpha val="40000"/>
                      </a:srgbClr>
                    </a:solidFill>
                  </a:tcPr>
                </a:tc>
                <a:extLst>
                  <a:ext uri="{0D108BD9-81ED-4DB2-BD59-A6C34878D82A}">
                    <a16:rowId xmlns:a16="http://schemas.microsoft.com/office/drawing/2014/main" val="335388826"/>
                  </a:ext>
                </a:extLst>
              </a:tr>
              <a:tr h="370840">
                <a:tc>
                  <a:txBody>
                    <a:bodyPr/>
                    <a:lstStyle/>
                    <a:p>
                      <a:r>
                        <a:rPr lang="en-US" sz="1400" b="1" dirty="0" smtClean="0"/>
                        <a:t>Applying</a:t>
                      </a:r>
                    </a:p>
                    <a:p>
                      <a:r>
                        <a:rPr lang="en-US" sz="1200" dirty="0" smtClean="0"/>
                        <a:t>Can the learner use information in a new way?</a:t>
                      </a:r>
                    </a:p>
                  </a:txBody>
                  <a:tcPr>
                    <a:solidFill>
                      <a:srgbClr val="FFCC00"/>
                    </a:solidFill>
                  </a:tcPr>
                </a:tc>
                <a:tc>
                  <a:txBody>
                    <a:bodyPr/>
                    <a:lstStyle/>
                    <a:p>
                      <a:endParaRPr lang="en-US" sz="1200" dirty="0" smtClean="0"/>
                    </a:p>
                    <a:p>
                      <a:r>
                        <a:rPr lang="en-US" sz="1200" dirty="0" smtClean="0"/>
                        <a:t>Choose, demonstrate, illustrate, interpret, solve, operate, employ</a:t>
                      </a:r>
                      <a:endParaRPr lang="en-US" sz="1200" dirty="0"/>
                    </a:p>
                  </a:txBody>
                  <a:tcPr>
                    <a:solidFill>
                      <a:srgbClr val="FFFF00">
                        <a:alpha val="50000"/>
                      </a:srgbClr>
                    </a:solidFill>
                  </a:tcPr>
                </a:tc>
                <a:tc>
                  <a:txBody>
                    <a:bodyPr/>
                    <a:lstStyle/>
                    <a:p>
                      <a:r>
                        <a:rPr lang="en-US" sz="1200" baseline="0" dirty="0" smtClean="0"/>
                        <a:t>Labeling diagrams, problem sets, short response prompts</a:t>
                      </a:r>
                      <a:endParaRPr lang="en-US" sz="1200" dirty="0" smtClean="0"/>
                    </a:p>
                  </a:txBody>
                  <a:tcPr anchor="b">
                    <a:solidFill>
                      <a:srgbClr val="FFFF00">
                        <a:alpha val="50000"/>
                      </a:srgbClr>
                    </a:solidFill>
                  </a:tcPr>
                </a:tc>
                <a:tc>
                  <a:txBody>
                    <a:bodyPr/>
                    <a:lstStyle/>
                    <a:p>
                      <a:r>
                        <a:rPr lang="en-US" sz="1200" dirty="0" smtClean="0"/>
                        <a:t>Demonstrations, infographics, observation</a:t>
                      </a:r>
                      <a:r>
                        <a:rPr lang="en-US" sz="1200" baseline="0" dirty="0" smtClean="0"/>
                        <a:t>,</a:t>
                      </a:r>
                      <a:r>
                        <a:rPr lang="en-US" sz="1200" dirty="0" smtClean="0"/>
                        <a:t> skills checklists</a:t>
                      </a:r>
                      <a:endParaRPr lang="en-US" sz="1200" dirty="0"/>
                    </a:p>
                  </a:txBody>
                  <a:tcPr anchor="b">
                    <a:solidFill>
                      <a:srgbClr val="FFFF00">
                        <a:alpha val="50000"/>
                      </a:srgbClr>
                    </a:solidFill>
                  </a:tcPr>
                </a:tc>
                <a:extLst>
                  <a:ext uri="{0D108BD9-81ED-4DB2-BD59-A6C34878D82A}">
                    <a16:rowId xmlns:a16="http://schemas.microsoft.com/office/drawing/2014/main" val="4194686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Understanding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Can the learner explain  ideas or concepts?</a:t>
                      </a:r>
                    </a:p>
                  </a:txBody>
                  <a:tcPr>
                    <a:solidFill>
                      <a:srgbClr val="FF9933"/>
                    </a:solidFill>
                  </a:tcPr>
                </a:tc>
                <a:tc>
                  <a:txBody>
                    <a:bodyPr/>
                    <a:lstStyle/>
                    <a:p>
                      <a:endParaRPr lang="en-US" sz="1200" dirty="0" smtClean="0"/>
                    </a:p>
                    <a:p>
                      <a:r>
                        <a:rPr lang="en-US" sz="1200" dirty="0" smtClean="0"/>
                        <a:t>Describe, classify, explain, discuss, identify, locate, translate, report</a:t>
                      </a:r>
                      <a:endParaRPr lang="en-US" sz="1200" dirty="0"/>
                    </a:p>
                  </a:txBody>
                  <a:tcPr>
                    <a:solidFill>
                      <a:srgbClr val="FFC000">
                        <a:alpha val="60000"/>
                      </a:srgbClr>
                    </a:solidFill>
                  </a:tcPr>
                </a:tc>
                <a:tc>
                  <a:txBody>
                    <a:bodyPr/>
                    <a:lstStyle/>
                    <a:p>
                      <a:r>
                        <a:rPr lang="en-US" sz="1200" dirty="0" smtClean="0"/>
                        <a:t>Identification questions, short response prompts</a:t>
                      </a:r>
                      <a:endParaRPr lang="en-US" sz="1200" dirty="0"/>
                    </a:p>
                  </a:txBody>
                  <a:tcPr anchor="b">
                    <a:solidFill>
                      <a:srgbClr val="FFC000">
                        <a:alpha val="60000"/>
                      </a:srgbClr>
                    </a:solidFill>
                  </a:tcPr>
                </a:tc>
                <a:tc>
                  <a:txBody>
                    <a:bodyPr/>
                    <a:lstStyle/>
                    <a:p>
                      <a:r>
                        <a:rPr lang="en-US" sz="1200" dirty="0" smtClean="0"/>
                        <a:t>Journal</a:t>
                      </a:r>
                      <a:r>
                        <a:rPr lang="en-US" sz="1200" baseline="0" dirty="0" smtClean="0"/>
                        <a:t> entries, lab reports/ team activity reports</a:t>
                      </a:r>
                      <a:endParaRPr lang="en-US" sz="1200" dirty="0"/>
                    </a:p>
                  </a:txBody>
                  <a:tcPr anchor="b">
                    <a:solidFill>
                      <a:srgbClr val="FFC000">
                        <a:alpha val="60000"/>
                      </a:srgbClr>
                    </a:solidFill>
                  </a:tcPr>
                </a:tc>
                <a:extLst>
                  <a:ext uri="{0D108BD9-81ED-4DB2-BD59-A6C34878D82A}">
                    <a16:rowId xmlns:a16="http://schemas.microsoft.com/office/drawing/2014/main" val="135446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Remembering</a:t>
                      </a:r>
                      <a:r>
                        <a:rPr lang="en-US" sz="1200" dirty="0" smtClean="0"/>
                        <a:t/>
                      </a:r>
                      <a:br>
                        <a:rPr lang="en-US" sz="1200" dirty="0" smtClean="0"/>
                      </a:br>
                      <a:r>
                        <a:rPr lang="en-US" sz="1200" dirty="0" smtClean="0"/>
                        <a:t>Can</a:t>
                      </a:r>
                      <a:r>
                        <a:rPr lang="en-US" sz="1200" baseline="0" dirty="0" smtClean="0"/>
                        <a:t> the learner recall important information?</a:t>
                      </a:r>
                      <a:endParaRPr lang="en-US" sz="1200" dirty="0" smtClean="0"/>
                    </a:p>
                  </a:txBody>
                  <a:tcPr>
                    <a:solidFill>
                      <a:srgbClr val="FF0000">
                        <a:alpha val="60000"/>
                      </a:srgbClr>
                    </a:solidFill>
                  </a:tcPr>
                </a:tc>
                <a:tc>
                  <a:txBody>
                    <a:bodyPr/>
                    <a:lstStyle/>
                    <a:p>
                      <a:endParaRPr lang="en-US" sz="1200" dirty="0" smtClean="0"/>
                    </a:p>
                    <a:p>
                      <a:r>
                        <a:rPr lang="en-US" sz="1200" dirty="0" smtClean="0"/>
                        <a:t>Define, list, repeat, recall, state, indicate, choose the correct option</a:t>
                      </a:r>
                      <a:endParaRPr lang="en-US" sz="1200" dirty="0"/>
                    </a:p>
                  </a:txBody>
                  <a:tcPr>
                    <a:solidFill>
                      <a:srgbClr val="FF0000">
                        <a:alpha val="30000"/>
                      </a:srgbClr>
                    </a:solidFill>
                  </a:tcPr>
                </a:tc>
                <a:tc>
                  <a:txBody>
                    <a:bodyPr/>
                    <a:lstStyle/>
                    <a:p>
                      <a:endParaRPr lang="en-US" sz="1200" dirty="0" smtClean="0"/>
                    </a:p>
                    <a:p>
                      <a:r>
                        <a:rPr lang="en-US" sz="1200" dirty="0" smtClean="0"/>
                        <a:t>Exams</a:t>
                      </a:r>
                      <a:r>
                        <a:rPr lang="en-US" sz="1200" baseline="0" dirty="0" smtClean="0"/>
                        <a:t> &amp; quizzes (fill-in the blank, multiple choice, definitions)</a:t>
                      </a:r>
                      <a:endParaRPr lang="en-US" sz="1200" dirty="0"/>
                    </a:p>
                  </a:txBody>
                  <a:tcPr anchor="b">
                    <a:solidFill>
                      <a:srgbClr val="FF0000">
                        <a:alpha val="30000"/>
                      </a:srgbClr>
                    </a:solidFill>
                  </a:tcPr>
                </a:tc>
                <a:tc>
                  <a:txBody>
                    <a:bodyPr/>
                    <a:lstStyle/>
                    <a:p>
                      <a:r>
                        <a:rPr lang="en-US" sz="1200" dirty="0" smtClean="0"/>
                        <a:t>Not recommended</a:t>
                      </a:r>
                      <a:endParaRPr lang="en-US" sz="1200" dirty="0"/>
                    </a:p>
                  </a:txBody>
                  <a:tcPr anchor="b">
                    <a:solidFill>
                      <a:srgbClr val="FF0000">
                        <a:alpha val="30000"/>
                      </a:srgbClr>
                    </a:solidFill>
                  </a:tcPr>
                </a:tc>
                <a:extLst>
                  <a:ext uri="{0D108BD9-81ED-4DB2-BD59-A6C34878D82A}">
                    <a16:rowId xmlns:a16="http://schemas.microsoft.com/office/drawing/2014/main" val="2187639348"/>
                  </a:ext>
                </a:extLst>
              </a:tr>
            </a:tbl>
          </a:graphicData>
        </a:graphic>
      </p:graphicFrame>
    </p:spTree>
    <p:extLst>
      <p:ext uri="{BB962C8B-B14F-4D97-AF65-F5344CB8AC3E}">
        <p14:creationId xmlns:p14="http://schemas.microsoft.com/office/powerpoint/2010/main" val="3820681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Design Choices:</a:t>
            </a:r>
            <a:br>
              <a:rPr lang="en-US" dirty="0" smtClean="0"/>
            </a:br>
            <a:r>
              <a:rPr lang="en-US" dirty="0" smtClean="0"/>
              <a:t>An Organizer Using Bloom’s Taxonomy</a:t>
            </a:r>
            <a:endParaRPr lang="en-US" dirty="0"/>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7</a:t>
            </a:fld>
            <a:endParaRPr lang="en-US" altLang="en-US"/>
          </a:p>
        </p:txBody>
      </p:sp>
      <p:graphicFrame>
        <p:nvGraphicFramePr>
          <p:cNvPr id="6" name="Content Placeholder 5"/>
          <p:cNvGraphicFramePr>
            <a:graphicFrameLocks noGrp="1"/>
          </p:cNvGraphicFramePr>
          <p:nvPr>
            <p:ph idx="1"/>
          </p:nvPr>
        </p:nvGraphicFramePr>
        <p:xfrm>
          <a:off x="609600" y="1524000"/>
          <a:ext cx="10972800" cy="4602480"/>
        </p:xfrm>
        <a:graphic>
          <a:graphicData uri="http://schemas.openxmlformats.org/drawingml/2006/table">
            <a:tbl>
              <a:tblPr firstRow="1" bandRow="1">
                <a:tableStyleId>{85BE263C-DBD7-4A20-BB59-AAB30ACAA65A}</a:tableStyleId>
              </a:tblPr>
              <a:tblGrid>
                <a:gridCol w="2460171">
                  <a:extLst>
                    <a:ext uri="{9D8B030D-6E8A-4147-A177-3AD203B41FA5}">
                      <a16:colId xmlns:a16="http://schemas.microsoft.com/office/drawing/2014/main" val="2948932658"/>
                    </a:ext>
                  </a:extLst>
                </a:gridCol>
                <a:gridCol w="2939143">
                  <a:extLst>
                    <a:ext uri="{9D8B030D-6E8A-4147-A177-3AD203B41FA5}">
                      <a16:colId xmlns:a16="http://schemas.microsoft.com/office/drawing/2014/main" val="2983145773"/>
                    </a:ext>
                  </a:extLst>
                </a:gridCol>
                <a:gridCol w="2830286">
                  <a:extLst>
                    <a:ext uri="{9D8B030D-6E8A-4147-A177-3AD203B41FA5}">
                      <a16:colId xmlns:a16="http://schemas.microsoft.com/office/drawing/2014/main" val="596202639"/>
                    </a:ext>
                  </a:extLst>
                </a:gridCol>
                <a:gridCol w="2743200">
                  <a:extLst>
                    <a:ext uri="{9D8B030D-6E8A-4147-A177-3AD203B41FA5}">
                      <a16:colId xmlns:a16="http://schemas.microsoft.com/office/drawing/2014/main" val="4087207249"/>
                    </a:ext>
                  </a:extLst>
                </a:gridCol>
              </a:tblGrid>
              <a:tr h="370840">
                <a:tc>
                  <a:txBody>
                    <a:bodyPr/>
                    <a:lstStyle/>
                    <a:p>
                      <a:r>
                        <a:rPr lang="en-US" sz="1600" dirty="0" smtClean="0">
                          <a:solidFill>
                            <a:schemeClr val="tx1"/>
                          </a:solidFill>
                        </a:rPr>
                        <a:t>Bloom’s Taxonomy Level</a:t>
                      </a:r>
                      <a:endParaRPr lang="en-US" sz="1600" dirty="0">
                        <a:solidFill>
                          <a:schemeClr val="tx1"/>
                        </a:solidFill>
                      </a:endParaRPr>
                    </a:p>
                  </a:txBody>
                  <a:tcPr>
                    <a:solidFill>
                      <a:schemeClr val="bg1">
                        <a:lumMod val="95000"/>
                      </a:schemeClr>
                    </a:solidFill>
                  </a:tcPr>
                </a:tc>
                <a:tc>
                  <a:txBody>
                    <a:bodyPr/>
                    <a:lstStyle/>
                    <a:p>
                      <a:r>
                        <a:rPr lang="en-US" sz="1600" dirty="0" smtClean="0">
                          <a:solidFill>
                            <a:schemeClr val="tx1"/>
                          </a:solidFill>
                        </a:rPr>
                        <a:t>Common Verbs Used in</a:t>
                      </a:r>
                    </a:p>
                    <a:p>
                      <a:r>
                        <a:rPr lang="en-US" sz="1600" dirty="0" smtClean="0">
                          <a:solidFill>
                            <a:schemeClr val="tx1"/>
                          </a:solidFill>
                        </a:rPr>
                        <a:t>Learning</a:t>
                      </a:r>
                      <a:r>
                        <a:rPr lang="en-US" sz="1600" baseline="0" dirty="0" smtClean="0">
                          <a:solidFill>
                            <a:schemeClr val="tx1"/>
                          </a:solidFill>
                        </a:rPr>
                        <a:t> Objectives</a:t>
                      </a:r>
                      <a:endParaRPr lang="en-US" sz="1600" dirty="0">
                        <a:solidFill>
                          <a:schemeClr val="tx1"/>
                        </a:solidFill>
                      </a:endParaRPr>
                    </a:p>
                  </a:txBody>
                  <a:tcPr>
                    <a:solidFill>
                      <a:schemeClr val="bg1">
                        <a:lumMod val="95000"/>
                      </a:schemeClr>
                    </a:solidFill>
                  </a:tcPr>
                </a:tc>
                <a:tc>
                  <a:txBody>
                    <a:bodyPr/>
                    <a:lstStyle/>
                    <a:p>
                      <a:r>
                        <a:rPr lang="en-US" sz="1600" dirty="0" smtClean="0">
                          <a:solidFill>
                            <a:schemeClr val="tx1"/>
                          </a:solidFill>
                        </a:rPr>
                        <a:t>Appropriate</a:t>
                      </a:r>
                      <a:r>
                        <a:rPr lang="en-US" sz="1600" baseline="0" dirty="0" smtClean="0">
                          <a:solidFill>
                            <a:schemeClr val="tx1"/>
                          </a:solidFill>
                        </a:rPr>
                        <a:t> Exam Question Types</a:t>
                      </a:r>
                      <a:endParaRPr lang="en-US" sz="1600" dirty="0">
                        <a:solidFill>
                          <a:schemeClr val="tx1"/>
                        </a:solidFill>
                      </a:endParaRPr>
                    </a:p>
                  </a:txBody>
                  <a:tcPr>
                    <a:solidFill>
                      <a:schemeClr val="bg1">
                        <a:lumMod val="95000"/>
                      </a:schemeClr>
                    </a:solidFill>
                  </a:tcPr>
                </a:tc>
                <a:tc>
                  <a:txBody>
                    <a:bodyPr/>
                    <a:lstStyle/>
                    <a:p>
                      <a:r>
                        <a:rPr lang="en-US" sz="1600" baseline="0" dirty="0" smtClean="0">
                          <a:solidFill>
                            <a:schemeClr val="tx1"/>
                          </a:solidFill>
                        </a:rPr>
                        <a:t>Non-Exam</a:t>
                      </a:r>
                      <a:r>
                        <a:rPr lang="en-US" sz="1600" dirty="0" smtClean="0">
                          <a:solidFill>
                            <a:schemeClr val="tx1"/>
                          </a:solidFill>
                        </a:rPr>
                        <a:t> Assessment Options</a:t>
                      </a:r>
                      <a:endParaRPr lang="en-US" sz="1600" dirty="0">
                        <a:solidFill>
                          <a:schemeClr val="tx1"/>
                        </a:solidFill>
                      </a:endParaRPr>
                    </a:p>
                  </a:txBody>
                  <a:tcPr>
                    <a:solidFill>
                      <a:schemeClr val="bg1">
                        <a:lumMod val="95000"/>
                      </a:schemeClr>
                    </a:solidFill>
                  </a:tcPr>
                </a:tc>
                <a:extLst>
                  <a:ext uri="{0D108BD9-81ED-4DB2-BD59-A6C34878D82A}">
                    <a16:rowId xmlns:a16="http://schemas.microsoft.com/office/drawing/2014/main" val="3033943161"/>
                  </a:ext>
                </a:extLst>
              </a:tr>
              <a:tr h="370840">
                <a:tc>
                  <a:txBody>
                    <a:bodyPr/>
                    <a:lstStyle/>
                    <a:p>
                      <a:r>
                        <a:rPr lang="en-US" sz="1400" b="1" dirty="0" smtClean="0"/>
                        <a:t>Creating</a:t>
                      </a:r>
                    </a:p>
                    <a:p>
                      <a:r>
                        <a:rPr lang="en-US" sz="1200" dirty="0" smtClean="0"/>
                        <a:t>Can</a:t>
                      </a:r>
                      <a:r>
                        <a:rPr lang="en-US" sz="1200" baseline="0" dirty="0" smtClean="0"/>
                        <a:t> the learner create a  new product or perspective?</a:t>
                      </a:r>
                      <a:endParaRPr lang="en-US" sz="1200" dirty="0"/>
                    </a:p>
                  </a:txBody>
                  <a:tcPr>
                    <a:solidFill>
                      <a:srgbClr val="CC0099">
                        <a:alpha val="60000"/>
                      </a:srgbClr>
                    </a:solidFill>
                  </a:tcPr>
                </a:tc>
                <a:tc>
                  <a:txBody>
                    <a:bodyPr/>
                    <a:lstStyle/>
                    <a:p>
                      <a:endParaRPr lang="en-US" sz="1200" dirty="0" smtClean="0"/>
                    </a:p>
                    <a:p>
                      <a:r>
                        <a:rPr lang="en-US" sz="1200" dirty="0" smtClean="0"/>
                        <a:t>Design, create, develop, formulate, construct, assemble, generate</a:t>
                      </a:r>
                      <a:endParaRPr lang="en-US" sz="1200" dirty="0"/>
                    </a:p>
                  </a:txBody>
                  <a:tcPr>
                    <a:solidFill>
                      <a:srgbClr val="CC0099">
                        <a:alpha val="40000"/>
                      </a:srgbClr>
                    </a:solidFill>
                  </a:tcPr>
                </a:tc>
                <a:tc>
                  <a:txBody>
                    <a:bodyPr/>
                    <a:lstStyle/>
                    <a:p>
                      <a:r>
                        <a:rPr lang="en-US" sz="1200" dirty="0" smtClean="0"/>
                        <a:t>Not recommended</a:t>
                      </a:r>
                    </a:p>
                  </a:txBody>
                  <a:tcPr anchor="b">
                    <a:solidFill>
                      <a:srgbClr val="CC0099">
                        <a:alpha val="40000"/>
                      </a:srgbClr>
                    </a:solidFill>
                  </a:tcPr>
                </a:tc>
                <a:tc>
                  <a:txBody>
                    <a:bodyPr/>
                    <a:lstStyle/>
                    <a:p>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Stakeholder assessment, peer review, value proposition</a:t>
                      </a:r>
                    </a:p>
                  </a:txBody>
                  <a:tcPr anchor="b">
                    <a:solidFill>
                      <a:srgbClr val="CC0099">
                        <a:alpha val="40000"/>
                      </a:srgbClr>
                    </a:solidFill>
                  </a:tcPr>
                </a:tc>
                <a:extLst>
                  <a:ext uri="{0D108BD9-81ED-4DB2-BD59-A6C34878D82A}">
                    <a16:rowId xmlns:a16="http://schemas.microsoft.com/office/drawing/2014/main" val="39406769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Evaluating</a:t>
                      </a:r>
                      <a:r>
                        <a:rPr lang="en-US" sz="1200" dirty="0" smtClean="0"/>
                        <a:t/>
                      </a:r>
                      <a:br>
                        <a:rPr lang="en-US" sz="1200" dirty="0" smtClean="0"/>
                      </a:br>
                      <a:r>
                        <a:rPr lang="en-US" sz="1200" dirty="0" smtClean="0"/>
                        <a:t>Can</a:t>
                      </a:r>
                      <a:r>
                        <a:rPr lang="en-US" sz="1200" baseline="0" dirty="0" smtClean="0"/>
                        <a:t> the learner justify a stand or decision?</a:t>
                      </a:r>
                      <a:endParaRPr lang="en-US" sz="1200" dirty="0" smtClean="0"/>
                    </a:p>
                  </a:txBody>
                  <a:tcPr>
                    <a:solidFill>
                      <a:srgbClr val="00B0F0">
                        <a:alpha val="60000"/>
                      </a:srgbClr>
                    </a:solidFill>
                  </a:tcPr>
                </a:tc>
                <a:tc>
                  <a:txBody>
                    <a:bodyPr/>
                    <a:lstStyle/>
                    <a:p>
                      <a:endParaRPr lang="en-US" sz="1200" dirty="0" smtClean="0"/>
                    </a:p>
                    <a:p>
                      <a:r>
                        <a:rPr lang="en-US" sz="1200" dirty="0" smtClean="0"/>
                        <a:t>Evaluate, argue, appraise, select, propose,</a:t>
                      </a:r>
                      <a:r>
                        <a:rPr lang="en-US" sz="1200" baseline="0" dirty="0" smtClean="0"/>
                        <a:t> assess, determine</a:t>
                      </a:r>
                      <a:endParaRPr lang="en-US" sz="1200" dirty="0"/>
                    </a:p>
                  </a:txBody>
                  <a:tcPr>
                    <a:solidFill>
                      <a:schemeClr val="accent5">
                        <a:alpha val="40000"/>
                      </a:schemeClr>
                    </a:solidFill>
                  </a:tcPr>
                </a:tc>
                <a:tc>
                  <a:txBody>
                    <a:bodyPr/>
                    <a:lstStyle/>
                    <a:p>
                      <a:r>
                        <a:rPr lang="en-US" sz="1200" dirty="0" smtClean="0"/>
                        <a:t>Not recommended</a:t>
                      </a:r>
                      <a:endParaRPr lang="en-US" sz="1200" dirty="0"/>
                    </a:p>
                  </a:txBody>
                  <a:tcPr anchor="b">
                    <a:solidFill>
                      <a:schemeClr val="accent5">
                        <a:alpha val="40000"/>
                      </a:schemeClr>
                    </a:solidFill>
                  </a:tcPr>
                </a:tc>
                <a:tc>
                  <a:txBody>
                    <a:bodyPr/>
                    <a:lstStyle/>
                    <a:p>
                      <a:endParaRPr lang="en-US" sz="1200" dirty="0" smtClean="0"/>
                    </a:p>
                    <a:p>
                      <a:r>
                        <a:rPr lang="en-US" sz="1200" dirty="0" smtClean="0"/>
                        <a:t>Conference proposal, poster, research paper, peer review</a:t>
                      </a:r>
                      <a:endParaRPr lang="en-US" sz="1200" dirty="0"/>
                    </a:p>
                  </a:txBody>
                  <a:tcPr anchor="b">
                    <a:solidFill>
                      <a:schemeClr val="accent5">
                        <a:alpha val="40000"/>
                      </a:schemeClr>
                    </a:solidFill>
                  </a:tcPr>
                </a:tc>
                <a:extLst>
                  <a:ext uri="{0D108BD9-81ED-4DB2-BD59-A6C34878D82A}">
                    <a16:rowId xmlns:a16="http://schemas.microsoft.com/office/drawing/2014/main" val="1819821974"/>
                  </a:ext>
                </a:extLst>
              </a:tr>
              <a:tr h="370840">
                <a:tc>
                  <a:txBody>
                    <a:bodyPr/>
                    <a:lstStyle/>
                    <a:p>
                      <a:r>
                        <a:rPr lang="en-US" sz="1400" b="1" dirty="0" smtClean="0"/>
                        <a:t>Analyzing</a:t>
                      </a:r>
                    </a:p>
                    <a:p>
                      <a:r>
                        <a:rPr lang="en-US" sz="1200" dirty="0" smtClean="0"/>
                        <a:t>Can the learner identify relationships among parts?</a:t>
                      </a:r>
                      <a:endParaRPr lang="en-US" sz="1200" dirty="0"/>
                    </a:p>
                  </a:txBody>
                  <a:tcPr>
                    <a:solidFill>
                      <a:srgbClr val="33CC33">
                        <a:alpha val="70000"/>
                      </a:srgbClr>
                    </a:solidFill>
                  </a:tcPr>
                </a:tc>
                <a:tc>
                  <a:txBody>
                    <a:bodyPr/>
                    <a:lstStyle/>
                    <a:p>
                      <a:endParaRPr lang="en-US" sz="1200" dirty="0" smtClean="0"/>
                    </a:p>
                    <a:p>
                      <a:r>
                        <a:rPr lang="en-US" sz="1200" dirty="0" smtClean="0"/>
                        <a:t>Critique,</a:t>
                      </a:r>
                      <a:r>
                        <a:rPr lang="en-US" sz="1200" baseline="0" dirty="0" smtClean="0"/>
                        <a:t> differentiate, distinguish, examine, test, compare, contrast</a:t>
                      </a:r>
                      <a:endParaRPr lang="en-US" sz="1200" dirty="0"/>
                    </a:p>
                  </a:txBody>
                  <a:tcPr>
                    <a:solidFill>
                      <a:srgbClr val="04F632">
                        <a:alpha val="40000"/>
                      </a:srgbClr>
                    </a:solidFill>
                  </a:tcPr>
                </a:tc>
                <a:tc>
                  <a:txBody>
                    <a:bodyPr/>
                    <a:lstStyle/>
                    <a:p>
                      <a:r>
                        <a:rPr lang="en-US" sz="1200" dirty="0" smtClean="0"/>
                        <a:t>Problem sets</a:t>
                      </a:r>
                      <a:endParaRPr lang="en-US" sz="1200" dirty="0"/>
                    </a:p>
                  </a:txBody>
                  <a:tcPr anchor="b">
                    <a:solidFill>
                      <a:srgbClr val="04F632">
                        <a:alpha val="40000"/>
                      </a:srgbClr>
                    </a:solidFill>
                  </a:tcPr>
                </a:tc>
                <a:tc>
                  <a:txBody>
                    <a:bodyPr/>
                    <a:lstStyle/>
                    <a:p>
                      <a:r>
                        <a:rPr lang="en-US" sz="1200" dirty="0" smtClean="0"/>
                        <a:t>Poster, infographics,</a:t>
                      </a:r>
                      <a:r>
                        <a:rPr lang="en-US" sz="1200" baseline="0" dirty="0" smtClean="0"/>
                        <a:t> lab reports/ team activity reports</a:t>
                      </a:r>
                      <a:endParaRPr lang="en-US" sz="1200" dirty="0"/>
                    </a:p>
                  </a:txBody>
                  <a:tcPr anchor="b">
                    <a:solidFill>
                      <a:srgbClr val="04F632">
                        <a:alpha val="40000"/>
                      </a:srgbClr>
                    </a:solidFill>
                  </a:tcPr>
                </a:tc>
                <a:extLst>
                  <a:ext uri="{0D108BD9-81ED-4DB2-BD59-A6C34878D82A}">
                    <a16:rowId xmlns:a16="http://schemas.microsoft.com/office/drawing/2014/main" val="335388826"/>
                  </a:ext>
                </a:extLst>
              </a:tr>
              <a:tr h="370840">
                <a:tc>
                  <a:txBody>
                    <a:bodyPr/>
                    <a:lstStyle/>
                    <a:p>
                      <a:r>
                        <a:rPr lang="en-US" sz="1400" b="1" dirty="0" smtClean="0"/>
                        <a:t>Applying</a:t>
                      </a:r>
                    </a:p>
                    <a:p>
                      <a:r>
                        <a:rPr lang="en-US" sz="1200" dirty="0" smtClean="0"/>
                        <a:t>Can the learner use information in a new way?</a:t>
                      </a:r>
                    </a:p>
                  </a:txBody>
                  <a:tcPr>
                    <a:solidFill>
                      <a:srgbClr val="FFCC00"/>
                    </a:solidFill>
                  </a:tcPr>
                </a:tc>
                <a:tc>
                  <a:txBody>
                    <a:bodyPr/>
                    <a:lstStyle/>
                    <a:p>
                      <a:endParaRPr lang="en-US" sz="1200" dirty="0" smtClean="0"/>
                    </a:p>
                    <a:p>
                      <a:r>
                        <a:rPr lang="en-US" sz="1200" dirty="0" smtClean="0"/>
                        <a:t>Choose, demonstrate, illustrate, interpret, solve, operate, employ</a:t>
                      </a:r>
                      <a:endParaRPr lang="en-US" sz="1200" dirty="0"/>
                    </a:p>
                  </a:txBody>
                  <a:tcPr>
                    <a:solidFill>
                      <a:srgbClr val="FFFF00">
                        <a:alpha val="50000"/>
                      </a:srgbClr>
                    </a:solidFill>
                  </a:tcPr>
                </a:tc>
                <a:tc>
                  <a:txBody>
                    <a:bodyPr/>
                    <a:lstStyle/>
                    <a:p>
                      <a:r>
                        <a:rPr lang="en-US" sz="1200" baseline="0" dirty="0" smtClean="0"/>
                        <a:t>Labeling diagrams, problem sets, short response prompts</a:t>
                      </a:r>
                      <a:endParaRPr lang="en-US" sz="1200" dirty="0" smtClean="0"/>
                    </a:p>
                  </a:txBody>
                  <a:tcPr anchor="b">
                    <a:solidFill>
                      <a:srgbClr val="FFFF00">
                        <a:alpha val="50000"/>
                      </a:srgbClr>
                    </a:solidFill>
                  </a:tcPr>
                </a:tc>
                <a:tc>
                  <a:txBody>
                    <a:bodyPr/>
                    <a:lstStyle/>
                    <a:p>
                      <a:r>
                        <a:rPr lang="en-US" sz="1200" dirty="0" smtClean="0"/>
                        <a:t>Demonstrations, infographics, observation</a:t>
                      </a:r>
                      <a:r>
                        <a:rPr lang="en-US" sz="1200" baseline="0" dirty="0" smtClean="0"/>
                        <a:t>,</a:t>
                      </a:r>
                      <a:r>
                        <a:rPr lang="en-US" sz="1200" dirty="0" smtClean="0"/>
                        <a:t> skills checklists</a:t>
                      </a:r>
                      <a:endParaRPr lang="en-US" sz="1200" dirty="0"/>
                    </a:p>
                  </a:txBody>
                  <a:tcPr anchor="b">
                    <a:solidFill>
                      <a:srgbClr val="FFFF00">
                        <a:alpha val="50000"/>
                      </a:srgbClr>
                    </a:solidFill>
                  </a:tcPr>
                </a:tc>
                <a:extLst>
                  <a:ext uri="{0D108BD9-81ED-4DB2-BD59-A6C34878D82A}">
                    <a16:rowId xmlns:a16="http://schemas.microsoft.com/office/drawing/2014/main" val="4194686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Understanding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Can the learner explain  ideas or concepts?</a:t>
                      </a:r>
                    </a:p>
                  </a:txBody>
                  <a:tcPr>
                    <a:solidFill>
                      <a:srgbClr val="FF9933"/>
                    </a:solidFill>
                  </a:tcPr>
                </a:tc>
                <a:tc>
                  <a:txBody>
                    <a:bodyPr/>
                    <a:lstStyle/>
                    <a:p>
                      <a:endParaRPr lang="en-US" sz="1200" dirty="0" smtClean="0"/>
                    </a:p>
                    <a:p>
                      <a:r>
                        <a:rPr lang="en-US" sz="1200" dirty="0" smtClean="0"/>
                        <a:t>Describe, classify, explain, discuss, identify, locate, translate, report</a:t>
                      </a:r>
                      <a:endParaRPr lang="en-US" sz="1200" dirty="0"/>
                    </a:p>
                  </a:txBody>
                  <a:tcPr>
                    <a:solidFill>
                      <a:srgbClr val="FFC000">
                        <a:alpha val="60000"/>
                      </a:srgbClr>
                    </a:solidFill>
                  </a:tcPr>
                </a:tc>
                <a:tc>
                  <a:txBody>
                    <a:bodyPr/>
                    <a:lstStyle/>
                    <a:p>
                      <a:r>
                        <a:rPr lang="en-US" sz="1200" dirty="0" smtClean="0"/>
                        <a:t>Identification questions, short response prompts</a:t>
                      </a:r>
                      <a:endParaRPr lang="en-US" sz="1200" dirty="0"/>
                    </a:p>
                  </a:txBody>
                  <a:tcPr anchor="b">
                    <a:solidFill>
                      <a:srgbClr val="FFC000">
                        <a:alpha val="60000"/>
                      </a:srgbClr>
                    </a:solidFill>
                  </a:tcPr>
                </a:tc>
                <a:tc>
                  <a:txBody>
                    <a:bodyPr/>
                    <a:lstStyle/>
                    <a:p>
                      <a:r>
                        <a:rPr lang="en-US" sz="1200" dirty="0" smtClean="0"/>
                        <a:t>Journal</a:t>
                      </a:r>
                      <a:r>
                        <a:rPr lang="en-US" sz="1200" baseline="0" dirty="0" smtClean="0"/>
                        <a:t> entries, lab reports/ team activity reports</a:t>
                      </a:r>
                      <a:endParaRPr lang="en-US" sz="1200" dirty="0"/>
                    </a:p>
                  </a:txBody>
                  <a:tcPr anchor="b">
                    <a:solidFill>
                      <a:srgbClr val="FFC000">
                        <a:alpha val="60000"/>
                      </a:srgbClr>
                    </a:solidFill>
                  </a:tcPr>
                </a:tc>
                <a:extLst>
                  <a:ext uri="{0D108BD9-81ED-4DB2-BD59-A6C34878D82A}">
                    <a16:rowId xmlns:a16="http://schemas.microsoft.com/office/drawing/2014/main" val="135446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Remembering</a:t>
                      </a:r>
                      <a:r>
                        <a:rPr lang="en-US" sz="1200" dirty="0" smtClean="0"/>
                        <a:t/>
                      </a:r>
                      <a:br>
                        <a:rPr lang="en-US" sz="1200" dirty="0" smtClean="0"/>
                      </a:br>
                      <a:r>
                        <a:rPr lang="en-US" sz="1200" dirty="0" smtClean="0"/>
                        <a:t>Can</a:t>
                      </a:r>
                      <a:r>
                        <a:rPr lang="en-US" sz="1200" baseline="0" dirty="0" smtClean="0"/>
                        <a:t> the learner recall important information?</a:t>
                      </a:r>
                      <a:endParaRPr lang="en-US" sz="1200" dirty="0" smtClean="0"/>
                    </a:p>
                  </a:txBody>
                  <a:tcPr>
                    <a:solidFill>
                      <a:srgbClr val="FF0000">
                        <a:alpha val="60000"/>
                      </a:srgbClr>
                    </a:solidFill>
                  </a:tcPr>
                </a:tc>
                <a:tc>
                  <a:txBody>
                    <a:bodyPr/>
                    <a:lstStyle/>
                    <a:p>
                      <a:endParaRPr lang="en-US" sz="1200" dirty="0" smtClean="0"/>
                    </a:p>
                    <a:p>
                      <a:r>
                        <a:rPr lang="en-US" sz="1200" dirty="0" smtClean="0"/>
                        <a:t>Define, list, repeat, recall, state, indicate, choose the correct option</a:t>
                      </a:r>
                      <a:endParaRPr lang="en-US" sz="1200" dirty="0"/>
                    </a:p>
                  </a:txBody>
                  <a:tcPr>
                    <a:solidFill>
                      <a:srgbClr val="FF0000">
                        <a:alpha val="30000"/>
                      </a:srgbClr>
                    </a:solidFill>
                  </a:tcPr>
                </a:tc>
                <a:tc>
                  <a:txBody>
                    <a:bodyPr/>
                    <a:lstStyle/>
                    <a:p>
                      <a:endParaRPr lang="en-US" sz="1200" dirty="0" smtClean="0"/>
                    </a:p>
                    <a:p>
                      <a:r>
                        <a:rPr lang="en-US" sz="1200" dirty="0" smtClean="0"/>
                        <a:t>Exams</a:t>
                      </a:r>
                      <a:r>
                        <a:rPr lang="en-US" sz="1200" baseline="0" dirty="0" smtClean="0"/>
                        <a:t> &amp; quizzes (fill-in the blank, multiple choice, definitions)</a:t>
                      </a:r>
                      <a:endParaRPr lang="en-US" sz="1200" dirty="0"/>
                    </a:p>
                  </a:txBody>
                  <a:tcPr anchor="b">
                    <a:solidFill>
                      <a:srgbClr val="FF0000">
                        <a:alpha val="30000"/>
                      </a:srgbClr>
                    </a:solidFill>
                  </a:tcPr>
                </a:tc>
                <a:tc>
                  <a:txBody>
                    <a:bodyPr/>
                    <a:lstStyle/>
                    <a:p>
                      <a:r>
                        <a:rPr lang="en-US" sz="1200" dirty="0" smtClean="0"/>
                        <a:t>Not recommended</a:t>
                      </a:r>
                      <a:endParaRPr lang="en-US" sz="1200" dirty="0"/>
                    </a:p>
                  </a:txBody>
                  <a:tcPr anchor="b">
                    <a:solidFill>
                      <a:srgbClr val="FF0000">
                        <a:alpha val="30000"/>
                      </a:srgbClr>
                    </a:solidFill>
                  </a:tcPr>
                </a:tc>
                <a:extLst>
                  <a:ext uri="{0D108BD9-81ED-4DB2-BD59-A6C34878D82A}">
                    <a16:rowId xmlns:a16="http://schemas.microsoft.com/office/drawing/2014/main" val="2187639348"/>
                  </a:ext>
                </a:extLst>
              </a:tr>
            </a:tbl>
          </a:graphicData>
        </a:graphic>
      </p:graphicFrame>
      <p:sp>
        <p:nvSpPr>
          <p:cNvPr id="3" name="TextBox 2"/>
          <p:cNvSpPr txBox="1"/>
          <p:nvPr/>
        </p:nvSpPr>
        <p:spPr>
          <a:xfrm>
            <a:off x="5991367" y="1405720"/>
            <a:ext cx="5591033" cy="4982380"/>
          </a:xfrm>
          <a:prstGeom prst="rect">
            <a:avLst/>
          </a:prstGeom>
          <a:solidFill>
            <a:schemeClr val="bg1"/>
          </a:solidFill>
        </p:spPr>
        <p:txBody>
          <a:bodyPr wrap="square" tIns="91440" rtlCol="0">
            <a:noAutofit/>
          </a:bodyPr>
          <a:lstStyle/>
          <a:p>
            <a:pPr lvl="0"/>
            <a:r>
              <a:rPr lang="en-US" sz="2000" b="1" dirty="0" smtClean="0"/>
              <a:t>Which levels of Bloom’s Taxonomy are the student learning objectives for this role-playing game?</a:t>
            </a:r>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r>
              <a:rPr lang="en-US" sz="1600" dirty="0" smtClean="0"/>
              <a:t>Demonstrate </a:t>
            </a:r>
            <a:r>
              <a:rPr lang="en-US" sz="1600" dirty="0"/>
              <a:t>the ability to </a:t>
            </a:r>
            <a:r>
              <a:rPr lang="en-US" sz="1600" b="1" dirty="0"/>
              <a:t>recognize</a:t>
            </a:r>
            <a:r>
              <a:rPr lang="en-US" sz="1600" dirty="0"/>
              <a:t> ethically complex situations in their professional </a:t>
            </a:r>
            <a:r>
              <a:rPr lang="en-US" sz="1600" dirty="0" smtClean="0"/>
              <a:t>lives</a:t>
            </a:r>
          </a:p>
          <a:p>
            <a:pPr lvl="0"/>
            <a:endParaRPr lang="en-US" sz="1600" dirty="0" smtClean="0"/>
          </a:p>
          <a:p>
            <a:pPr marL="285750" lvl="0" indent="-285750">
              <a:buFont typeface="Arial" panose="020B0604020202020204" pitchFamily="34" charset="0"/>
              <a:buChar char="•"/>
            </a:pPr>
            <a:r>
              <a:rPr lang="en-US" sz="1600" dirty="0" smtClean="0"/>
              <a:t>Be </a:t>
            </a:r>
            <a:r>
              <a:rPr lang="en-US" sz="1600" dirty="0"/>
              <a:t>able to </a:t>
            </a:r>
            <a:r>
              <a:rPr lang="en-US" sz="1600" b="1" dirty="0"/>
              <a:t>identify</a:t>
            </a:r>
            <a:r>
              <a:rPr lang="en-US" sz="1600" dirty="0"/>
              <a:t> </a:t>
            </a:r>
            <a:r>
              <a:rPr lang="en-US" sz="1600" dirty="0" smtClean="0"/>
              <a:t>relevant </a:t>
            </a:r>
            <a:r>
              <a:rPr lang="en-US" sz="1600" dirty="0"/>
              <a:t>ethical philosophies or professional codes of </a:t>
            </a:r>
            <a:r>
              <a:rPr lang="en-US" sz="1600" dirty="0" smtClean="0"/>
              <a:t>ethics</a:t>
            </a:r>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r>
              <a:rPr lang="en-US" sz="1600" b="1" dirty="0" smtClean="0"/>
              <a:t>Choose </a:t>
            </a:r>
            <a:r>
              <a:rPr lang="en-US" sz="1600" b="1" dirty="0"/>
              <a:t>potential courses of actions </a:t>
            </a:r>
            <a:r>
              <a:rPr lang="en-US" sz="1600" dirty="0"/>
              <a:t>they may take in response to a particular ethically complex </a:t>
            </a:r>
            <a:r>
              <a:rPr lang="en-US" sz="1600" dirty="0" smtClean="0"/>
              <a:t>situation</a:t>
            </a:r>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r>
              <a:rPr lang="en-US" sz="1600" dirty="0" smtClean="0"/>
              <a:t>Be </a:t>
            </a:r>
            <a:r>
              <a:rPr lang="en-US" sz="1600" dirty="0"/>
              <a:t>able to </a:t>
            </a:r>
            <a:r>
              <a:rPr lang="en-US" sz="1600" b="1" dirty="0"/>
              <a:t>select and justify </a:t>
            </a:r>
            <a:r>
              <a:rPr lang="en-US" sz="1600" dirty="0"/>
              <a:t>their selection of the most ethical course of action in response to a particular ethically complex </a:t>
            </a:r>
            <a:r>
              <a:rPr lang="en-US" sz="1600" dirty="0" smtClean="0"/>
              <a:t>situation</a:t>
            </a:r>
            <a:endParaRPr lang="en-US" sz="1600" dirty="0"/>
          </a:p>
        </p:txBody>
      </p:sp>
    </p:spTree>
    <p:extLst>
      <p:ext uri="{BB962C8B-B14F-4D97-AF65-F5344CB8AC3E}">
        <p14:creationId xmlns:p14="http://schemas.microsoft.com/office/powerpoint/2010/main" val="650805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Design Choices:</a:t>
            </a:r>
            <a:br>
              <a:rPr lang="en-US" dirty="0" smtClean="0"/>
            </a:br>
            <a:r>
              <a:rPr lang="en-US" dirty="0" smtClean="0"/>
              <a:t>An Organizer Using Bloom’s Taxonomy</a:t>
            </a:r>
            <a:endParaRPr lang="en-US" dirty="0"/>
          </a:p>
        </p:txBody>
      </p:sp>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8</a:t>
            </a:fld>
            <a:endParaRPr lang="en-US" alt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24737842"/>
              </p:ext>
            </p:extLst>
          </p:nvPr>
        </p:nvGraphicFramePr>
        <p:xfrm>
          <a:off x="609600" y="1524000"/>
          <a:ext cx="10972800" cy="4602480"/>
        </p:xfrm>
        <a:graphic>
          <a:graphicData uri="http://schemas.openxmlformats.org/drawingml/2006/table">
            <a:tbl>
              <a:tblPr firstRow="1" bandRow="1">
                <a:tableStyleId>{85BE263C-DBD7-4A20-BB59-AAB30ACAA65A}</a:tableStyleId>
              </a:tblPr>
              <a:tblGrid>
                <a:gridCol w="2460171">
                  <a:extLst>
                    <a:ext uri="{9D8B030D-6E8A-4147-A177-3AD203B41FA5}">
                      <a16:colId xmlns:a16="http://schemas.microsoft.com/office/drawing/2014/main" val="2948932658"/>
                    </a:ext>
                  </a:extLst>
                </a:gridCol>
                <a:gridCol w="2939143">
                  <a:extLst>
                    <a:ext uri="{9D8B030D-6E8A-4147-A177-3AD203B41FA5}">
                      <a16:colId xmlns:a16="http://schemas.microsoft.com/office/drawing/2014/main" val="2983145773"/>
                    </a:ext>
                  </a:extLst>
                </a:gridCol>
                <a:gridCol w="2830286">
                  <a:extLst>
                    <a:ext uri="{9D8B030D-6E8A-4147-A177-3AD203B41FA5}">
                      <a16:colId xmlns:a16="http://schemas.microsoft.com/office/drawing/2014/main" val="596202639"/>
                    </a:ext>
                  </a:extLst>
                </a:gridCol>
                <a:gridCol w="2743200">
                  <a:extLst>
                    <a:ext uri="{9D8B030D-6E8A-4147-A177-3AD203B41FA5}">
                      <a16:colId xmlns:a16="http://schemas.microsoft.com/office/drawing/2014/main" val="4087207249"/>
                    </a:ext>
                  </a:extLst>
                </a:gridCol>
              </a:tblGrid>
              <a:tr h="370840">
                <a:tc>
                  <a:txBody>
                    <a:bodyPr/>
                    <a:lstStyle/>
                    <a:p>
                      <a:r>
                        <a:rPr lang="en-US" sz="1600" dirty="0" smtClean="0">
                          <a:solidFill>
                            <a:schemeClr val="tx1"/>
                          </a:solidFill>
                        </a:rPr>
                        <a:t>Bloom’s Taxonomy Level</a:t>
                      </a:r>
                      <a:endParaRPr lang="en-US" sz="1600" dirty="0">
                        <a:solidFill>
                          <a:schemeClr val="tx1"/>
                        </a:solidFill>
                      </a:endParaRPr>
                    </a:p>
                  </a:txBody>
                  <a:tcPr>
                    <a:solidFill>
                      <a:schemeClr val="bg1">
                        <a:lumMod val="95000"/>
                      </a:schemeClr>
                    </a:solidFill>
                  </a:tcPr>
                </a:tc>
                <a:tc>
                  <a:txBody>
                    <a:bodyPr/>
                    <a:lstStyle/>
                    <a:p>
                      <a:r>
                        <a:rPr lang="en-US" sz="1600" dirty="0" smtClean="0">
                          <a:solidFill>
                            <a:schemeClr val="tx1"/>
                          </a:solidFill>
                        </a:rPr>
                        <a:t>Common Verbs Used in</a:t>
                      </a:r>
                    </a:p>
                    <a:p>
                      <a:r>
                        <a:rPr lang="en-US" sz="1600" dirty="0" smtClean="0">
                          <a:solidFill>
                            <a:schemeClr val="tx1"/>
                          </a:solidFill>
                        </a:rPr>
                        <a:t>Learning</a:t>
                      </a:r>
                      <a:r>
                        <a:rPr lang="en-US" sz="1600" baseline="0" dirty="0" smtClean="0">
                          <a:solidFill>
                            <a:schemeClr val="tx1"/>
                          </a:solidFill>
                        </a:rPr>
                        <a:t> Objectives</a:t>
                      </a:r>
                      <a:endParaRPr lang="en-US" sz="1600" dirty="0">
                        <a:solidFill>
                          <a:schemeClr val="tx1"/>
                        </a:solidFill>
                      </a:endParaRPr>
                    </a:p>
                  </a:txBody>
                  <a:tcPr>
                    <a:solidFill>
                      <a:schemeClr val="bg1">
                        <a:lumMod val="95000"/>
                      </a:schemeClr>
                    </a:solidFill>
                  </a:tcPr>
                </a:tc>
                <a:tc>
                  <a:txBody>
                    <a:bodyPr/>
                    <a:lstStyle/>
                    <a:p>
                      <a:r>
                        <a:rPr lang="en-US" sz="1600" baseline="0" dirty="0" smtClean="0">
                          <a:solidFill>
                            <a:schemeClr val="tx1"/>
                          </a:solidFill>
                        </a:rPr>
                        <a:t>Exam Question Types</a:t>
                      </a:r>
                      <a:endParaRPr lang="en-US" sz="1600" dirty="0">
                        <a:solidFill>
                          <a:schemeClr val="tx1"/>
                        </a:solidFill>
                      </a:endParaRPr>
                    </a:p>
                  </a:txBody>
                  <a:tcPr anchor="b">
                    <a:solidFill>
                      <a:schemeClr val="bg1">
                        <a:lumMod val="95000"/>
                      </a:schemeClr>
                    </a:solidFill>
                  </a:tcPr>
                </a:tc>
                <a:tc>
                  <a:txBody>
                    <a:bodyPr/>
                    <a:lstStyle/>
                    <a:p>
                      <a:r>
                        <a:rPr lang="en-US" sz="1600" baseline="0" dirty="0" smtClean="0">
                          <a:solidFill>
                            <a:schemeClr val="tx1"/>
                          </a:solidFill>
                        </a:rPr>
                        <a:t>Process &amp; Product</a:t>
                      </a:r>
                      <a:r>
                        <a:rPr lang="en-US" sz="1600" dirty="0" smtClean="0">
                          <a:solidFill>
                            <a:schemeClr val="tx1"/>
                          </a:solidFill>
                        </a:rPr>
                        <a:t> Assessment Options</a:t>
                      </a:r>
                      <a:endParaRPr lang="en-US" sz="1600" dirty="0">
                        <a:solidFill>
                          <a:schemeClr val="tx1"/>
                        </a:solidFill>
                      </a:endParaRPr>
                    </a:p>
                  </a:txBody>
                  <a:tcPr>
                    <a:solidFill>
                      <a:schemeClr val="bg1">
                        <a:lumMod val="95000"/>
                      </a:schemeClr>
                    </a:solidFill>
                  </a:tcPr>
                </a:tc>
                <a:extLst>
                  <a:ext uri="{0D108BD9-81ED-4DB2-BD59-A6C34878D82A}">
                    <a16:rowId xmlns:a16="http://schemas.microsoft.com/office/drawing/2014/main" val="3033943161"/>
                  </a:ext>
                </a:extLst>
              </a:tr>
              <a:tr h="370840">
                <a:tc>
                  <a:txBody>
                    <a:bodyPr/>
                    <a:lstStyle/>
                    <a:p>
                      <a:r>
                        <a:rPr lang="en-US" sz="1400" b="1" dirty="0" smtClean="0"/>
                        <a:t>Creating</a:t>
                      </a:r>
                    </a:p>
                    <a:p>
                      <a:r>
                        <a:rPr lang="en-US" sz="1200" dirty="0" smtClean="0"/>
                        <a:t>Can</a:t>
                      </a:r>
                      <a:r>
                        <a:rPr lang="en-US" sz="1200" baseline="0" dirty="0" smtClean="0"/>
                        <a:t> the learner create a  new product or perspective?</a:t>
                      </a:r>
                      <a:endParaRPr lang="en-US" sz="1200" dirty="0"/>
                    </a:p>
                  </a:txBody>
                  <a:tcPr>
                    <a:solidFill>
                      <a:srgbClr val="CC0099">
                        <a:alpha val="60000"/>
                      </a:srgbClr>
                    </a:solidFill>
                  </a:tcPr>
                </a:tc>
                <a:tc>
                  <a:txBody>
                    <a:bodyPr/>
                    <a:lstStyle/>
                    <a:p>
                      <a:endParaRPr lang="en-US" sz="1200" dirty="0" smtClean="0"/>
                    </a:p>
                    <a:p>
                      <a:r>
                        <a:rPr lang="en-US" sz="1200" dirty="0" smtClean="0"/>
                        <a:t>Design, create, develop, formulate, construct, assemble, generate</a:t>
                      </a:r>
                      <a:endParaRPr lang="en-US" sz="1200" dirty="0"/>
                    </a:p>
                  </a:txBody>
                  <a:tcPr>
                    <a:solidFill>
                      <a:srgbClr val="CC0099">
                        <a:alpha val="40000"/>
                      </a:srgbClr>
                    </a:solidFill>
                  </a:tcPr>
                </a:tc>
                <a:tc>
                  <a:txBody>
                    <a:bodyPr/>
                    <a:lstStyle/>
                    <a:p>
                      <a:r>
                        <a:rPr lang="en-US" sz="1200" dirty="0" smtClean="0"/>
                        <a:t>Not recommended</a:t>
                      </a:r>
                    </a:p>
                  </a:txBody>
                  <a:tcPr anchor="b">
                    <a:solidFill>
                      <a:srgbClr val="CC0099">
                        <a:alpha val="40000"/>
                      </a:srgbClr>
                    </a:solidFill>
                  </a:tcPr>
                </a:tc>
                <a:tc>
                  <a:txBody>
                    <a:bodyPr/>
                    <a:lstStyle/>
                    <a:p>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Stakeholder assessment, peer review, value proposition</a:t>
                      </a:r>
                    </a:p>
                  </a:txBody>
                  <a:tcPr anchor="b">
                    <a:lnB w="38100" cap="flat" cmpd="sng" algn="ctr">
                      <a:solidFill>
                        <a:schemeClr val="tx1"/>
                      </a:solidFill>
                      <a:prstDash val="solid"/>
                      <a:round/>
                      <a:headEnd type="none" w="med" len="med"/>
                      <a:tailEnd type="none" w="med" len="med"/>
                    </a:lnB>
                    <a:solidFill>
                      <a:srgbClr val="CC0099">
                        <a:alpha val="40000"/>
                      </a:srgbClr>
                    </a:solidFill>
                  </a:tcPr>
                </a:tc>
                <a:extLst>
                  <a:ext uri="{0D108BD9-81ED-4DB2-BD59-A6C34878D82A}">
                    <a16:rowId xmlns:a16="http://schemas.microsoft.com/office/drawing/2014/main" val="39406769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Evaluating</a:t>
                      </a:r>
                      <a:r>
                        <a:rPr lang="en-US" sz="1200" dirty="0" smtClean="0"/>
                        <a:t/>
                      </a:r>
                      <a:br>
                        <a:rPr lang="en-US" sz="1200" dirty="0" smtClean="0"/>
                      </a:br>
                      <a:r>
                        <a:rPr lang="en-US" sz="1200" dirty="0" smtClean="0"/>
                        <a:t>Can</a:t>
                      </a:r>
                      <a:r>
                        <a:rPr lang="en-US" sz="1200" baseline="0" dirty="0" smtClean="0"/>
                        <a:t> the learner justify a stand or decision?</a:t>
                      </a:r>
                      <a:endParaRPr lang="en-US" sz="1200" dirty="0" smtClean="0"/>
                    </a:p>
                  </a:txBody>
                  <a:tcPr>
                    <a:solidFill>
                      <a:srgbClr val="00B0F0">
                        <a:alpha val="60000"/>
                      </a:srgbClr>
                    </a:solidFill>
                  </a:tcPr>
                </a:tc>
                <a:tc>
                  <a:txBody>
                    <a:bodyPr/>
                    <a:lstStyle/>
                    <a:p>
                      <a:endParaRPr lang="en-US" sz="1200" dirty="0" smtClean="0"/>
                    </a:p>
                    <a:p>
                      <a:r>
                        <a:rPr lang="en-US" sz="1200" dirty="0" smtClean="0"/>
                        <a:t>Evaluate, argue, appraise, select, propose,</a:t>
                      </a:r>
                      <a:r>
                        <a:rPr lang="en-US" sz="1200" baseline="0" dirty="0" smtClean="0"/>
                        <a:t> assess, determine</a:t>
                      </a:r>
                      <a:endParaRPr lang="en-US" sz="1200" dirty="0"/>
                    </a:p>
                  </a:txBody>
                  <a:tcPr>
                    <a:solidFill>
                      <a:schemeClr val="accent5">
                        <a:alpha val="40000"/>
                      </a:schemeClr>
                    </a:solidFill>
                  </a:tcPr>
                </a:tc>
                <a:tc>
                  <a:txBody>
                    <a:bodyPr/>
                    <a:lstStyle/>
                    <a:p>
                      <a:r>
                        <a:rPr lang="en-US" sz="1200" dirty="0" smtClean="0"/>
                        <a:t>Not recommended</a:t>
                      </a:r>
                      <a:endParaRPr lang="en-US" sz="1200" dirty="0"/>
                    </a:p>
                  </a:txBody>
                  <a:tcPr anchor="b">
                    <a:lnR w="38100" cap="flat" cmpd="sng" algn="ctr">
                      <a:solidFill>
                        <a:schemeClr val="tx1"/>
                      </a:solidFill>
                      <a:prstDash val="solid"/>
                      <a:round/>
                      <a:headEnd type="none" w="med" len="med"/>
                      <a:tailEnd type="none" w="med" len="med"/>
                    </a:lnR>
                    <a:solidFill>
                      <a:schemeClr val="accent5">
                        <a:alpha val="40000"/>
                      </a:schemeClr>
                    </a:solidFill>
                  </a:tcPr>
                </a:tc>
                <a:tc>
                  <a:txBody>
                    <a:bodyPr/>
                    <a:lstStyle/>
                    <a:p>
                      <a:endParaRPr lang="en-US" sz="1200" dirty="0" smtClean="0"/>
                    </a:p>
                    <a:p>
                      <a:r>
                        <a:rPr lang="en-US" sz="1200" dirty="0" smtClean="0"/>
                        <a:t>Conference proposal, poster, </a:t>
                      </a:r>
                      <a:r>
                        <a:rPr lang="en-US" sz="1200" b="1" dirty="0" smtClean="0"/>
                        <a:t>position paper</a:t>
                      </a:r>
                      <a:r>
                        <a:rPr lang="en-US" sz="1200" dirty="0" smtClean="0"/>
                        <a:t>, peer review</a:t>
                      </a:r>
                      <a:endParaRPr lang="en-US" sz="1200" dirty="0"/>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00B0F0">
                        <a:alpha val="60000"/>
                      </a:srgbClr>
                    </a:solidFill>
                  </a:tcPr>
                </a:tc>
                <a:extLst>
                  <a:ext uri="{0D108BD9-81ED-4DB2-BD59-A6C34878D82A}">
                    <a16:rowId xmlns:a16="http://schemas.microsoft.com/office/drawing/2014/main" val="1819821974"/>
                  </a:ext>
                </a:extLst>
              </a:tr>
              <a:tr h="370840">
                <a:tc>
                  <a:txBody>
                    <a:bodyPr/>
                    <a:lstStyle/>
                    <a:p>
                      <a:r>
                        <a:rPr lang="en-US" sz="1400" b="1" dirty="0" smtClean="0"/>
                        <a:t>Analyzing</a:t>
                      </a:r>
                    </a:p>
                    <a:p>
                      <a:r>
                        <a:rPr lang="en-US" sz="1200" dirty="0" smtClean="0"/>
                        <a:t>Can the learner identify relationships among parts?</a:t>
                      </a:r>
                      <a:endParaRPr lang="en-US" sz="1200" dirty="0"/>
                    </a:p>
                  </a:txBody>
                  <a:tcPr>
                    <a:solidFill>
                      <a:srgbClr val="33CC33">
                        <a:alpha val="70000"/>
                      </a:srgbClr>
                    </a:solidFill>
                  </a:tcPr>
                </a:tc>
                <a:tc>
                  <a:txBody>
                    <a:bodyPr/>
                    <a:lstStyle/>
                    <a:p>
                      <a:endParaRPr lang="en-US" sz="1200" dirty="0" smtClean="0"/>
                    </a:p>
                    <a:p>
                      <a:r>
                        <a:rPr lang="en-US" sz="1200" dirty="0" smtClean="0"/>
                        <a:t>Critique,</a:t>
                      </a:r>
                      <a:r>
                        <a:rPr lang="en-US" sz="1200" baseline="0" dirty="0" smtClean="0"/>
                        <a:t> differentiate, distinguish, examine, test, compare, contrast</a:t>
                      </a:r>
                      <a:endParaRPr lang="en-US" sz="1200" dirty="0"/>
                    </a:p>
                  </a:txBody>
                  <a:tcPr>
                    <a:solidFill>
                      <a:srgbClr val="04F632">
                        <a:alpha val="40000"/>
                      </a:srgbClr>
                    </a:solidFill>
                  </a:tcPr>
                </a:tc>
                <a:tc>
                  <a:txBody>
                    <a:bodyPr/>
                    <a:lstStyle/>
                    <a:p>
                      <a:r>
                        <a:rPr lang="en-US" sz="1200" dirty="0" smtClean="0"/>
                        <a:t>Problem sets</a:t>
                      </a:r>
                      <a:endParaRPr lang="en-US" sz="1200" dirty="0"/>
                    </a:p>
                  </a:txBody>
                  <a:tcPr anchor="b">
                    <a:lnR w="38100" cap="flat" cmpd="sng" algn="ctr">
                      <a:solidFill>
                        <a:schemeClr val="tx1"/>
                      </a:solidFill>
                      <a:prstDash val="solid"/>
                      <a:round/>
                      <a:headEnd type="none" w="med" len="med"/>
                      <a:tailEnd type="none" w="med" len="med"/>
                    </a:lnR>
                    <a:solidFill>
                      <a:srgbClr val="04F632">
                        <a:alpha val="40000"/>
                      </a:srgbClr>
                    </a:solidFill>
                  </a:tcPr>
                </a:tc>
                <a:tc>
                  <a:txBody>
                    <a:bodyPr/>
                    <a:lstStyle/>
                    <a:p>
                      <a:r>
                        <a:rPr lang="en-US" sz="1200" dirty="0" smtClean="0"/>
                        <a:t>Poster, infographics,</a:t>
                      </a:r>
                      <a:r>
                        <a:rPr lang="en-US" sz="1200" baseline="0" dirty="0" smtClean="0"/>
                        <a:t> lab reports/ </a:t>
                      </a:r>
                      <a:r>
                        <a:rPr lang="en-US" sz="1200" b="1" baseline="0" dirty="0" smtClean="0"/>
                        <a:t>team activity reports</a:t>
                      </a:r>
                      <a:endParaRPr lang="en-US" sz="1200" b="1" dirty="0"/>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33CC33">
                        <a:alpha val="70000"/>
                      </a:srgbClr>
                    </a:solidFill>
                  </a:tcPr>
                </a:tc>
                <a:extLst>
                  <a:ext uri="{0D108BD9-81ED-4DB2-BD59-A6C34878D82A}">
                    <a16:rowId xmlns:a16="http://schemas.microsoft.com/office/drawing/2014/main" val="335388826"/>
                  </a:ext>
                </a:extLst>
              </a:tr>
              <a:tr h="370840">
                <a:tc>
                  <a:txBody>
                    <a:bodyPr/>
                    <a:lstStyle/>
                    <a:p>
                      <a:r>
                        <a:rPr lang="en-US" sz="1400" b="1" dirty="0" smtClean="0"/>
                        <a:t>Applying</a:t>
                      </a:r>
                    </a:p>
                    <a:p>
                      <a:r>
                        <a:rPr lang="en-US" sz="1200" dirty="0" smtClean="0"/>
                        <a:t>Can the learner use information in a new way?</a:t>
                      </a:r>
                    </a:p>
                  </a:txBody>
                  <a:tcPr>
                    <a:solidFill>
                      <a:srgbClr val="FFCC00"/>
                    </a:solidFill>
                  </a:tcPr>
                </a:tc>
                <a:tc>
                  <a:txBody>
                    <a:bodyPr/>
                    <a:lstStyle/>
                    <a:p>
                      <a:endParaRPr lang="en-US" sz="1200" dirty="0" smtClean="0"/>
                    </a:p>
                    <a:p>
                      <a:r>
                        <a:rPr lang="en-US" sz="1200" dirty="0" smtClean="0"/>
                        <a:t>Choose, demonstrate, illustrate, interpret, solve, operate, employ</a:t>
                      </a:r>
                      <a:endParaRPr lang="en-US" sz="1200" dirty="0"/>
                    </a:p>
                  </a:txBody>
                  <a:tcPr>
                    <a:solidFill>
                      <a:srgbClr val="FFFF00">
                        <a:alpha val="50000"/>
                      </a:srgbClr>
                    </a:solidFill>
                  </a:tcPr>
                </a:tc>
                <a:tc>
                  <a:txBody>
                    <a:bodyPr/>
                    <a:lstStyle/>
                    <a:p>
                      <a:r>
                        <a:rPr lang="en-US" sz="1200" baseline="0" dirty="0" smtClean="0"/>
                        <a:t>Labeling diagrams, problem sets, short response prompts</a:t>
                      </a:r>
                      <a:endParaRPr lang="en-US" sz="1200" dirty="0" smtClean="0"/>
                    </a:p>
                  </a:txBody>
                  <a:tcPr anchor="b">
                    <a:lnR w="38100" cap="flat" cmpd="sng" algn="ctr">
                      <a:solidFill>
                        <a:schemeClr val="tx1"/>
                      </a:solidFill>
                      <a:prstDash val="solid"/>
                      <a:round/>
                      <a:headEnd type="none" w="med" len="med"/>
                      <a:tailEnd type="none" w="med" len="med"/>
                    </a:lnR>
                    <a:solidFill>
                      <a:srgbClr val="FFFF00">
                        <a:alpha val="50000"/>
                      </a:srgbClr>
                    </a:solidFill>
                  </a:tcPr>
                </a:tc>
                <a:tc>
                  <a:txBody>
                    <a:bodyPr/>
                    <a:lstStyle/>
                    <a:p>
                      <a:r>
                        <a:rPr lang="en-US" sz="1200" b="1" dirty="0" smtClean="0"/>
                        <a:t>Demonstrations</a:t>
                      </a:r>
                      <a:r>
                        <a:rPr lang="en-US" sz="1200" dirty="0" smtClean="0"/>
                        <a:t>, infographics, observation</a:t>
                      </a:r>
                      <a:r>
                        <a:rPr lang="en-US" sz="1200" baseline="0" dirty="0" smtClean="0"/>
                        <a:t>,</a:t>
                      </a:r>
                      <a:r>
                        <a:rPr lang="en-US" sz="1200" dirty="0" smtClean="0"/>
                        <a:t> skills checklists</a:t>
                      </a:r>
                      <a:endParaRPr lang="en-US" sz="1200" dirty="0"/>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C00"/>
                    </a:solidFill>
                  </a:tcPr>
                </a:tc>
                <a:extLst>
                  <a:ext uri="{0D108BD9-81ED-4DB2-BD59-A6C34878D82A}">
                    <a16:rowId xmlns:a16="http://schemas.microsoft.com/office/drawing/2014/main" val="4194686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Understanding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Can the learner explain  ideas or concepts?</a:t>
                      </a:r>
                    </a:p>
                  </a:txBody>
                  <a:tcPr>
                    <a:solidFill>
                      <a:srgbClr val="FF9933"/>
                    </a:solidFill>
                  </a:tcPr>
                </a:tc>
                <a:tc>
                  <a:txBody>
                    <a:bodyPr/>
                    <a:lstStyle/>
                    <a:p>
                      <a:endParaRPr lang="en-US" sz="1200" dirty="0" smtClean="0"/>
                    </a:p>
                    <a:p>
                      <a:r>
                        <a:rPr lang="en-US" sz="1200" dirty="0" smtClean="0"/>
                        <a:t>Describe, classify, explain, discuss, identify, locate, translate, report</a:t>
                      </a:r>
                      <a:endParaRPr lang="en-US" sz="1200" dirty="0"/>
                    </a:p>
                  </a:txBody>
                  <a:tcPr>
                    <a:solidFill>
                      <a:srgbClr val="FFC000">
                        <a:alpha val="60000"/>
                      </a:srgbClr>
                    </a:solidFill>
                  </a:tcPr>
                </a:tc>
                <a:tc>
                  <a:txBody>
                    <a:bodyPr/>
                    <a:lstStyle/>
                    <a:p>
                      <a:r>
                        <a:rPr lang="en-US" sz="1200" dirty="0" smtClean="0"/>
                        <a:t>Identification questions, short response prompts</a:t>
                      </a:r>
                      <a:endParaRPr lang="en-US" sz="1200" dirty="0"/>
                    </a:p>
                  </a:txBody>
                  <a:tcPr anchor="b">
                    <a:lnR w="38100" cap="flat" cmpd="sng" algn="ctr">
                      <a:solidFill>
                        <a:schemeClr val="tx1"/>
                      </a:solidFill>
                      <a:prstDash val="solid"/>
                      <a:round/>
                      <a:headEnd type="none" w="med" len="med"/>
                      <a:tailEnd type="none" w="med" len="med"/>
                    </a:lnR>
                    <a:solidFill>
                      <a:srgbClr val="FFC000">
                        <a:alpha val="60000"/>
                      </a:srgbClr>
                    </a:solidFill>
                  </a:tcPr>
                </a:tc>
                <a:tc>
                  <a:txBody>
                    <a:bodyPr/>
                    <a:lstStyle/>
                    <a:p>
                      <a:r>
                        <a:rPr lang="en-US" sz="1200" b="1" dirty="0" smtClean="0"/>
                        <a:t>Journal</a:t>
                      </a:r>
                      <a:r>
                        <a:rPr lang="en-US" sz="1200" b="1" baseline="0" dirty="0" smtClean="0"/>
                        <a:t> entries</a:t>
                      </a:r>
                      <a:r>
                        <a:rPr lang="en-US" sz="1200" baseline="0" dirty="0" smtClean="0"/>
                        <a:t>, lab reports/ </a:t>
                      </a:r>
                      <a:r>
                        <a:rPr lang="en-US" sz="1200" b="1" baseline="0" dirty="0" smtClean="0"/>
                        <a:t>team activity reports</a:t>
                      </a:r>
                      <a:endParaRPr lang="en-US" sz="1200" b="1" dirty="0"/>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9933"/>
                    </a:solidFill>
                  </a:tcPr>
                </a:tc>
                <a:extLst>
                  <a:ext uri="{0D108BD9-81ED-4DB2-BD59-A6C34878D82A}">
                    <a16:rowId xmlns:a16="http://schemas.microsoft.com/office/drawing/2014/main" val="135446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Remembering</a:t>
                      </a:r>
                      <a:r>
                        <a:rPr lang="en-US" sz="1200" dirty="0" smtClean="0"/>
                        <a:t/>
                      </a:r>
                      <a:br>
                        <a:rPr lang="en-US" sz="1200" dirty="0" smtClean="0"/>
                      </a:br>
                      <a:r>
                        <a:rPr lang="en-US" sz="1200" dirty="0" smtClean="0"/>
                        <a:t>Can</a:t>
                      </a:r>
                      <a:r>
                        <a:rPr lang="en-US" sz="1200" baseline="0" dirty="0" smtClean="0"/>
                        <a:t> the learner recall important information?</a:t>
                      </a:r>
                      <a:endParaRPr lang="en-US" sz="1200" dirty="0" smtClean="0"/>
                    </a:p>
                  </a:txBody>
                  <a:tcPr>
                    <a:solidFill>
                      <a:srgbClr val="FF0000">
                        <a:alpha val="60000"/>
                      </a:srgbClr>
                    </a:solidFill>
                  </a:tcPr>
                </a:tc>
                <a:tc>
                  <a:txBody>
                    <a:bodyPr/>
                    <a:lstStyle/>
                    <a:p>
                      <a:endParaRPr lang="en-US" sz="1200" dirty="0" smtClean="0"/>
                    </a:p>
                    <a:p>
                      <a:r>
                        <a:rPr lang="en-US" sz="1200" dirty="0" smtClean="0"/>
                        <a:t>Define, list, repeat, recall, state, indicate, choose the correct option</a:t>
                      </a:r>
                      <a:endParaRPr lang="en-US" sz="1200" dirty="0"/>
                    </a:p>
                  </a:txBody>
                  <a:tcPr>
                    <a:solidFill>
                      <a:srgbClr val="FF0000">
                        <a:alpha val="30000"/>
                      </a:srgbClr>
                    </a:solidFill>
                  </a:tcPr>
                </a:tc>
                <a:tc>
                  <a:txBody>
                    <a:bodyPr/>
                    <a:lstStyle/>
                    <a:p>
                      <a:endParaRPr lang="en-US" sz="1200" dirty="0" smtClean="0"/>
                    </a:p>
                    <a:p>
                      <a:r>
                        <a:rPr lang="en-US" sz="1200" dirty="0" smtClean="0"/>
                        <a:t>Exams</a:t>
                      </a:r>
                      <a:r>
                        <a:rPr lang="en-US" sz="1200" baseline="0" dirty="0" smtClean="0"/>
                        <a:t> &amp; quizzes (fill-in the blank, multiple choice, definitions)</a:t>
                      </a:r>
                      <a:endParaRPr lang="en-US" sz="1200" dirty="0"/>
                    </a:p>
                  </a:txBody>
                  <a:tcPr anchor="b">
                    <a:solidFill>
                      <a:srgbClr val="FF0000">
                        <a:alpha val="30000"/>
                      </a:srgbClr>
                    </a:solidFill>
                  </a:tcPr>
                </a:tc>
                <a:tc>
                  <a:txBody>
                    <a:bodyPr/>
                    <a:lstStyle/>
                    <a:p>
                      <a:r>
                        <a:rPr lang="en-US" sz="1200" dirty="0" smtClean="0"/>
                        <a:t>Not recommended</a:t>
                      </a:r>
                      <a:endParaRPr lang="en-US" sz="1200" dirty="0"/>
                    </a:p>
                  </a:txBody>
                  <a:tcPr anchor="b">
                    <a:lnT w="38100" cap="flat" cmpd="sng" algn="ctr">
                      <a:solidFill>
                        <a:schemeClr val="tx1"/>
                      </a:solidFill>
                      <a:prstDash val="solid"/>
                      <a:round/>
                      <a:headEnd type="none" w="med" len="med"/>
                      <a:tailEnd type="none" w="med" len="med"/>
                    </a:lnT>
                    <a:solidFill>
                      <a:srgbClr val="FF0000">
                        <a:alpha val="30000"/>
                      </a:srgbClr>
                    </a:solidFill>
                  </a:tcPr>
                </a:tc>
                <a:extLst>
                  <a:ext uri="{0D108BD9-81ED-4DB2-BD59-A6C34878D82A}">
                    <a16:rowId xmlns:a16="http://schemas.microsoft.com/office/drawing/2014/main" val="2187639348"/>
                  </a:ext>
                </a:extLst>
              </a:tr>
            </a:tbl>
          </a:graphicData>
        </a:graphic>
      </p:graphicFrame>
    </p:spTree>
    <p:extLst>
      <p:ext uri="{BB962C8B-B14F-4D97-AF65-F5344CB8AC3E}">
        <p14:creationId xmlns:p14="http://schemas.microsoft.com/office/powerpoint/2010/main" val="192267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Reasoning VALUE Rubric – </a:t>
            </a:r>
            <a:r>
              <a:rPr lang="en-US" dirty="0" smtClean="0"/>
              <a:t>Modified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9768269"/>
              </p:ext>
            </p:extLst>
          </p:nvPr>
        </p:nvGraphicFramePr>
        <p:xfrm>
          <a:off x="604163" y="1402811"/>
          <a:ext cx="11190514" cy="4985291"/>
        </p:xfrm>
        <a:graphic>
          <a:graphicData uri="http://schemas.openxmlformats.org/drawingml/2006/table">
            <a:tbl>
              <a:tblPr firstRow="1" firstCol="1" bandRow="1">
                <a:tableStyleId>{5C22544A-7EE6-4342-B048-85BDC9FD1C3A}</a:tableStyleId>
              </a:tblPr>
              <a:tblGrid>
                <a:gridCol w="1459873">
                  <a:extLst>
                    <a:ext uri="{9D8B030D-6E8A-4147-A177-3AD203B41FA5}">
                      <a16:colId xmlns:a16="http://schemas.microsoft.com/office/drawing/2014/main" val="3957254390"/>
                    </a:ext>
                  </a:extLst>
                </a:gridCol>
                <a:gridCol w="2000237">
                  <a:extLst>
                    <a:ext uri="{9D8B030D-6E8A-4147-A177-3AD203B41FA5}">
                      <a16:colId xmlns:a16="http://schemas.microsoft.com/office/drawing/2014/main" val="3411158018"/>
                    </a:ext>
                  </a:extLst>
                </a:gridCol>
                <a:gridCol w="2086836">
                  <a:extLst>
                    <a:ext uri="{9D8B030D-6E8A-4147-A177-3AD203B41FA5}">
                      <a16:colId xmlns:a16="http://schemas.microsoft.com/office/drawing/2014/main" val="1376936722"/>
                    </a:ext>
                  </a:extLst>
                </a:gridCol>
                <a:gridCol w="2086836">
                  <a:extLst>
                    <a:ext uri="{9D8B030D-6E8A-4147-A177-3AD203B41FA5}">
                      <a16:colId xmlns:a16="http://schemas.microsoft.com/office/drawing/2014/main" val="2846005080"/>
                    </a:ext>
                  </a:extLst>
                </a:gridCol>
                <a:gridCol w="2087629">
                  <a:extLst>
                    <a:ext uri="{9D8B030D-6E8A-4147-A177-3AD203B41FA5}">
                      <a16:colId xmlns:a16="http://schemas.microsoft.com/office/drawing/2014/main" val="1503316342"/>
                    </a:ext>
                  </a:extLst>
                </a:gridCol>
                <a:gridCol w="1469103">
                  <a:extLst>
                    <a:ext uri="{9D8B030D-6E8A-4147-A177-3AD203B41FA5}">
                      <a16:colId xmlns:a16="http://schemas.microsoft.com/office/drawing/2014/main" val="307544108"/>
                    </a:ext>
                  </a:extLst>
                </a:gridCol>
              </a:tblGrid>
              <a:tr h="794236">
                <a:tc>
                  <a:txBody>
                    <a:bodyPr/>
                    <a:lstStyle/>
                    <a:p>
                      <a:pPr marL="0" marR="0" algn="l">
                        <a:lnSpc>
                          <a:spcPct val="107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Exceeds Professional Expectations</a:t>
                      </a:r>
                    </a:p>
                    <a:p>
                      <a:pPr marL="0" marR="0" algn="ctr">
                        <a:lnSpc>
                          <a:spcPct val="107000"/>
                        </a:lnSpc>
                        <a:spcBef>
                          <a:spcPts val="0"/>
                        </a:spcBef>
                        <a:spcAft>
                          <a:spcPts val="0"/>
                        </a:spcAft>
                      </a:pPr>
                      <a:r>
                        <a:rPr lang="en-US" sz="1200" dirty="0">
                          <a:effectLst/>
                        </a:rPr>
                        <a:t>(5)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Meets Professional Expectations</a:t>
                      </a:r>
                    </a:p>
                    <a:p>
                      <a:pPr marL="0" marR="0" algn="ctr">
                        <a:lnSpc>
                          <a:spcPct val="107000"/>
                        </a:lnSpc>
                        <a:spcBef>
                          <a:spcPts val="0"/>
                        </a:spcBef>
                        <a:spcAft>
                          <a:spcPts val="0"/>
                        </a:spcAft>
                      </a:pPr>
                      <a:r>
                        <a:rPr lang="en-US" sz="1200" dirty="0">
                          <a:effectLst/>
                        </a:rPr>
                        <a:t>(4)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Meets Minimum Expectations</a:t>
                      </a:r>
                    </a:p>
                    <a:p>
                      <a:pPr marL="0" marR="0" algn="ctr">
                        <a:lnSpc>
                          <a:spcPct val="107000"/>
                        </a:lnSpc>
                        <a:spcBef>
                          <a:spcPts val="0"/>
                        </a:spcBef>
                        <a:spcAft>
                          <a:spcPts val="0"/>
                        </a:spcAft>
                      </a:pPr>
                      <a:r>
                        <a:rPr lang="en-US" sz="1200" dirty="0">
                          <a:effectLst/>
                        </a:rPr>
                        <a:t>(3)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Approaches </a:t>
                      </a:r>
                    </a:p>
                    <a:p>
                      <a:pPr marL="0" marR="0" algn="ctr">
                        <a:lnSpc>
                          <a:spcPct val="107000"/>
                        </a:lnSpc>
                        <a:spcBef>
                          <a:spcPts val="0"/>
                        </a:spcBef>
                        <a:spcAft>
                          <a:spcPts val="0"/>
                        </a:spcAft>
                      </a:pPr>
                      <a:r>
                        <a:rPr lang="en-US" sz="1200" dirty="0">
                          <a:effectLst/>
                        </a:rPr>
                        <a:t>Expectations</a:t>
                      </a:r>
                    </a:p>
                    <a:p>
                      <a:pPr marL="0" marR="0" algn="ctr">
                        <a:lnSpc>
                          <a:spcPct val="107000"/>
                        </a:lnSpc>
                        <a:spcBef>
                          <a:spcPts val="0"/>
                        </a:spcBef>
                        <a:spcAft>
                          <a:spcPts val="0"/>
                        </a:spcAft>
                      </a:pPr>
                      <a:r>
                        <a:rPr lang="en-US" sz="1200" dirty="0">
                          <a:effectLst/>
                        </a:rPr>
                        <a:t>(2)</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tc>
                  <a:txBody>
                    <a:bodyPr/>
                    <a:lstStyle/>
                    <a:p>
                      <a:pPr marL="0" marR="0" algn="ctr">
                        <a:lnSpc>
                          <a:spcPct val="107000"/>
                        </a:lnSpc>
                        <a:spcBef>
                          <a:spcPts val="0"/>
                        </a:spcBef>
                        <a:spcAft>
                          <a:spcPts val="0"/>
                        </a:spcAft>
                      </a:pPr>
                      <a:r>
                        <a:rPr lang="en-US" sz="1200" dirty="0">
                          <a:effectLst/>
                        </a:rPr>
                        <a:t>Does Not Meet Expectations</a:t>
                      </a:r>
                    </a:p>
                    <a:p>
                      <a:pPr marL="0" marR="0" algn="ctr">
                        <a:lnSpc>
                          <a:spcPct val="107000"/>
                        </a:lnSpc>
                        <a:spcBef>
                          <a:spcPts val="0"/>
                        </a:spcBef>
                        <a:spcAft>
                          <a:spcPts val="0"/>
                        </a:spcAft>
                      </a:pPr>
                      <a:r>
                        <a:rPr lang="en-US" sz="1200" dirty="0">
                          <a:effectLst/>
                        </a:rPr>
                        <a:t>(1)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0" marB="0" anchor="ctr"/>
                </a:tc>
                <a:extLst>
                  <a:ext uri="{0D108BD9-81ED-4DB2-BD59-A6C34878D82A}">
                    <a16:rowId xmlns:a16="http://schemas.microsoft.com/office/drawing/2014/main" val="1861958801"/>
                  </a:ext>
                </a:extLst>
              </a:tr>
              <a:tr h="1883729">
                <a:tc>
                  <a:txBody>
                    <a:bodyPr/>
                    <a:lstStyle/>
                    <a:p>
                      <a:pPr marL="0" marR="0" algn="l">
                        <a:lnSpc>
                          <a:spcPct val="107000"/>
                        </a:lnSpc>
                        <a:spcBef>
                          <a:spcPts val="0"/>
                        </a:spcBef>
                        <a:spcAft>
                          <a:spcPts val="0"/>
                        </a:spcAft>
                      </a:pPr>
                      <a:r>
                        <a:rPr lang="en-US" sz="1200" dirty="0">
                          <a:effectLst/>
                        </a:rPr>
                        <a:t>Recognizing Ethical Issues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R="51443" marT="0" marB="0" anchor="ctr"/>
                </a:tc>
                <a:tc>
                  <a:txBody>
                    <a:bodyPr/>
                    <a:lstStyle/>
                    <a:p>
                      <a:pPr marL="0" marR="0" algn="l">
                        <a:lnSpc>
                          <a:spcPct val="107000"/>
                        </a:lnSpc>
                        <a:spcBef>
                          <a:spcPts val="0"/>
                        </a:spcBef>
                        <a:spcAft>
                          <a:spcPts val="0"/>
                        </a:spcAft>
                      </a:pPr>
                      <a:r>
                        <a:rPr lang="en-US" sz="1200" dirty="0">
                          <a:effectLst/>
                        </a:rPr>
                        <a:t>Student understands ethical issues when presented in a complex, multilayered, ambiguous context.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acknowledges basic &amp; obvious ethical issues &amp; grasps the full complexity &amp; situational conditions around them.</a:t>
                      </a:r>
                    </a:p>
                    <a:p>
                      <a:pPr marL="0" marR="0" algn="l">
                        <a:lnSpc>
                          <a:spcPct val="107000"/>
                        </a:lnSpc>
                        <a:spcBef>
                          <a:spcPts val="0"/>
                        </a:spcBef>
                        <a:spcAft>
                          <a:spcPts val="0"/>
                        </a:spcAft>
                      </a:pPr>
                      <a:r>
                        <a:rPr lang="en-US" sz="12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acknowledges basic &amp; obvious ethical issues &amp; grasps some of the complexity &amp;/or situational conditions, but incompletely articulates the full complexity of the dilemma</a:t>
                      </a:r>
                      <a:r>
                        <a:rPr lang="en-US" sz="1200" dirty="0" smtClean="0">
                          <a:effectLst/>
                        </a:rPr>
                        <a:t>.</a:t>
                      </a:r>
                    </a:p>
                  </a:txBody>
                  <a:tcPr marL="51443" marR="51443" marT="54864" marB="0"/>
                </a:tc>
                <a:tc>
                  <a:txBody>
                    <a:bodyPr/>
                    <a:lstStyle/>
                    <a:p>
                      <a:pPr marL="0" marR="0" algn="l">
                        <a:lnSpc>
                          <a:spcPct val="107000"/>
                        </a:lnSpc>
                        <a:spcBef>
                          <a:spcPts val="0"/>
                        </a:spcBef>
                        <a:spcAft>
                          <a:spcPts val="0"/>
                        </a:spcAft>
                      </a:pPr>
                      <a:r>
                        <a:rPr lang="en-US" sz="1200" dirty="0">
                          <a:effectLst/>
                        </a:rPr>
                        <a:t>Student acknowledges basic &amp; obvious ethical issues, but fails to grasp complexity or situational conditions around them.</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does not acknowledge basic &amp; obvious ethical issues as dilemmas.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extLst>
                  <a:ext uri="{0D108BD9-81ED-4DB2-BD59-A6C34878D82A}">
                    <a16:rowId xmlns:a16="http://schemas.microsoft.com/office/drawing/2014/main" val="650904546"/>
                  </a:ext>
                </a:extLst>
              </a:tr>
              <a:tr h="2307326">
                <a:tc>
                  <a:txBody>
                    <a:bodyPr/>
                    <a:lstStyle/>
                    <a:p>
                      <a:pPr marL="0" marR="0" algn="l">
                        <a:lnSpc>
                          <a:spcPct val="107000"/>
                        </a:lnSpc>
                        <a:spcBef>
                          <a:spcPts val="0"/>
                        </a:spcBef>
                        <a:spcAft>
                          <a:spcPts val="0"/>
                        </a:spcAft>
                      </a:pPr>
                      <a:r>
                        <a:rPr lang="en-US" sz="1200" dirty="0">
                          <a:effectLst/>
                        </a:rPr>
                        <a:t>Understanding Different Ethical Perspectives/ Concepts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R="51443" marT="0" marB="0" anchor="ctr"/>
                </a:tc>
                <a:tc>
                  <a:txBody>
                    <a:bodyPr/>
                    <a:lstStyle/>
                    <a:p>
                      <a:pPr marL="0" marR="0" algn="l">
                        <a:lnSpc>
                          <a:spcPct val="107000"/>
                        </a:lnSpc>
                        <a:spcBef>
                          <a:spcPts val="0"/>
                        </a:spcBef>
                        <a:spcAft>
                          <a:spcPts val="0"/>
                        </a:spcAft>
                      </a:pPr>
                      <a:r>
                        <a:rPr lang="en-US" sz="1200" dirty="0">
                          <a:effectLst/>
                        </a:rPr>
                        <a:t>Student names a major perspective/concept in describing the ethical dilemma &amp; accurately explains the details of the perspective/concept while justifying their analysis.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names a major perspective/concept in describing the ethical dilemma, presents the gist of the perspective</a:t>
                      </a:r>
                      <a:r>
                        <a:rPr lang="en-US" sz="1200" dirty="0" smtClean="0">
                          <a:effectLst/>
                        </a:rPr>
                        <a:t>/ concept</a:t>
                      </a:r>
                      <a:r>
                        <a:rPr lang="en-US" sz="1200" dirty="0">
                          <a:effectLst/>
                        </a:rPr>
                        <a:t>, and gives some explanation of the details to justify their analysis, but has some inaccuracies in details &amp;/or in argumentation</a:t>
                      </a:r>
                      <a:r>
                        <a:rPr lang="en-US" sz="1200" dirty="0" smtClean="0">
                          <a:effectLst/>
                        </a:rPr>
                        <a:t>.</a:t>
                      </a:r>
                      <a:endParaRPr lang="en-US" sz="1200" dirty="0">
                        <a:effectLst/>
                      </a:endParaRPr>
                    </a:p>
                  </a:txBody>
                  <a:tcPr marL="51443" marR="51443" marT="54864" marB="0"/>
                </a:tc>
                <a:tc>
                  <a:txBody>
                    <a:bodyPr/>
                    <a:lstStyle/>
                    <a:p>
                      <a:pPr marL="0" marR="0" algn="l">
                        <a:lnSpc>
                          <a:spcPct val="107000"/>
                        </a:lnSpc>
                        <a:spcBef>
                          <a:spcPts val="0"/>
                        </a:spcBef>
                        <a:spcAft>
                          <a:spcPts val="0"/>
                        </a:spcAft>
                      </a:pPr>
                      <a:r>
                        <a:rPr lang="en-US" sz="1200" dirty="0">
                          <a:effectLst/>
                        </a:rPr>
                        <a:t>Student names a major perspective/concept in describing the ethical dilemma &amp; presents the gist of the perspective</a:t>
                      </a:r>
                      <a:r>
                        <a:rPr lang="en-US" sz="1200" dirty="0" smtClean="0">
                          <a:effectLst/>
                        </a:rPr>
                        <a:t>/ concept</a:t>
                      </a:r>
                      <a:r>
                        <a:rPr lang="en-US" sz="1200" dirty="0">
                          <a:effectLst/>
                        </a:rPr>
                        <a:t>, but does not go into sufficient detail to justify their analysis.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names a major perspective/concept in describing the ethical dilemma, but does not provide even a basic description of what that perspective/concept entails.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tc>
                  <a:txBody>
                    <a:bodyPr/>
                    <a:lstStyle/>
                    <a:p>
                      <a:pPr marL="0" marR="0" algn="l">
                        <a:lnSpc>
                          <a:spcPct val="107000"/>
                        </a:lnSpc>
                        <a:spcBef>
                          <a:spcPts val="0"/>
                        </a:spcBef>
                        <a:spcAft>
                          <a:spcPts val="0"/>
                        </a:spcAft>
                      </a:pPr>
                      <a:r>
                        <a:rPr lang="en-US" sz="1200" dirty="0">
                          <a:effectLst/>
                        </a:rPr>
                        <a:t>Student describes an ethical dilemma without referencing any specific ethical perspective</a:t>
                      </a:r>
                      <a:r>
                        <a:rPr lang="en-US" sz="1200" dirty="0" smtClean="0">
                          <a:effectLst/>
                        </a:rPr>
                        <a:t>/ concept</a:t>
                      </a:r>
                      <a:r>
                        <a:rPr lang="en-US" sz="1200" dirty="0">
                          <a:effectLst/>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43" marR="51443" marT="54864" marB="0"/>
                </a:tc>
                <a:extLst>
                  <a:ext uri="{0D108BD9-81ED-4DB2-BD59-A6C34878D82A}">
                    <a16:rowId xmlns:a16="http://schemas.microsoft.com/office/drawing/2014/main" val="3280378501"/>
                  </a:ext>
                </a:extLst>
              </a:tr>
            </a:tbl>
          </a:graphicData>
        </a:graphic>
      </p:graphicFrame>
      <p:sp>
        <p:nvSpPr>
          <p:cNvPr id="4" name="Slide Number Placeholder 3"/>
          <p:cNvSpPr>
            <a:spLocks noGrp="1"/>
          </p:cNvSpPr>
          <p:nvPr>
            <p:ph type="sldNum" sz="quarter" idx="10"/>
          </p:nvPr>
        </p:nvSpPr>
        <p:spPr/>
        <p:txBody>
          <a:bodyPr/>
          <a:lstStyle/>
          <a:p>
            <a:pPr>
              <a:defRPr/>
            </a:pPr>
            <a:fld id="{47F98080-70B3-41E8-A56E-E12CB059AD2D}" type="slidenum">
              <a:rPr lang="en-US" altLang="en-US" smtClean="0"/>
              <a:pPr>
                <a:defRPr/>
              </a:pPr>
              <a:t>9</a:t>
            </a:fld>
            <a:endParaRPr lang="en-US" altLang="en-US"/>
          </a:p>
        </p:txBody>
      </p:sp>
    </p:spTree>
    <p:extLst>
      <p:ext uri="{BB962C8B-B14F-4D97-AF65-F5344CB8AC3E}">
        <p14:creationId xmlns:p14="http://schemas.microsoft.com/office/powerpoint/2010/main" val="27425625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WPI_2012Multi">
  <a:themeElements>
    <a:clrScheme name="Custom 56">
      <a:dk1>
        <a:sysClr val="windowText" lastClr="000000"/>
      </a:dk1>
      <a:lt1>
        <a:sysClr val="window" lastClr="FFFFFF"/>
      </a:lt1>
      <a:dk2>
        <a:srgbClr val="6D6D6D"/>
      </a:dk2>
      <a:lt2>
        <a:srgbClr val="AB192D"/>
      </a:lt2>
      <a:accent1>
        <a:srgbClr val="AB192D"/>
      </a:accent1>
      <a:accent2>
        <a:srgbClr val="B2B7BB"/>
      </a:accent2>
      <a:accent3>
        <a:srgbClr val="2C6A8C"/>
      </a:accent3>
      <a:accent4>
        <a:srgbClr val="B7A079"/>
      </a:accent4>
      <a:accent5>
        <a:srgbClr val="46A0DC"/>
      </a:accent5>
      <a:accent6>
        <a:srgbClr val="6D6D6D"/>
      </a:accent6>
      <a:hlink>
        <a:srgbClr val="46A0DC"/>
      </a:hlink>
      <a:folHlink>
        <a:srgbClr val="808DA9"/>
      </a:folHlink>
    </a:clrScheme>
    <a:fontScheme name="Custom 1">
      <a:majorFont>
        <a:latin typeface="Arial Rounded MT Bold"/>
        <a:ea typeface=""/>
        <a:cs typeface=""/>
      </a:majorFont>
      <a:minorFont>
        <a:latin typeface="Verdana"/>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spDef>
      <a:spPr bwMode="auto">
        <a:solidFill>
          <a:schemeClr val="accent2"/>
        </a:solidFill>
        <a:ln w="12700" cap="sq" algn="ctr">
          <a:solidFill>
            <a:schemeClr val="tx2"/>
          </a:solidFill>
          <a:miter lim="800000"/>
          <a:headEnd/>
          <a:tailEnd/>
        </a:ln>
        <a:effectLst/>
      </a:spPr>
      <a:bodyPr wrap="none" anchor="ctr"/>
      <a:lstStyle>
        <a:defPPr algn="ctr">
          <a:defRPr sz="1600" dirty="0" smtClean="0">
            <a:solidFill>
              <a:schemeClr val="bg1"/>
            </a:solidFill>
            <a:latin typeface="+mn-lt"/>
          </a:defRPr>
        </a:defPPr>
      </a:lstStyle>
    </a:spDef>
    <a:txDef>
      <a:spPr>
        <a:noFill/>
      </a:spPr>
      <a:bodyPr wrap="none" rtlCol="0">
        <a:noAutofit/>
      </a:bodyPr>
      <a:lstStyle>
        <a:defPPr algn="ctr">
          <a:defRPr sz="16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5366</TotalTime>
  <Words>2901</Words>
  <Application>Microsoft Office PowerPoint</Application>
  <PresentationFormat>Widescreen</PresentationFormat>
  <Paragraphs>340</Paragraphs>
  <Slides>17</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Rounded MT Bold</vt:lpstr>
      <vt:lpstr>Calibri</vt:lpstr>
      <vt:lpstr>Courier New</vt:lpstr>
      <vt:lpstr>Times New Roman</vt:lpstr>
      <vt:lpstr>Verdana</vt:lpstr>
      <vt:lpstr>Wingdings</vt:lpstr>
      <vt:lpstr>2_WPI_2012Multi</vt:lpstr>
      <vt:lpstr>Connecting Assessment to Learning Objectives  for Faculty and Students</vt:lpstr>
      <vt:lpstr>What are our learning objectives?</vt:lpstr>
      <vt:lpstr>What’s your plan  to backwards design assessment  of an experiential education activity?</vt:lpstr>
      <vt:lpstr>Example 1: Assessing Ethics in Action</vt:lpstr>
      <vt:lpstr>Example 1: Assessing Ethics in Action</vt:lpstr>
      <vt:lpstr>Assessment Design Choices: An Organizer Using Bloom’s Taxonomy</vt:lpstr>
      <vt:lpstr>Assessment Design Choices: An Organizer Using Bloom’s Taxonomy</vt:lpstr>
      <vt:lpstr>Assessment Design Choices: An Organizer Using Bloom’s Taxonomy</vt:lpstr>
      <vt:lpstr>Ethical Reasoning VALUE Rubric – Modified</vt:lpstr>
      <vt:lpstr>Ethical Reasoning VALUE Rubric – Modified</vt:lpstr>
      <vt:lpstr>Rubrics for Student Learning Outcomes in Process &amp; Product Assessment</vt:lpstr>
      <vt:lpstr>Example 2: Assessing Leadership &amp; Team Skills</vt:lpstr>
      <vt:lpstr>Ownership Allies</vt:lpstr>
      <vt:lpstr>What’s your plan  to backwards design assessment  of an experiential education activity?</vt:lpstr>
      <vt:lpstr>Weekly Team Reports</vt:lpstr>
      <vt:lpstr>What’s your plan  to backwards design assessment  of an experiential education activity?</vt:lpstr>
      <vt:lpstr>Questions?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Elements of Project-Based Learning Buck Institute of Education</dc:title>
  <dc:creator>LeChasseur, Kimberly A</dc:creator>
  <cp:lastModifiedBy>LeChasseur, Kimberly A</cp:lastModifiedBy>
  <cp:revision>685</cp:revision>
  <dcterms:created xsi:type="dcterms:W3CDTF">2018-07-06T13:24:07Z</dcterms:created>
  <dcterms:modified xsi:type="dcterms:W3CDTF">2021-06-16T19:35:08Z</dcterms:modified>
</cp:coreProperties>
</file>