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59" r:id="rId4"/>
    <p:sldId id="287" r:id="rId5"/>
    <p:sldId id="288" r:id="rId6"/>
    <p:sldId id="286" r:id="rId7"/>
    <p:sldId id="289" r:id="rId8"/>
    <p:sldId id="263" r:id="rId9"/>
    <p:sldId id="291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86322" autoAdjust="0"/>
  </p:normalViewPr>
  <p:slideViewPr>
    <p:cSldViewPr showGuides="1">
      <p:cViewPr varScale="1">
        <p:scale>
          <a:sx n="76" d="100"/>
          <a:sy n="76" d="100"/>
        </p:scale>
        <p:origin x="1146" y="84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Sheet1!$F$2:$F$6</c:f>
              <c:numCache>
                <c:formatCode>General</c:formatCode>
                <c:ptCount val="5"/>
                <c:pt idx="0">
                  <c:v>2.7168036332179928</c:v>
                </c:pt>
                <c:pt idx="1">
                  <c:v>2.9899562736441672</c:v>
                </c:pt>
                <c:pt idx="2">
                  <c:v>4.3252595155709335</c:v>
                </c:pt>
                <c:pt idx="3">
                  <c:v>3.3680471191467611</c:v>
                </c:pt>
                <c:pt idx="4">
                  <c:v>1.7064037540882591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1.3502941888923366E-2</c:v>
                </c:pt>
                <c:pt idx="1">
                  <c:v>1.2425475643810118E-2</c:v>
                </c:pt>
                <c:pt idx="2">
                  <c:v>7.5759900068259412E-3</c:v>
                </c:pt>
                <c:pt idx="3">
                  <c:v>1.1601844115420418E-2</c:v>
                </c:pt>
                <c:pt idx="4">
                  <c:v>2.1300815389388775E-2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A0-46E7-87B6-4A553EF38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970576"/>
        <c:axId val="463963688"/>
      </c:scatterChart>
      <c:valAx>
        <c:axId val="46397057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(Radii/min)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963688"/>
        <c:crosses val="autoZero"/>
        <c:crossBetween val="midCat"/>
      </c:valAx>
      <c:valAx>
        <c:axId val="46396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Torque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970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DE6D-E175-4148-9E10-6581D2914173}" type="slidenum">
              <a:rPr lang="en-US"/>
              <a:pPr/>
              <a:t>8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DE6D-E175-4148-9E10-6581D2914173}" type="slidenum">
              <a:rPr lang="en-US"/>
              <a:pPr/>
              <a:t>9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x_Group_USA" TargetMode="External"/><Relationship Id="rId2" Type="http://schemas.openxmlformats.org/officeDocument/2006/relationships/hyperlink" Target="https://en.wikipedia.org/wiki/Swiss_Army_Knife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g"/><Relationship Id="rId4" Type="http://schemas.openxmlformats.org/officeDocument/2006/relationships/hyperlink" Target="https://en.wikipedia.org/wiki/Match#Varieties_of_matches_toda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077200" cy="1524000"/>
          </a:xfrm>
        </p:spPr>
        <p:txBody>
          <a:bodyPr/>
          <a:lstStyle/>
          <a:p>
            <a:r>
              <a:rPr lang="en-US" sz="4000" dirty="0"/>
              <a:t>Ahmet Can Sabuncu, PhD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Assistant Teaching Professor</a:t>
            </a:r>
          </a:p>
          <a:p>
            <a:r>
              <a:rPr lang="en-US" dirty="0"/>
              <a:t>Mechanical Engineering Department </a:t>
            </a:r>
          </a:p>
          <a:p>
            <a:r>
              <a:rPr lang="en-US" dirty="0"/>
              <a:t>Worcester Polytechnic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Projects: Anytime, Anywhere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991100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“MacGyver's most-used item is his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Swiss Army Knife"/>
              </a:rPr>
              <a:t>Swiss Army Knife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He usually carries a roll of duct tape in his back pocket, flattened out to make it fit. Other items he often has on hand are: an ID card, a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Timex Group USA"/>
              </a:rPr>
              <a:t>Timex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Camper watch,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Match"/>
              </a:rPr>
              <a:t>strike-anywhere matches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few paper clips, chewing gum, and a flashlight…”</a:t>
            </a:r>
          </a:p>
          <a:p>
            <a:r>
              <a:rPr lang="en-US" sz="1700" i="1" dirty="0">
                <a:solidFill>
                  <a:srgbClr val="202122"/>
                </a:solidFill>
                <a:latin typeface="Arial" panose="020B0604020202020204" pitchFamily="34" charset="0"/>
              </a:rPr>
              <a:t>Wikipedia</a:t>
            </a:r>
            <a:endParaRPr lang="en-US" i="1" dirty="0"/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D1395141-E1C8-4DDC-9199-8510F7D519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r="13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6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Projects: Anytime, Anywhere 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Tuition costs/financial aid rate is monotonically increasing.</a:t>
            </a:r>
          </a:p>
          <a:p>
            <a:pPr lvl="1"/>
            <a:r>
              <a:rPr lang="en-US" dirty="0"/>
              <a:t>Capital cost to start an experimentation lab (30 students) is $150,000.</a:t>
            </a:r>
          </a:p>
          <a:p>
            <a:r>
              <a:rPr lang="en-US" dirty="0"/>
              <a:t>The student profile is changing and there is a need to accommodate different schedules and locations. </a:t>
            </a:r>
          </a:p>
          <a:p>
            <a:r>
              <a:rPr lang="en-US" dirty="0"/>
              <a:t>Online education could be a solution to the above but hampered by the problems around it.</a:t>
            </a:r>
          </a:p>
          <a:p>
            <a:r>
              <a:rPr lang="en-US" dirty="0"/>
              <a:t>Some problems around online education:</a:t>
            </a:r>
          </a:p>
          <a:p>
            <a:pPr lvl="1"/>
            <a:r>
              <a:rPr lang="en-US" dirty="0"/>
              <a:t>Hands on project work</a:t>
            </a:r>
          </a:p>
          <a:p>
            <a:pPr lvl="1"/>
            <a:r>
              <a:rPr lang="en-US" dirty="0"/>
              <a:t>Experimentation and lab-oriented studies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Student Motivation</a:t>
            </a:r>
          </a:p>
          <a:p>
            <a:pPr lvl="1"/>
            <a:r>
              <a:rPr lang="en-US" dirty="0"/>
              <a:t>Extracurricular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2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Projects: Anytime, Anywhere 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teaching labs for engineering are constrained by many factors. These include,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capital and operating cost of the experimental setups. Capital cost to start an experimentation lab (30 students) is $150,000.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immobility of the experimental setups, requiring all students to be on campus.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Lack of student engagement as labs are too structured and students follow a given recipe.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Experiments in one institution are not easily transferable to other institutions.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Space for Engineering Experimentation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8F238C5-F257-47A9-844F-1A5C7ADB6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18092"/>
              </p:ext>
            </p:extLst>
          </p:nvPr>
        </p:nvGraphicFramePr>
        <p:xfrm>
          <a:off x="914400" y="1752600"/>
          <a:ext cx="716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454163239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774870436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493050668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remote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45767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local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2854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Conducted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Simulated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4586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EE3B42-C7A4-4260-8194-DE1197159629}"/>
              </a:ext>
            </a:extLst>
          </p:cNvPr>
          <p:cNvSpPr txBox="1"/>
          <p:nvPr/>
        </p:nvSpPr>
        <p:spPr>
          <a:xfrm>
            <a:off x="4253203" y="5728890"/>
            <a:ext cx="261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Nature of Interaction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A604E-CF7F-4D56-AFDF-11C6046271DF}"/>
              </a:ext>
            </a:extLst>
          </p:cNvPr>
          <p:cNvSpPr txBox="1"/>
          <p:nvPr/>
        </p:nvSpPr>
        <p:spPr>
          <a:xfrm rot="16200000">
            <a:off x="-541759" y="3523763"/>
            <a:ext cx="23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the student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82F19-3877-434F-BA66-0258E6BD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36" y="3092450"/>
            <a:ext cx="2374764" cy="1358900"/>
          </a:xfrm>
          <a:prstGeom prst="rect">
            <a:avLst/>
          </a:prstGeom>
        </p:spPr>
      </p:pic>
      <p:pic>
        <p:nvPicPr>
          <p:cNvPr id="1026" name="Picture 2" descr="Mars Exploration Rover - Wikipedia">
            <a:extLst>
              <a:ext uri="{FF2B5EF4-FFF2-40B4-BE49-F238E27FC236}">
                <a16:creationId xmlns:a16="http://schemas.microsoft.com/office/drawing/2014/main" id="{27DF549A-9C65-474A-8ED2-9BA9E4FA3E5B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755140"/>
            <a:ext cx="2406677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Unmissable Virtual Reality Marketing Trends to Win in 2019 | MarTech  Advisor">
            <a:extLst>
              <a:ext uri="{FF2B5EF4-FFF2-40B4-BE49-F238E27FC236}">
                <a16:creationId xmlns:a16="http://schemas.microsoft.com/office/drawing/2014/main" id="{5B982DC6-6676-4AF2-A666-4E835A8C221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77" y="1763141"/>
            <a:ext cx="2377440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earch – The College of Engineering">
            <a:extLst>
              <a:ext uri="{FF2B5EF4-FFF2-40B4-BE49-F238E27FC236}">
                <a16:creationId xmlns:a16="http://schemas.microsoft.com/office/drawing/2014/main" id="{63EBE871-DFF3-4E42-A06B-BB2EBA82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79" y="3080536"/>
            <a:ext cx="2432957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7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and Potential Impact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APPROACH</a:t>
            </a:r>
          </a:p>
          <a:p>
            <a:r>
              <a:rPr lang="en-US" dirty="0"/>
              <a:t>Our solution is to change the current paradigm in lab-oriented courses such that there is spatial and temporal mobility. </a:t>
            </a:r>
          </a:p>
          <a:p>
            <a:r>
              <a:rPr lang="en-US" dirty="0"/>
              <a:t>Students use low-cost materials to conduct experiments </a:t>
            </a:r>
            <a:r>
              <a:rPr lang="en-US" b="1" dirty="0"/>
              <a:t>anywhere </a:t>
            </a:r>
            <a:r>
              <a:rPr lang="en-US" dirty="0"/>
              <a:t>(spatial independency).  </a:t>
            </a:r>
          </a:p>
          <a:p>
            <a:r>
              <a:rPr lang="en-US" dirty="0"/>
              <a:t>We design experiments and making activities that are doable in </a:t>
            </a:r>
            <a:r>
              <a:rPr lang="en-US" b="1" dirty="0"/>
              <a:t>everyday situations </a:t>
            </a:r>
            <a:r>
              <a:rPr lang="en-US" dirty="0"/>
              <a:t>(temporal independency).</a:t>
            </a:r>
          </a:p>
          <a:p>
            <a:r>
              <a:rPr lang="en-US" dirty="0"/>
              <a:t>Student learning culminates in</a:t>
            </a:r>
            <a:r>
              <a:rPr lang="en-US" b="1" dirty="0"/>
              <a:t> an open-ended project activity </a:t>
            </a:r>
            <a:r>
              <a:rPr lang="en-US" dirty="0"/>
              <a:t>where they also use </a:t>
            </a:r>
            <a:r>
              <a:rPr lang="en-US" b="1" dirty="0"/>
              <a:t>making</a:t>
            </a:r>
            <a:r>
              <a:rPr lang="en-US" dirty="0"/>
              <a:t> skills.</a:t>
            </a:r>
          </a:p>
          <a:p>
            <a:pPr marL="0" indent="0">
              <a:buNone/>
            </a:pPr>
            <a:r>
              <a:rPr lang="en-US" b="1" dirty="0"/>
              <a:t>IMPACT</a:t>
            </a:r>
          </a:p>
          <a:p>
            <a:r>
              <a:rPr lang="en-US" dirty="0"/>
              <a:t>Experiments are more accessible. </a:t>
            </a:r>
          </a:p>
          <a:p>
            <a:r>
              <a:rPr lang="en-US" dirty="0"/>
              <a:t>Experiments and making efforts are easily transferrable from one institution to another.  </a:t>
            </a:r>
          </a:p>
          <a:p>
            <a:r>
              <a:rPr lang="en-US" dirty="0"/>
              <a:t>Cost is not a limiting factor in adapting this approach to making and experimental studies. </a:t>
            </a:r>
          </a:p>
          <a:p>
            <a:r>
              <a:rPr lang="en-US" dirty="0"/>
              <a:t>Could be superior to simulations relative to the “realness” of the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8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ME3902: Project Based Experimentation Course</a:t>
            </a:r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7-week online course is structured to have,</a:t>
            </a:r>
          </a:p>
          <a:p>
            <a:r>
              <a:rPr lang="en-US" dirty="0"/>
              <a:t>5 learning or </a:t>
            </a:r>
            <a:r>
              <a:rPr lang="en-US" b="1" dirty="0"/>
              <a:t>formative experimentation modules</a:t>
            </a:r>
            <a:r>
              <a:rPr lang="en-US" dirty="0"/>
              <a:t>, followed by a </a:t>
            </a:r>
            <a:r>
              <a:rPr lang="en-US" b="1" dirty="0"/>
              <a:t>summative open-ended experimentation project</a:t>
            </a:r>
            <a:r>
              <a:rPr lang="en-US" dirty="0"/>
              <a:t>. </a:t>
            </a:r>
          </a:p>
          <a:p>
            <a:r>
              <a:rPr lang="en-US" dirty="0"/>
              <a:t>The contents of the formative modules are designed to teach the most essential experimental skills.</a:t>
            </a:r>
          </a:p>
          <a:p>
            <a:r>
              <a:rPr lang="en-US" dirty="0"/>
              <a:t>Formative modules prepare students to construct complex experimentation setups that involve integration of several measurement sub-systems.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Module</a:t>
            </a:r>
          </a:p>
        </p:txBody>
      </p:sp>
      <p:sp>
        <p:nvSpPr>
          <p:cNvPr id="588810" name="Rectangle 10"/>
          <p:cNvSpPr>
            <a:spLocks noChangeArrowheads="1"/>
          </p:cNvSpPr>
          <p:nvPr/>
        </p:nvSpPr>
        <p:spPr bwMode="auto">
          <a:xfrm>
            <a:off x="4572000" y="1628188"/>
            <a:ext cx="4021138" cy="5762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Example Module: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</a:rPr>
              <a:t>Determining the torque characteristics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of a motor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" y="2065338"/>
            <a:ext cx="3810000" cy="286232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Formative Modules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Students develop proficiency in developing experimental setups.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In each module a physical measurement type is addressed (Temperature, distance, concentration, etc.).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EF7658-B077-41F8-AA75-E053D8F90F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2" y="2519775"/>
            <a:ext cx="2971798" cy="213377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3A7E2EA-1B1C-403A-8740-4AB5EA3C0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975613"/>
              </p:ext>
            </p:extLst>
          </p:nvPr>
        </p:nvGraphicFramePr>
        <p:xfrm>
          <a:off x="5130800" y="4800659"/>
          <a:ext cx="3200400" cy="167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155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Module</a:t>
            </a:r>
          </a:p>
        </p:txBody>
      </p:sp>
      <p:sp>
        <p:nvSpPr>
          <p:cNvPr id="588810" name="Rectangle 10"/>
          <p:cNvSpPr>
            <a:spLocks noChangeArrowheads="1"/>
          </p:cNvSpPr>
          <p:nvPr/>
        </p:nvSpPr>
        <p:spPr bwMode="auto">
          <a:xfrm>
            <a:off x="322262" y="4382870"/>
            <a:ext cx="4021138" cy="5762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Example Projects: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</a:rPr>
              <a:t>Tabletop Kitchen Bioreactor (a)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</a:rPr>
              <a:t>Plant Maintenance System (b)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Renewable Energy Weather Station (c)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19100" y="1365024"/>
            <a:ext cx="3810000" cy="258532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The Open Ended Project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utilized a minimum of 3 sensors and/or controllers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Students proposed their projects and the instructors restrained the ideas to realistic endeavors.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D139BF-351C-4BCD-B8ED-82E82D41E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9" t="8518" r="18484" b="5556"/>
          <a:stretch/>
        </p:blipFill>
        <p:spPr>
          <a:xfrm>
            <a:off x="4386679" y="2279432"/>
            <a:ext cx="1797269" cy="2743200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3284DEC-4CB8-4117-8BED-88141E35A468}"/>
              </a:ext>
            </a:extLst>
          </p:cNvPr>
          <p:cNvPicPr/>
          <p:nvPr/>
        </p:nvPicPr>
        <p:blipFill rotWithShape="1">
          <a:blip r:embed="rId4"/>
          <a:srcRect t="1400" b="11777"/>
          <a:stretch/>
        </p:blipFill>
        <p:spPr bwMode="auto">
          <a:xfrm>
            <a:off x="6477000" y="1450035"/>
            <a:ext cx="2528252" cy="2525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pic>
        <p:nvPicPr>
          <p:cNvPr id="10" name="Picture 9" descr="A picture containing ground&#10;&#10;Description automatically generated">
            <a:extLst>
              <a:ext uri="{FF2B5EF4-FFF2-40B4-BE49-F238E27FC236}">
                <a16:creationId xmlns:a16="http://schemas.microsoft.com/office/drawing/2014/main" id="{DEC59DE2-A7F7-4637-B825-CA9E6B1A9BC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89700" y="4191000"/>
            <a:ext cx="2515552" cy="2060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BA863-E0FF-4F25-9F20-A799E026E4D2}"/>
              </a:ext>
            </a:extLst>
          </p:cNvPr>
          <p:cNvSpPr txBox="1"/>
          <p:nvPr/>
        </p:nvSpPr>
        <p:spPr>
          <a:xfrm>
            <a:off x="5410200" y="2305735"/>
            <a:ext cx="545148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/>
              <a:t>(a)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892F6-CC6B-4B8C-9D8D-716C6F2E120C}"/>
              </a:ext>
            </a:extLst>
          </p:cNvPr>
          <p:cNvSpPr txBox="1"/>
          <p:nvPr/>
        </p:nvSpPr>
        <p:spPr>
          <a:xfrm>
            <a:off x="6934200" y="1450035"/>
            <a:ext cx="545148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/>
              <a:t>(b)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390B51-CF0C-4733-A265-B2CA97A0FAE4}"/>
              </a:ext>
            </a:extLst>
          </p:cNvPr>
          <p:cNvSpPr txBox="1"/>
          <p:nvPr/>
        </p:nvSpPr>
        <p:spPr>
          <a:xfrm>
            <a:off x="6508274" y="4154270"/>
            <a:ext cx="545148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4192870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204</TotalTime>
  <Words>581</Words>
  <Application>Microsoft Office PowerPoint</Application>
  <PresentationFormat>On-screen Show (4:3)</PresentationFormat>
  <Paragraphs>89</Paragraphs>
  <Slides>9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Ahmet Can Sabuncu, PhD</vt:lpstr>
      <vt:lpstr>Projects: Anytime, Anywhere </vt:lpstr>
      <vt:lpstr>Projects: Anytime, Anywhere </vt:lpstr>
      <vt:lpstr>Projects: Anytime, Anywhere </vt:lpstr>
      <vt:lpstr>Solution Space for Engineering Experimentation</vt:lpstr>
      <vt:lpstr>Our Approach and Potential Impact</vt:lpstr>
      <vt:lpstr>ME3902: Project Based Experimentation Course</vt:lpstr>
      <vt:lpstr>Formative Module</vt:lpstr>
      <vt:lpstr>Summative Module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 </dc:title>
  <dc:creator>Choi, Yejee</dc:creator>
  <cp:lastModifiedBy>Sabuncu, Ahmet C</cp:lastModifiedBy>
  <cp:revision>20</cp:revision>
  <dcterms:created xsi:type="dcterms:W3CDTF">2016-10-10T17:55:03Z</dcterms:created>
  <dcterms:modified xsi:type="dcterms:W3CDTF">2021-06-16T19:50:20Z</dcterms:modified>
</cp:coreProperties>
</file>