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12192000"/>
  <p:notesSz cx="6858000" cy="9144000"/>
  <p:embeddedFontLst>
    <p:embeddedFont>
      <p:font typeface="Questrial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2D21A56-4C2A-4951-8F54-B97F6918BE76}">
  <a:tblStyle styleId="{02D21A56-4C2A-4951-8F54-B97F6918BE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font" Target="fonts/Questrial-regular.fntdata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b282b5d92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b282b5d92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6b282b5d92_0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6b282b5d92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6b282b5d92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6b282b5d92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73d3c59955_0_3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73d3c59955_0_3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73d3c59955_0_35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b282b5d92_0_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6b282b5d92_0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6b282b5d92_0_1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6b282b5d92_0_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6b282b5d92_0_2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6b282b5d92_0_2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b282b5d92_0_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b282b5d92_0_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g6b282b5d92_0_3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6b282b5d92_0_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6b282b5d92_0_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6b282b5d92_0_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6b282b5d92_0_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6b282b5d92_0_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g6b282b5d92_0_3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3d3c59955_0_3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3d3c59955_0_3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73d3c59955_0_33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3d3c59955_0_3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3d3c59955_0_3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73d3c59955_0_33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3d3c59955_0_3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3d3c59955_0_34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73d3c59955_0_34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9dcc977089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9dcc977089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19dcc977089_0_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3d3c59955_0_3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3d3c59955_0_3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73d3c59955_0_36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3d3c59955_0_36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3d3c59955_0_36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73d3c59955_0_36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b282b5d92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b282b5d92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6b282b5d92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eyWatermark-20.png"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49092" y="2703302"/>
            <a:ext cx="4242908" cy="415469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/>
          <p:nvPr>
            <p:ph type="ctrTitle"/>
          </p:nvPr>
        </p:nvSpPr>
        <p:spPr>
          <a:xfrm>
            <a:off x="609600" y="2537925"/>
            <a:ext cx="9144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Verdana"/>
              <a:buNone/>
              <a:defRPr b="1" sz="4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609600" y="4293573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dk2"/>
                </a:solidFill>
              </a:defRPr>
            </a:lvl1pPr>
            <a:lvl2pPr lvl="1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1200" y="990601"/>
            <a:ext cx="3383439" cy="109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4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Caption">
  <p:cSld name="Photo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1" y="6387664"/>
            <a:ext cx="609600" cy="3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1"/>
          <p:cNvSpPr txBox="1"/>
          <p:nvPr>
            <p:ph idx="11" type="ftr"/>
          </p:nvPr>
        </p:nvSpPr>
        <p:spPr>
          <a:xfrm>
            <a:off x="609600" y="6400800"/>
            <a:ext cx="6807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/>
          <p:nvPr>
            <p:ph idx="2" type="pic"/>
          </p:nvPr>
        </p:nvSpPr>
        <p:spPr>
          <a:xfrm>
            <a:off x="609600" y="1524000"/>
            <a:ext cx="78231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Verdana"/>
              <a:buChar char="─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8737600" y="1524000"/>
            <a:ext cx="28449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Verdana"/>
              <a:buNone/>
              <a:defRPr sz="2000"/>
            </a:lvl1pPr>
            <a:lvl2pPr indent="-342900" lvl="1" marL="9144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─"/>
              <a:defRPr sz="1800"/>
            </a:lvl2pPr>
            <a:lvl3pPr indent="-330200" lvl="2" marL="1371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17500" lvl="3" marL="1828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Char char="o"/>
              <a:defRPr sz="1400"/>
            </a:lvl4pPr>
            <a:lvl5pPr indent="-317500" lvl="4" marL="2286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Char char="•"/>
              <a:defRPr sz="14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Red" showMasterSp="0">
  <p:cSld name="BlankRed">
    <p:bg>
      <p:bgPr>
        <a:solidFill>
          <a:schemeClr val="lt2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66131" y="1066834"/>
            <a:ext cx="4459738" cy="4428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Questrial"/>
              <a:buNone/>
              <a:defRPr b="0" i="0" sz="32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>
            <a:off x="684212" y="4114800"/>
            <a:ext cx="8535900" cy="18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9904412" y="6172200"/>
            <a:ext cx="160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684212" y="6172200"/>
            <a:ext cx="75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0363200" y="5578475"/>
            <a:ext cx="1142100" cy="6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200" u="none" cap="none" strike="noStrike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type="title"/>
          </p:nvPr>
        </p:nvSpPr>
        <p:spPr>
          <a:xfrm>
            <a:off x="684211" y="2006600"/>
            <a:ext cx="8534400" cy="228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Questrial"/>
              <a:buNone/>
              <a:defRPr b="0" i="0" sz="3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1" type="body"/>
          </p:nvPr>
        </p:nvSpPr>
        <p:spPr>
          <a:xfrm>
            <a:off x="684213" y="4495800"/>
            <a:ext cx="8534400" cy="14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3" name="Google Shape;83;p14"/>
          <p:cNvSpPr txBox="1"/>
          <p:nvPr>
            <p:ph idx="10" type="dt"/>
          </p:nvPr>
        </p:nvSpPr>
        <p:spPr>
          <a:xfrm>
            <a:off x="9904412" y="6172200"/>
            <a:ext cx="160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4" name="Google Shape;84;p14"/>
          <p:cNvSpPr txBox="1"/>
          <p:nvPr>
            <p:ph idx="11" type="ftr"/>
          </p:nvPr>
        </p:nvSpPr>
        <p:spPr>
          <a:xfrm>
            <a:off x="684212" y="6172200"/>
            <a:ext cx="75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10363200" y="5578475"/>
            <a:ext cx="1142100" cy="6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200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200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200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200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200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200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200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200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200">
                <a:solidFill>
                  <a:srgbClr val="56160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─"/>
              <a:defRPr/>
            </a:lvl2pPr>
            <a:lvl3pPr indent="-342900" lvl="2" marL="1371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o"/>
              <a:defRPr/>
            </a:lvl4pPr>
            <a:lvl5pPr indent="-342900" lvl="4" marL="2286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09600" y="6400800"/>
            <a:ext cx="6807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1" y="6387664"/>
            <a:ext cx="609600" cy="3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2" showMasterSp="0">
  <p:cSld name="Title2">
    <p:bg>
      <p:bgPr>
        <a:solidFill>
          <a:srgbClr val="AB192D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1200" y="990601"/>
            <a:ext cx="3383437" cy="1105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31182" y="2693986"/>
            <a:ext cx="4260818" cy="417223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/>
          <p:nvPr>
            <p:ph type="ctrTitle"/>
          </p:nvPr>
        </p:nvSpPr>
        <p:spPr>
          <a:xfrm>
            <a:off x="609600" y="2537925"/>
            <a:ext cx="91440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Verdana"/>
              <a:buNone/>
              <a:defRPr b="1" sz="40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subTitle"/>
          </p:nvPr>
        </p:nvSpPr>
        <p:spPr>
          <a:xfrm>
            <a:off x="609600" y="4293573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" name="Google Shape;33;p5"/>
          <p:cNvSpPr txBox="1"/>
          <p:nvPr>
            <p:ph type="title"/>
          </p:nvPr>
        </p:nvSpPr>
        <p:spPr>
          <a:xfrm>
            <a:off x="625475" y="1447800"/>
            <a:ext cx="91440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Verdana"/>
              <a:buNone/>
              <a:defRPr b="1" sz="4000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625475" y="312420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1" y="6387664"/>
            <a:ext cx="609600" cy="3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625475" y="6400800"/>
            <a:ext cx="6807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16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greyWatermark-20.png" id="37" name="Google Shape;3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49092" y="2703302"/>
            <a:ext cx="4242908" cy="4154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45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1016000" y="1676400"/>
            <a:ext cx="48768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Char char="─"/>
              <a:defRPr sz="2000"/>
            </a:lvl2pPr>
            <a:lvl3pPr indent="-342900" lvl="2" marL="1371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o"/>
              <a:defRPr sz="1600"/>
            </a:lvl4pPr>
            <a:lvl5pPr indent="-330200" lvl="4" marL="2286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6197600" y="1676400"/>
            <a:ext cx="48768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Char char="─"/>
              <a:defRPr sz="2000"/>
            </a:lvl2pPr>
            <a:lvl3pPr indent="-342900" lvl="2" marL="1371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o"/>
              <a:defRPr sz="1600"/>
            </a:lvl4pPr>
            <a:lvl5pPr indent="-330200" lvl="4" marL="2286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1" y="6387664"/>
            <a:ext cx="609600" cy="3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609600" y="6400800"/>
            <a:ext cx="6807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Verdan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1016000" y="1496736"/>
            <a:ext cx="48768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1016000" y="2216400"/>
            <a:ext cx="4876800" cy="3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2900" lvl="1" marL="9144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─"/>
              <a:defRPr sz="1800"/>
            </a:lvl2pPr>
            <a:lvl3pPr indent="-330200" lvl="2" marL="1371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17500" lvl="3" marL="1828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Char char="o"/>
              <a:defRPr sz="1400"/>
            </a:lvl4pPr>
            <a:lvl5pPr indent="-317500" lvl="4" marL="2286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Char char="•"/>
              <a:defRPr sz="14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6197600" y="1496736"/>
            <a:ext cx="48768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6197600" y="2216400"/>
            <a:ext cx="4876800" cy="3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2900" lvl="1" marL="9144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─"/>
              <a:defRPr sz="1800"/>
            </a:lvl2pPr>
            <a:lvl3pPr indent="-330200" lvl="2" marL="1371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17500" lvl="3" marL="1828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Char char="o"/>
              <a:defRPr sz="1400"/>
            </a:lvl4pPr>
            <a:lvl5pPr indent="-317500" lvl="4" marL="2286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400"/>
              <a:buChar char="•"/>
              <a:defRPr sz="14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1" y="6387664"/>
            <a:ext cx="609600" cy="3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609600" y="6400800"/>
            <a:ext cx="6807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1" y="6387664"/>
            <a:ext cx="609600" cy="3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609600" y="6400800"/>
            <a:ext cx="6807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1" y="6391657"/>
            <a:ext cx="61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609600" y="6400800"/>
            <a:ext cx="6807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609600" y="76200"/>
            <a:ext cx="110745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Verdana"/>
              <a:buNone/>
              <a:defRPr b="1"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4523709" y="1524001"/>
            <a:ext cx="70587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68300" lvl="1" marL="9144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200"/>
              <a:buChar char="─"/>
              <a:defRPr sz="2200"/>
            </a:lvl2pPr>
            <a:lvl3pPr indent="-355600" lvl="2" marL="1371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o"/>
              <a:defRPr sz="1800"/>
            </a:lvl4pPr>
            <a:lvl5pPr indent="-342900" lvl="4" marL="2286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91890" y="1524000"/>
            <a:ext cx="35649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1" y="6387664"/>
            <a:ext cx="609600" cy="3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4" name="Google Shape;64;p10"/>
          <p:cNvCxnSpPr/>
          <p:nvPr/>
        </p:nvCxnSpPr>
        <p:spPr>
          <a:xfrm rot="5400000">
            <a:off x="2447155" y="3581144"/>
            <a:ext cx="3810000" cy="2100"/>
          </a:xfrm>
          <a:prstGeom prst="straightConnector1">
            <a:avLst/>
          </a:prstGeom>
          <a:noFill/>
          <a:ln cap="flat" cmpd="sng" w="15875">
            <a:solidFill>
              <a:srgbClr val="B5B5B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609600" y="6400800"/>
            <a:ext cx="6807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Verdana"/>
              <a:buNone/>
              <a:defRPr b="1" i="0" sz="3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55600" lvl="1" marL="914400" marR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Verdana"/>
              <a:buChar char="─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42900" lvl="2" marL="1371600" marR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30200" lvl="3" marL="1828800" marR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30200" lvl="4" marL="2286000" marR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1" y="6387664"/>
            <a:ext cx="609600" cy="3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262626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609600" y="1234967"/>
            <a:ext cx="11582400" cy="45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7315200" y="6400800"/>
            <a:ext cx="4470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Worcester Polytechnic Institute</a:t>
            </a:r>
            <a:endParaRPr/>
          </a:p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609600" y="6400800"/>
            <a:ext cx="68073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sgatreasurer@wpi.edu" TargetMode="External"/><Relationship Id="rId4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mailto:sgatreasurer@wpi.edu" TargetMode="External"/><Relationship Id="rId4" Type="http://schemas.openxmlformats.org/officeDocument/2006/relationships/hyperlink" Target="mailto:sgaappropchair@wpi.edu" TargetMode="External"/><Relationship Id="rId5" Type="http://schemas.openxmlformats.org/officeDocument/2006/relationships/hyperlink" Target="mailto:sgacfrachair@wpi.edu" TargetMode="External"/><Relationship Id="rId6" Type="http://schemas.openxmlformats.org/officeDocument/2006/relationships/hyperlink" Target="mailto:sao@wpi.edu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Gr-SGAappropchair@wpi.edu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sga.wpi.edu/images/logo.png" id="91" name="Google Shape;9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01840" y="5420709"/>
            <a:ext cx="3810000" cy="12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 txBox="1"/>
          <p:nvPr>
            <p:ph type="ctrTitle"/>
          </p:nvPr>
        </p:nvSpPr>
        <p:spPr>
          <a:xfrm>
            <a:off x="609600" y="2537925"/>
            <a:ext cx="9144000" cy="1524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SGA Financials 101</a:t>
            </a:r>
            <a:endParaRPr/>
          </a:p>
        </p:txBody>
      </p:sp>
      <p:sp>
        <p:nvSpPr>
          <p:cNvPr id="93" name="Google Shape;93;p15"/>
          <p:cNvSpPr txBox="1"/>
          <p:nvPr>
            <p:ph idx="1" type="subTitle"/>
          </p:nvPr>
        </p:nvSpPr>
        <p:spPr>
          <a:xfrm>
            <a:off x="609600" y="4064973"/>
            <a:ext cx="9144000" cy="99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A guide to navigating SGA Financials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US"/>
              <a:t>12/01/22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0925" y="506163"/>
            <a:ext cx="6670158" cy="5845673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4"/>
          <p:cNvSpPr/>
          <p:nvPr/>
        </p:nvSpPr>
        <p:spPr>
          <a:xfrm>
            <a:off x="3154712" y="5100866"/>
            <a:ext cx="2881200" cy="1086000"/>
          </a:xfrm>
          <a:prstGeom prst="frame">
            <a:avLst>
              <a:gd fmla="val 12500" name="adj1"/>
            </a:avLst>
          </a:prstGeom>
          <a:solidFill>
            <a:srgbClr val="FF0000"/>
          </a:solidFill>
          <a:ln cap="rnd" cmpd="sng" w="15875">
            <a:solidFill>
              <a:srgbClr val="5603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Financial Board</a:t>
            </a:r>
            <a:endParaRPr/>
          </a:p>
        </p:txBody>
      </p:sp>
      <p:sp>
        <p:nvSpPr>
          <p:cNvPr id="170" name="Google Shape;170;p25"/>
          <p:cNvSpPr txBox="1"/>
          <p:nvPr>
            <p:ph idx="1" type="body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Requests heard by SGA Exec, Senate, or </a:t>
            </a:r>
            <a:r>
              <a:rPr lang="en-US"/>
              <a:t>Financial</a:t>
            </a:r>
            <a:r>
              <a:rPr lang="en-US"/>
              <a:t> Board depending on size and urgency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Wednesday’s at 6 pm, typically in the CC Taylor Room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Casual attire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5 minute PowerPoint presentation followed by questions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Club representatives leave and the board discusses and votes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Club are emailed </a:t>
            </a:r>
            <a:r>
              <a:rPr lang="en-US"/>
              <a:t>decision</a:t>
            </a:r>
            <a:r>
              <a:rPr lang="en-US"/>
              <a:t> after the meeting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happens after my FR is approved?</a:t>
            </a:r>
            <a:endParaRPr/>
          </a:p>
        </p:txBody>
      </p:sp>
      <p:sp>
        <p:nvSpPr>
          <p:cNvPr id="177" name="Google Shape;177;p26"/>
          <p:cNvSpPr txBox="1"/>
          <p:nvPr>
            <p:ph idx="1" type="body"/>
          </p:nvPr>
        </p:nvSpPr>
        <p:spPr>
          <a:xfrm>
            <a:off x="609600" y="1524000"/>
            <a:ext cx="64950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Spend the funds</a:t>
            </a:r>
            <a:endParaRPr/>
          </a:p>
          <a:p>
            <a:pPr indent="-3429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Report form!</a:t>
            </a:r>
            <a:endParaRPr/>
          </a:p>
          <a:p>
            <a:pPr indent="-3429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As soon as possible</a:t>
            </a:r>
            <a:endParaRPr/>
          </a:p>
          <a:p>
            <a:pPr indent="-3429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Attach proof of purchase</a:t>
            </a:r>
            <a:endParaRPr/>
          </a:p>
          <a:p>
            <a:pPr indent="-3429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Reach out with any questions</a:t>
            </a:r>
            <a:endParaRPr/>
          </a:p>
          <a:p>
            <a:pPr indent="-3429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Get reimbursed</a:t>
            </a:r>
            <a:endParaRPr/>
          </a:p>
          <a:p>
            <a:pPr indent="-3429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This is in workday!</a:t>
            </a:r>
            <a:endParaRPr/>
          </a:p>
          <a:p>
            <a:pPr indent="-3429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Appeals process</a:t>
            </a:r>
            <a:endParaRPr/>
          </a:p>
          <a:p>
            <a:pPr indent="-3429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Email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sgatreasurer@wpi.edu</a:t>
            </a:r>
            <a:r>
              <a:rPr lang="en-US"/>
              <a:t> within 24 hours of hearing result</a:t>
            </a:r>
            <a:endParaRPr/>
          </a:p>
        </p:txBody>
      </p:sp>
      <p:pic>
        <p:nvPicPr>
          <p:cNvPr id="178" name="Google Shape;17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12102" y="1730403"/>
            <a:ext cx="4832751" cy="4235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Reallocations</a:t>
            </a:r>
            <a:endParaRPr/>
          </a:p>
        </p:txBody>
      </p:sp>
      <p:sp>
        <p:nvSpPr>
          <p:cNvPr id="185" name="Google Shape;185;p27"/>
          <p:cNvSpPr txBox="1"/>
          <p:nvPr>
            <p:ph idx="1" type="body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When to reallocate?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Unused funds in budget (i.e. cost of an event was lower than expected)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How to reallocate?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Submit “Budget Reallocation” Form on SGA’s Techsync page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If reallocating to a new line item/event, will be heard similar to an FR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If reallocating to an existing line item/event, will be heard internally by SGA (do not need to come to Financial Board or prepare a presentation)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Why reallocate?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No report form required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SGA Bylaws updated 11/2022</a:t>
            </a:r>
            <a:endParaRPr/>
          </a:p>
        </p:txBody>
      </p:sp>
      <p:sp>
        <p:nvSpPr>
          <p:cNvPr id="192" name="Google Shape;192;p28"/>
          <p:cNvSpPr txBox="1"/>
          <p:nvPr>
            <p:ph idx="1" type="body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Apparel: 1 item/year, 50% up to $25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Trips/Conferences/</a:t>
            </a:r>
            <a:r>
              <a:rPr lang="en-US"/>
              <a:t>Competitions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Full cost: ground transportation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66%: registration fees and accomodations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Not funded: food and airfare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9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SGA Rules of Thumb</a:t>
            </a:r>
            <a:endParaRPr/>
          </a:p>
        </p:txBody>
      </p:sp>
      <p:sp>
        <p:nvSpPr>
          <p:cNvPr id="199" name="Google Shape;199;p29"/>
          <p:cNvSpPr txBox="1"/>
          <p:nvPr>
            <p:ph idx="1" type="body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Promotional materials: $200/year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Printing: $40/year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Retreats: 2/year (max 1 off-campus)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Prizes: $1/attendee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Donations: not funded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Academic projects: not funded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Financial Tips</a:t>
            </a:r>
            <a:endParaRPr/>
          </a:p>
        </p:txBody>
      </p:sp>
      <p:sp>
        <p:nvSpPr>
          <p:cNvPr id="206" name="Google Shape;206;p30"/>
          <p:cNvSpPr txBox="1"/>
          <p:nvPr>
            <p:ph idx="1" type="body"/>
          </p:nvPr>
        </p:nvSpPr>
        <p:spPr>
          <a:xfrm>
            <a:off x="609600" y="1371600"/>
            <a:ext cx="109728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If your </a:t>
            </a:r>
            <a:r>
              <a:rPr lang="en-US"/>
              <a:t>club cannot submit payment through Work Day and/or it causes a financial hardship on members to be reimbursed, SAO can work with the club to support the purchase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Keep Techsync officers up to date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Utilize Techsync events (Weekly Campus Events email)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Reach out to other funding sources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SGA website: sga.wpi.edu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SGA </a:t>
            </a:r>
            <a:r>
              <a:rPr lang="en-US"/>
              <a:t>Treasury: </a:t>
            </a:r>
            <a:r>
              <a:rPr lang="en-US"/>
              <a:t> Treasury.wpi.edu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Email to get any questions answered!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1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Questions?</a:t>
            </a:r>
            <a:endParaRPr/>
          </a:p>
        </p:txBody>
      </p:sp>
      <p:sp>
        <p:nvSpPr>
          <p:cNvPr id="213" name="Google Shape;213;p31"/>
          <p:cNvSpPr txBox="1"/>
          <p:nvPr>
            <p:ph idx="1" type="body"/>
          </p:nvPr>
        </p:nvSpPr>
        <p:spPr>
          <a:xfrm>
            <a:off x="609600" y="1524000"/>
            <a:ext cx="115080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700"/>
              <a:buChar char="•"/>
            </a:pPr>
            <a:r>
              <a:rPr lang="en-US" sz="2300"/>
              <a:t>SGA Treasurer, </a:t>
            </a:r>
            <a:r>
              <a:rPr lang="en-US" sz="2300" u="sng">
                <a:solidFill>
                  <a:schemeClr val="hlink"/>
                </a:solidFill>
                <a:hlinkClick r:id="rId3"/>
              </a:rPr>
              <a:t>sgatreasurer@wpi.edu</a:t>
            </a:r>
            <a:endParaRPr sz="23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300"/>
              <a:t>SGA Appropriations Chair, gr-</a:t>
            </a:r>
            <a:r>
              <a:rPr lang="en-US" sz="2300" u="sng">
                <a:solidFill>
                  <a:schemeClr val="hlink"/>
                </a:solidFill>
                <a:hlinkClick r:id="rId4"/>
              </a:rPr>
              <a:t>sgaappropchair@wpi.edu</a:t>
            </a:r>
            <a:endParaRPr sz="23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300"/>
              <a:t>SGA Fiscal Responsibility and Assistance Chair, gr-</a:t>
            </a:r>
            <a:r>
              <a:rPr lang="en-US" sz="2300" u="sng">
                <a:solidFill>
                  <a:schemeClr val="hlink"/>
                </a:solidFill>
                <a:hlinkClick r:id="rId5"/>
              </a:rPr>
              <a:t>sgacfrachair@wpi.edu</a:t>
            </a:r>
            <a:endParaRPr sz="23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2300"/>
              <a:t>Student Activities Office, </a:t>
            </a:r>
            <a:r>
              <a:rPr lang="en-US" sz="2300" u="sng">
                <a:solidFill>
                  <a:schemeClr val="hlink"/>
                </a:solidFill>
                <a:hlinkClick r:id="rId6"/>
              </a:rPr>
              <a:t>sao@wpi.edu</a:t>
            </a:r>
            <a:endParaRPr sz="23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Who is on SGA Financials?</a:t>
            </a:r>
            <a:endParaRPr/>
          </a:p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4575250" y="4461525"/>
            <a:ext cx="109728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graphicFrame>
        <p:nvGraphicFramePr>
          <p:cNvPr id="101" name="Google Shape;101;p16"/>
          <p:cNvGraphicFramePr/>
          <p:nvPr/>
        </p:nvGraphicFramePr>
        <p:xfrm>
          <a:off x="681350" y="1840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{02D21A56-4C2A-4951-8F54-B97F6918BE76}</a:tableStyleId>
              </a:tblPr>
              <a:tblGrid>
                <a:gridCol w="1984550"/>
                <a:gridCol w="92458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5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Treasurer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is</a:t>
                      </a:r>
                      <a:r>
                        <a:rPr b="1" lang="en-US" sz="15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r>
                        <a:rPr lang="en-US" sz="15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responsible for overseeing the scheduling, distribution and record keeping of the SGA Treasury</a:t>
                      </a:r>
                      <a:endParaRPr sz="15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5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Appropriations Chair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is responsible for overseeing the budgeting process, recommending changes to the student life fee to Senate, maintaining club classifications and recommend Mandatory transfers for the next FY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5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Financial Responsibility and Assistance chair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is responsible for ensuring proper use of appropriated funds; both in budgeted and	          funding requests, club audits, and recommend actions based on audits conducted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5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Accountant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5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is responsible for maintaining records of all financial activities of organizations, inform the financial board regarding past board actions and precedent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Club Classifications</a:t>
            </a:r>
            <a:endParaRPr/>
          </a:p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609600" y="1524000"/>
            <a:ext cx="105981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Class I - Special Interest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Class II - Club Sports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Class III - Campus Wide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Class IV - Selective Membership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Class V - Greek Life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Class VI - Provisional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Class VII - Non-Funded</a:t>
            </a:r>
            <a:endParaRPr/>
          </a:p>
        </p:txBody>
      </p:sp>
      <p:sp>
        <p:nvSpPr>
          <p:cNvPr id="109" name="Google Shape;109;p17"/>
          <p:cNvSpPr/>
          <p:nvPr/>
        </p:nvSpPr>
        <p:spPr>
          <a:xfrm>
            <a:off x="707775" y="1667625"/>
            <a:ext cx="4989900" cy="1633800"/>
          </a:xfrm>
          <a:prstGeom prst="rect">
            <a:avLst/>
          </a:prstGeom>
          <a:noFill/>
          <a:ln cap="flat" cmpd="sng" w="571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6098200" y="2109525"/>
            <a:ext cx="4183800" cy="7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980000"/>
                </a:solidFill>
                <a:latin typeface="Verdana"/>
                <a:ea typeface="Verdana"/>
                <a:cs typeface="Verdana"/>
                <a:sym typeface="Verdana"/>
              </a:rPr>
              <a:t>Budgeted Organizations</a:t>
            </a:r>
            <a:endParaRPr sz="2400">
              <a:solidFill>
                <a:srgbClr val="98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Budgeting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Is open right now! (11/29/22)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Will close mid-C term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 club rep. MUST attend a budgeting training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 club rep. MUST meet with SGA </a:t>
            </a:r>
            <a:r>
              <a:rPr lang="en-US"/>
              <a:t>Financial</a:t>
            </a:r>
            <a:r>
              <a:rPr lang="en-US"/>
              <a:t> Senator before the budget is approved for FY24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Receive approved budget (early D term)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Appeal if desired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Budgeting Timeline</a:t>
            </a:r>
            <a:endParaRPr/>
          </a:p>
        </p:txBody>
      </p:sp>
      <p:cxnSp>
        <p:nvCxnSpPr>
          <p:cNvPr id="124" name="Google Shape;124;p19"/>
          <p:cNvCxnSpPr/>
          <p:nvPr/>
        </p:nvCxnSpPr>
        <p:spPr>
          <a:xfrm>
            <a:off x="1141100" y="4372400"/>
            <a:ext cx="10044000" cy="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5" name="Google Shape;125;p19"/>
          <p:cNvSpPr txBox="1"/>
          <p:nvPr/>
        </p:nvSpPr>
        <p:spPr>
          <a:xfrm>
            <a:off x="609600" y="3541100"/>
            <a:ext cx="1570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Budgeting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is open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11/29/22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9614600" y="4632250"/>
            <a:ext cx="1570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Portal Closed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Mid-C term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7" name="Google Shape;127;p19"/>
          <p:cNvSpPr/>
          <p:nvPr/>
        </p:nvSpPr>
        <p:spPr>
          <a:xfrm>
            <a:off x="2417825" y="2756750"/>
            <a:ext cx="7016100" cy="30957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9"/>
          <p:cNvSpPr txBox="1"/>
          <p:nvPr/>
        </p:nvSpPr>
        <p:spPr>
          <a:xfrm>
            <a:off x="2490625" y="2812225"/>
            <a:ext cx="562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2490625" y="2812225"/>
            <a:ext cx="6943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erdana"/>
              <a:buAutoNum type="arabicParenR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Email the </a:t>
            </a:r>
            <a:r>
              <a:rPr lang="en-US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Gr-SGAappropchair@wpi.edu</a:t>
            </a:r>
            <a:r>
              <a:rPr lang="en-US">
                <a:latin typeface="Verdana"/>
                <a:ea typeface="Verdana"/>
                <a:cs typeface="Verdana"/>
                <a:sym typeface="Verdana"/>
              </a:rPr>
              <a:t>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erdana"/>
              <a:buAutoNum type="arabicParenR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We will Schedule a meeting based on your </a:t>
            </a:r>
            <a:r>
              <a:rPr lang="en-US">
                <a:latin typeface="Verdana"/>
                <a:ea typeface="Verdana"/>
                <a:cs typeface="Verdana"/>
                <a:sym typeface="Verdana"/>
              </a:rPr>
              <a:t>availability</a:t>
            </a:r>
            <a:r>
              <a:rPr lang="en-US">
                <a:latin typeface="Verdana"/>
                <a:ea typeface="Verdana"/>
                <a:cs typeface="Verdana"/>
                <a:sym typeface="Verdana"/>
              </a:rPr>
              <a:t> in outlook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Verdana"/>
              <a:buAutoNum type="arabicParenR"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SGA will check you off an you can submit your budget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2454275" y="5247850"/>
            <a:ext cx="6943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Verdana"/>
                <a:ea typeface="Verdana"/>
                <a:cs typeface="Verdana"/>
                <a:sym typeface="Verdana"/>
              </a:rPr>
              <a:t>If you submit your budget before meeting with someone from SGA we will send your budget back to you </a:t>
            </a:r>
            <a:r>
              <a:rPr lang="en-US">
                <a:latin typeface="Verdana"/>
                <a:ea typeface="Verdana"/>
                <a:cs typeface="Verdana"/>
                <a:sym typeface="Verdana"/>
              </a:rPr>
              <a:t>until</a:t>
            </a:r>
            <a:r>
              <a:rPr lang="en-US">
                <a:latin typeface="Verdana"/>
                <a:ea typeface="Verdana"/>
                <a:cs typeface="Verdana"/>
                <a:sym typeface="Verdana"/>
              </a:rPr>
              <a:t> a meeting is scheduled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can be in your budget?</a:t>
            </a:r>
            <a:endParaRPr/>
          </a:p>
        </p:txBody>
      </p:sp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Line items and events that are integral to the purpose of the club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Must have been approved either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(a) in a budget in the past two years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(b) as a funding request in the past two years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(c)</a:t>
            </a:r>
            <a:r>
              <a:rPr lang="en-US"/>
              <a:t> as a budget reallocation in the past two years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All line items must abide by SGA bylaws and SAO guidelines (i.e. must benefit undergraduates, cannot purchase alcohol, etc.)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Reasons for Budget Cuts</a:t>
            </a:r>
            <a:endParaRPr/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Not previously approved in past two years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Not an annual cost/cost varies from year to year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Funds not being used for undergraduates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Not integral to the purpose of the club or the success of the event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Unjustified increase in cost from previous years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Bussing costs should be increased in budgets this year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─"/>
            </a:pPr>
            <a:r>
              <a:rPr lang="en-US"/>
              <a:t>LNL costs should be increased in budgets this year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Lack of detail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>
            <p:ph type="title"/>
          </p:nvPr>
        </p:nvSpPr>
        <p:spPr>
          <a:xfrm>
            <a:off x="609600" y="351367"/>
            <a:ext cx="10972800" cy="800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Funding Requests</a:t>
            </a:r>
            <a:endParaRPr/>
          </a:p>
        </p:txBody>
      </p:sp>
      <p:sp>
        <p:nvSpPr>
          <p:cNvPr id="151" name="Google Shape;151;p22"/>
          <p:cNvSpPr txBox="1"/>
          <p:nvPr>
            <p:ph idx="1" type="body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Sponsored by an SAO recognized organization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For items not in your annual budget (events, apparel, trips/conferences/competitions/etc.)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Does </a:t>
            </a:r>
            <a:r>
              <a:rPr b="1" lang="en-US"/>
              <a:t>not </a:t>
            </a:r>
            <a:r>
              <a:rPr lang="en-US"/>
              <a:t>have to be an annual cost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Check out SGA’s bylaws for all fiscal policies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Two weeks before funds are required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Don’t spend any funds before getting approval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Be proactive!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8775" y="708899"/>
            <a:ext cx="9174448" cy="5538801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3"/>
          <p:cNvSpPr/>
          <p:nvPr/>
        </p:nvSpPr>
        <p:spPr>
          <a:xfrm>
            <a:off x="2966481" y="5300179"/>
            <a:ext cx="3785100" cy="595500"/>
          </a:xfrm>
          <a:prstGeom prst="frame">
            <a:avLst>
              <a:gd fmla="val 12500" name="adj1"/>
            </a:avLst>
          </a:prstGeom>
          <a:solidFill>
            <a:srgbClr val="FF0000"/>
          </a:solidFill>
          <a:ln cap="rnd" cmpd="sng" w="15875">
            <a:solidFill>
              <a:srgbClr val="5603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PI-White">
  <a:themeElements>
    <a:clrScheme name="Custom 56">
      <a:dk1>
        <a:srgbClr val="000000"/>
      </a:dk1>
      <a:lt1>
        <a:srgbClr val="FFFFFF"/>
      </a:lt1>
      <a:dk2>
        <a:srgbClr val="6D6D6D"/>
      </a:dk2>
      <a:lt2>
        <a:srgbClr val="AB192D"/>
      </a:lt2>
      <a:accent1>
        <a:srgbClr val="AB192D"/>
      </a:accent1>
      <a:accent2>
        <a:srgbClr val="B2B7BB"/>
      </a:accent2>
      <a:accent3>
        <a:srgbClr val="2C6A8C"/>
      </a:accent3>
      <a:accent4>
        <a:srgbClr val="B7A079"/>
      </a:accent4>
      <a:accent5>
        <a:srgbClr val="46A0DC"/>
      </a:accent5>
      <a:accent6>
        <a:srgbClr val="6D6D6D"/>
      </a:accent6>
      <a:hlink>
        <a:srgbClr val="46A0DC"/>
      </a:hlink>
      <a:folHlink>
        <a:srgbClr val="808D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