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5143500" cx="9144000"/>
  <p:notesSz cx="6858000" cy="9144000"/>
  <p:embeddedFontLst>
    <p:embeddedFont>
      <p:font typeface="Catamaran"/>
      <p:regular r:id="rId32"/>
      <p:bold r:id="rId33"/>
    </p:embeddedFont>
    <p:embeddedFont>
      <p:font typeface="Roboto"/>
      <p:regular r:id="rId34"/>
      <p:bold r:id="rId35"/>
      <p:italic r:id="rId36"/>
      <p:boldItalic r:id="rId37"/>
    </p:embeddedFont>
    <p:embeddedFont>
      <p:font typeface="Livvic Light"/>
      <p:regular r:id="rId38"/>
      <p:bold r:id="rId39"/>
      <p:italic r:id="rId40"/>
      <p:boldItalic r:id="rId41"/>
    </p:embeddedFont>
    <p:embeddedFont>
      <p:font typeface="Fira Sans Extra Condensed Medium"/>
      <p:regular r:id="rId42"/>
      <p:bold r:id="rId43"/>
      <p:italic r:id="rId44"/>
      <p:boldItalic r:id="rId45"/>
    </p:embeddedFont>
    <p:embeddedFont>
      <p:font typeface="Livvic"/>
      <p:regular r:id="rId46"/>
      <p:bold r:id="rId47"/>
      <p:italic r:id="rId48"/>
      <p:boldItalic r:id="rId49"/>
    </p:embeddedFont>
    <p:embeddedFont>
      <p:font typeface="Catamaran Light"/>
      <p:regular r:id="rId50"/>
      <p:bold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ivvicLight-italic.fntdata"/><Relationship Id="rId42" Type="http://schemas.openxmlformats.org/officeDocument/2006/relationships/font" Target="fonts/FiraSansExtraCondensedMedium-regular.fntdata"/><Relationship Id="rId41" Type="http://schemas.openxmlformats.org/officeDocument/2006/relationships/font" Target="fonts/LivvicLight-boldItalic.fntdata"/><Relationship Id="rId44" Type="http://schemas.openxmlformats.org/officeDocument/2006/relationships/font" Target="fonts/FiraSansExtraCondensedMedium-italic.fntdata"/><Relationship Id="rId43" Type="http://schemas.openxmlformats.org/officeDocument/2006/relationships/font" Target="fonts/FiraSansExtraCondensedMedium-bold.fntdata"/><Relationship Id="rId46" Type="http://schemas.openxmlformats.org/officeDocument/2006/relationships/font" Target="fonts/Livvic-regular.fntdata"/><Relationship Id="rId45" Type="http://schemas.openxmlformats.org/officeDocument/2006/relationships/font" Target="fonts/FiraSansExtraCondensedMedium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Livvic-italic.fntdata"/><Relationship Id="rId47" Type="http://schemas.openxmlformats.org/officeDocument/2006/relationships/font" Target="fonts/Livvic-bold.fntdata"/><Relationship Id="rId49" Type="http://schemas.openxmlformats.org/officeDocument/2006/relationships/font" Target="fonts/Livvic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font" Target="fonts/Catamaran-bold.fntdata"/><Relationship Id="rId32" Type="http://schemas.openxmlformats.org/officeDocument/2006/relationships/font" Target="fonts/Catamaran-regular.fntdata"/><Relationship Id="rId35" Type="http://schemas.openxmlformats.org/officeDocument/2006/relationships/font" Target="fonts/Roboto-bold.fntdata"/><Relationship Id="rId34" Type="http://schemas.openxmlformats.org/officeDocument/2006/relationships/font" Target="fonts/Roboto-regular.fntdata"/><Relationship Id="rId37" Type="http://schemas.openxmlformats.org/officeDocument/2006/relationships/font" Target="fonts/Roboto-boldItalic.fntdata"/><Relationship Id="rId36" Type="http://schemas.openxmlformats.org/officeDocument/2006/relationships/font" Target="fonts/Roboto-italic.fntdata"/><Relationship Id="rId39" Type="http://schemas.openxmlformats.org/officeDocument/2006/relationships/font" Target="fonts/LivvicLight-bold.fntdata"/><Relationship Id="rId38" Type="http://schemas.openxmlformats.org/officeDocument/2006/relationships/font" Target="fonts/LivvicLight-regular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CatamaranLight-bold.fntdata"/><Relationship Id="rId50" Type="http://schemas.openxmlformats.org/officeDocument/2006/relationships/font" Target="fonts/CatamaranLight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79237d2a332f7a5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79237d2a332f7a5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9237d2a332f7a5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79237d2a332f7a5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9237d2a332f7a51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9237d2a332f7a5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9237d2a332f7a51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79237d2a332f7a5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5158d5a3ec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5158d5a3ec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9237d2a332f7a51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9237d2a332f7a51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7f508fa656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7f508fa656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3e13d9a7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3e13d9a7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465e7bc0b_1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465e7bc0b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a2c7215be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a2c7215be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3e13d9a7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3e13d9a7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a2c7215be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a2c7215be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a93440a08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a93440a08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a2ea8e4d14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a2ea8e4d14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5158d5a3e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5158d5a3e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ae7289bfc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ae7289bfc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3e13d9a7e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3e13d9a7e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5465e7bc0b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5465e7bc0b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ae7289bfc5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ae7289bfc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3e13d9a7e_0_79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3e13d9a7e_0_79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522eb7919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5522eb7919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465e7bc0b_1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465e7bc0b_1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3e13d9a7e_0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3e13d9a7e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99b9f4d1b58241e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99b9f4d1b58241e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158d5a3ec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158d5a3ec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9237d2a332f7a5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79237d2a332f7a5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CUSTOM_7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CUSTOM_35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CUSTOM_38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6" name="Google Shape;76;p12"/>
          <p:cNvSpPr txBox="1"/>
          <p:nvPr>
            <p:ph hasCustomPrompt="1" idx="2" type="title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30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0" name="Google Shape;80;p13"/>
          <p:cNvSpPr txBox="1"/>
          <p:nvPr>
            <p:ph idx="1" type="subTitle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13"/>
          <p:cNvSpPr txBox="1"/>
          <p:nvPr>
            <p:ph idx="2" type="ctrTitle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2" name="Google Shape;82;p13"/>
          <p:cNvSpPr txBox="1"/>
          <p:nvPr>
            <p:ph idx="3" type="subTitle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3" name="Google Shape;83;p13"/>
          <p:cNvSpPr txBox="1"/>
          <p:nvPr>
            <p:ph idx="4" type="ctrTitle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4" name="Google Shape;84;p13"/>
          <p:cNvSpPr txBox="1"/>
          <p:nvPr>
            <p:ph idx="5" type="subTitle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13"/>
          <p:cNvSpPr txBox="1"/>
          <p:nvPr>
            <p:ph idx="6" type="ctrTitle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6" name="Google Shape;86;p13"/>
          <p:cNvSpPr txBox="1"/>
          <p:nvPr>
            <p:ph idx="7" type="ctrTitle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7" name="Google Shape;87;p13"/>
          <p:cNvSpPr txBox="1"/>
          <p:nvPr>
            <p:ph idx="8" type="subTitle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13"/>
          <p:cNvSpPr txBox="1"/>
          <p:nvPr>
            <p:ph idx="9" type="ctrTitle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9" name="Google Shape;89;p13"/>
          <p:cNvSpPr txBox="1"/>
          <p:nvPr>
            <p:ph idx="13" type="subTitle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0" name="Google Shape;90;p13"/>
          <p:cNvSpPr txBox="1"/>
          <p:nvPr>
            <p:ph idx="14" type="ctrTitle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13"/>
          <p:cNvSpPr txBox="1"/>
          <p:nvPr>
            <p:ph idx="15" type="subTitle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2" name="Google Shape;92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USTOM_3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5" name="Google Shape;95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1">
  <p:cSld name="CUSTOM_2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idx="1" type="subTitle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8" name="Google Shape;98;p15"/>
          <p:cNvSpPr txBox="1"/>
          <p:nvPr>
            <p:ph idx="2" type="subTitle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9" name="Google Shape;99;p15"/>
          <p:cNvSpPr txBox="1"/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0" name="Google Shape;100;p15"/>
          <p:cNvSpPr txBox="1"/>
          <p:nvPr>
            <p:ph idx="3" type="ctrTitle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1" name="Google Shape;101;p15"/>
          <p:cNvSpPr txBox="1"/>
          <p:nvPr>
            <p:ph idx="4" type="ctrTitle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2" name="Google Shape;102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5">
  <p:cSld name="CUSTOM_32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idx="1" type="subTitle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type="ctrTitle"/>
          </p:nvPr>
        </p:nvSpPr>
        <p:spPr>
          <a:xfrm rot="5400000">
            <a:off x="7241489" y="1041025"/>
            <a:ext cx="1702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6" name="Google Shape;106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4">
  <p:cSld name="CUSTOM_33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idx="1" type="subTitle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9" name="Google Shape;109;p17"/>
          <p:cNvSpPr txBox="1"/>
          <p:nvPr>
            <p:ph idx="2" type="subTitle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0" name="Google Shape;110;p17"/>
          <p:cNvSpPr txBox="1"/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1" name="Google Shape;111;p17"/>
          <p:cNvSpPr txBox="1"/>
          <p:nvPr>
            <p:ph idx="3" type="ctrTitle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2" name="Google Shape;112;p17"/>
          <p:cNvSpPr txBox="1"/>
          <p:nvPr>
            <p:ph idx="4" type="subTitle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3" name="Google Shape;113;p17"/>
          <p:cNvSpPr txBox="1"/>
          <p:nvPr>
            <p:ph idx="5" type="ctrTitle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4" name="Google Shape;114;p17"/>
          <p:cNvSpPr txBox="1"/>
          <p:nvPr>
            <p:ph idx="6"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5" name="Google Shape;115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2">
  <p:cSld name="CUSTOM_34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8" name="Google Shape;118;p18"/>
          <p:cNvSpPr txBox="1"/>
          <p:nvPr>
            <p:ph idx="1" type="subTitle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9" name="Google Shape;119;p18"/>
          <p:cNvSpPr txBox="1"/>
          <p:nvPr>
            <p:ph idx="2" type="ctrTitle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0" name="Google Shape;120;p18"/>
          <p:cNvSpPr txBox="1"/>
          <p:nvPr>
            <p:ph idx="3" type="subTitle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1" name="Google Shape;121;p18"/>
          <p:cNvSpPr txBox="1"/>
          <p:nvPr>
            <p:ph idx="4" type="ctrTitle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2" name="Google Shape;122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6">
  <p:cSld name="CUSTOM_11_1_2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5" name="Google Shape;125;p19"/>
          <p:cNvSpPr txBox="1"/>
          <p:nvPr>
            <p:ph idx="1" type="subTitle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>
  <p:cSld name="CUSTOM_25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idx="1" type="body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9" name="Google Shape;129;p20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0" name="Google Shape;130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6" name="Google Shape;16;p3"/>
          <p:cNvSpPr txBox="1"/>
          <p:nvPr>
            <p:ph hasCustomPrompt="1" idx="2" type="title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/>
          <p:nvPr>
            <p:ph idx="3" type="ctrTitle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8" name="Google Shape;18;p3"/>
          <p:cNvSpPr txBox="1"/>
          <p:nvPr>
            <p:ph idx="4" type="subTitle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9" name="Google Shape;19;p3"/>
          <p:cNvSpPr txBox="1"/>
          <p:nvPr>
            <p:ph hasCustomPrompt="1" idx="5" type="title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/>
          <p:nvPr>
            <p:ph idx="6" type="ctrTitle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1" name="Google Shape;21;p3"/>
          <p:cNvSpPr txBox="1"/>
          <p:nvPr>
            <p:ph idx="7" type="subTitle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2" name="Google Shape;22;p3"/>
          <p:cNvSpPr txBox="1"/>
          <p:nvPr>
            <p:ph hasCustomPrompt="1" idx="8" type="title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/>
          <p:nvPr>
            <p:ph idx="9" type="ctrTitle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4" name="Google Shape;24;p3"/>
          <p:cNvSpPr txBox="1"/>
          <p:nvPr>
            <p:ph idx="13" type="ctrTitle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5" name="Google Shape;25;p3"/>
          <p:cNvSpPr txBox="1"/>
          <p:nvPr>
            <p:ph idx="14" type="subTitle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6" name="Google Shape;26;p3"/>
          <p:cNvSpPr txBox="1"/>
          <p:nvPr>
            <p:ph hasCustomPrompt="1" idx="15" type="title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/>
          <p:nvPr>
            <p:ph idx="16" type="ctrTitle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8" name="Google Shape;28;p3"/>
          <p:cNvSpPr txBox="1"/>
          <p:nvPr>
            <p:ph idx="17" type="subTitle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9" name="Google Shape;29;p3"/>
          <p:cNvSpPr txBox="1"/>
          <p:nvPr>
            <p:ph hasCustomPrompt="1" idx="18" type="title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25_1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idx="1" type="body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3" name="Google Shape;133;p21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4" name="Google Shape;134;p21"/>
          <p:cNvSpPr txBox="1"/>
          <p:nvPr>
            <p:ph idx="2" type="subTitle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5" name="Google Shape;135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CUSTOM_13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/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" type="subTitle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1">
  <p:cSld name="CUSTOM_27_1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" name="Google Shape;37;p5"/>
          <p:cNvSpPr txBox="1"/>
          <p:nvPr>
            <p:ph idx="1" type="subTitle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8" name="Google Shape;38;p5"/>
          <p:cNvSpPr txBox="1"/>
          <p:nvPr>
            <p:ph idx="2" type="ctrTitle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9" name="Google Shape;39;p5"/>
          <p:cNvSpPr txBox="1"/>
          <p:nvPr>
            <p:ph idx="3" type="subTitle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0" name="Google Shape;40;p5"/>
          <p:cNvSpPr txBox="1"/>
          <p:nvPr>
            <p:ph idx="4" type="ctrTitle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5"/>
          <p:cNvSpPr txBox="1"/>
          <p:nvPr>
            <p:ph idx="5" type="subTitle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2" name="Google Shape;42;p5"/>
          <p:cNvSpPr txBox="1"/>
          <p:nvPr>
            <p:ph idx="6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3" name="Google Shape;43;p5"/>
          <p:cNvSpPr txBox="1"/>
          <p:nvPr>
            <p:ph idx="7" type="ctrTitle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4" name="Google Shape;44;p5"/>
          <p:cNvSpPr txBox="1"/>
          <p:nvPr>
            <p:ph idx="8" type="subTitle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5" name="Google Shape;45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1">
  <p:cSld name="CUSTOM_27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/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" type="subTitle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9" name="Google Shape;49;p6"/>
          <p:cNvSpPr txBox="1"/>
          <p:nvPr>
            <p:ph idx="2" type="ctrTitle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3" type="subTitle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1" name="Google Shape;51;p6"/>
          <p:cNvSpPr txBox="1"/>
          <p:nvPr>
            <p:ph idx="4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2" name="Google Shape;52;p6"/>
          <p:cNvSpPr txBox="1"/>
          <p:nvPr>
            <p:ph idx="5" type="ctrTitle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" name="Google Shape;53;p6"/>
          <p:cNvSpPr txBox="1"/>
          <p:nvPr>
            <p:ph idx="6" type="subTitle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4" name="Google Shape;54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USTOM_14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/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7" name="Google Shape;57;p7"/>
          <p:cNvSpPr txBox="1"/>
          <p:nvPr>
            <p:ph idx="1" type="subTitle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8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/>
          <p:nvPr>
            <p:ph idx="1" type="subTitle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2" type="subTitle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3">
  <p:cSld name="CUSTOM_16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/>
          <p:nvPr>
            <p:ph idx="1" type="subTitle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4">
  <p:cSld name="CUSTOM_16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/>
          <p:nvPr>
            <p:ph idx="1" type="subTitle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drive.google.com/file/d/1PQmvESWaLQVgriDe8bVCViB7A6Pg8CLf/view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Relationship Id="rId6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 rotWithShape="1">
          <a:blip r:embed="rId3">
            <a:alphaModFix/>
          </a:blip>
          <a:srcRect b="8908" l="0" r="0" t="8908"/>
          <a:stretch/>
        </p:blipFill>
        <p:spPr>
          <a:xfrm flipH="1">
            <a:off x="2214593" y="0"/>
            <a:ext cx="6929405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/>
          <p:nvPr/>
        </p:nvSpPr>
        <p:spPr>
          <a:xfrm rot="5400000">
            <a:off x="1428875" y="13850"/>
            <a:ext cx="3358800" cy="50265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2"/>
          <p:cNvSpPr txBox="1"/>
          <p:nvPr>
            <p:ph idx="1" type="subTitle"/>
          </p:nvPr>
        </p:nvSpPr>
        <p:spPr>
          <a:xfrm>
            <a:off x="1039575" y="3387075"/>
            <a:ext cx="40005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</a:rPr>
              <a:t>Trevor Faber, Grace McCarthy, 		Patrick McKenna, Grace Solod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43" name="Google Shape;143;p22"/>
          <p:cNvSpPr txBox="1"/>
          <p:nvPr>
            <p:ph type="ctrTitle"/>
          </p:nvPr>
        </p:nvSpPr>
        <p:spPr>
          <a:xfrm>
            <a:off x="1039575" y="1023075"/>
            <a:ext cx="4592400" cy="236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A MOBILE MUSEUM EXHIBIT</a:t>
            </a:r>
            <a:endParaRPr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44" name="Google Shape;144;p22"/>
          <p:cNvSpPr/>
          <p:nvPr/>
        </p:nvSpPr>
        <p:spPr>
          <a:xfrm flipH="1" rot="-5400000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/>
          <p:nvPr/>
        </p:nvSpPr>
        <p:spPr>
          <a:xfrm rot="5400000">
            <a:off x="-752200" y="2013850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1"/>
          <p:cNvSpPr txBox="1"/>
          <p:nvPr>
            <p:ph type="ctrTitle"/>
          </p:nvPr>
        </p:nvSpPr>
        <p:spPr>
          <a:xfrm rot="-5400000">
            <a:off x="-562400" y="2122800"/>
            <a:ext cx="31800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>
                <a:solidFill>
                  <a:schemeClr val="lt1"/>
                </a:solidFill>
              </a:rPr>
              <a:t>Survey Results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290" name="Google Shape;290;p31"/>
          <p:cNvSpPr txBox="1"/>
          <p:nvPr/>
        </p:nvSpPr>
        <p:spPr>
          <a:xfrm rot="-5400000">
            <a:off x="155750" y="2294650"/>
            <a:ext cx="280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Pre-Existing Survey</a:t>
            </a:r>
            <a:endParaRPr sz="24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91" name="Google Shape;291;p31"/>
          <p:cNvSpPr txBox="1"/>
          <p:nvPr/>
        </p:nvSpPr>
        <p:spPr>
          <a:xfrm>
            <a:off x="2877225" y="4047550"/>
            <a:ext cx="501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latin typeface="Catamaran"/>
                <a:ea typeface="Catamaran"/>
                <a:cs typeface="Catamaran"/>
                <a:sym typeface="Catamaran"/>
              </a:rPr>
              <a:t>Figure 1.</a:t>
            </a:r>
            <a:r>
              <a:rPr lang="es" sz="1200">
                <a:latin typeface="Catamaran Light"/>
                <a:ea typeface="Catamaran Light"/>
                <a:cs typeface="Catamaran Light"/>
                <a:sym typeface="Catamaran Light"/>
              </a:rPr>
              <a:t> Favorite Room; Pre-Existing Helpful Feedback Form; Oct 2021 - Oct 2022 (n=98)</a:t>
            </a:r>
            <a:endParaRPr sz="1200"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92" name="Google Shape;292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93" name="Google Shape;293;p3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3762" y="541748"/>
            <a:ext cx="5697227" cy="3540324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2"/>
          <p:cNvSpPr/>
          <p:nvPr/>
        </p:nvSpPr>
        <p:spPr>
          <a:xfrm rot="5400000">
            <a:off x="-935800" y="1953250"/>
            <a:ext cx="44271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2"/>
          <p:cNvSpPr txBox="1"/>
          <p:nvPr>
            <p:ph type="ctrTitle"/>
          </p:nvPr>
        </p:nvSpPr>
        <p:spPr>
          <a:xfrm rot="-5400000">
            <a:off x="-567825" y="2122800"/>
            <a:ext cx="30960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100">
                <a:solidFill>
                  <a:schemeClr val="lt1"/>
                </a:solidFill>
              </a:rPr>
              <a:t>Survey Results</a:t>
            </a:r>
            <a:endParaRPr sz="3100">
              <a:solidFill>
                <a:schemeClr val="lt1"/>
              </a:solidFill>
            </a:endParaRPr>
          </a:p>
        </p:txBody>
      </p:sp>
      <p:sp>
        <p:nvSpPr>
          <p:cNvPr id="300" name="Google Shape;300;p32"/>
          <p:cNvSpPr txBox="1"/>
          <p:nvPr/>
        </p:nvSpPr>
        <p:spPr>
          <a:xfrm rot="-5400000">
            <a:off x="-568900" y="2272600"/>
            <a:ext cx="4250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Helpful Feedback Survey - Favorite Exhibit</a:t>
            </a:r>
            <a:endParaRPr sz="19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01" name="Google Shape;301;p32"/>
          <p:cNvSpPr txBox="1"/>
          <p:nvPr/>
        </p:nvSpPr>
        <p:spPr>
          <a:xfrm>
            <a:off x="2435288" y="4119700"/>
            <a:ext cx="5642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Catamaran"/>
                <a:ea typeface="Catamaran"/>
                <a:cs typeface="Catamaran"/>
                <a:sym typeface="Catamaran"/>
              </a:rPr>
              <a:t>Figure 2.</a:t>
            </a:r>
            <a:r>
              <a:rPr lang="es" sz="1800">
                <a:latin typeface="Catamaran Light"/>
                <a:ea typeface="Catamaran Light"/>
                <a:cs typeface="Catamaran Light"/>
                <a:sym typeface="Catamaran Light"/>
              </a:rPr>
              <a:t> Favorite Room; New Helpful </a:t>
            </a:r>
            <a:r>
              <a:rPr lang="es" sz="1800">
                <a:latin typeface="Catamaran Light"/>
                <a:ea typeface="Catamaran Light"/>
                <a:cs typeface="Catamaran Light"/>
                <a:sym typeface="Catamaran Light"/>
              </a:rPr>
              <a:t>Feedback</a:t>
            </a:r>
            <a:r>
              <a:rPr lang="es" sz="1800">
                <a:latin typeface="Catamaran Light"/>
                <a:ea typeface="Catamaran Light"/>
                <a:cs typeface="Catamaran Light"/>
                <a:sym typeface="Catamaran Light"/>
              </a:rPr>
              <a:t> Form; Oct 2022 - Nov 2022 (n=18)</a:t>
            </a:r>
            <a:endParaRPr sz="1800"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02" name="Google Shape;302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303" name="Google Shape;303;p3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725" y="305500"/>
            <a:ext cx="6168519" cy="3814201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3"/>
          <p:cNvSpPr/>
          <p:nvPr/>
        </p:nvSpPr>
        <p:spPr>
          <a:xfrm rot="5400000">
            <a:off x="-851500" y="2013725"/>
            <a:ext cx="42585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3"/>
          <p:cNvSpPr txBox="1"/>
          <p:nvPr>
            <p:ph type="ctrTitle"/>
          </p:nvPr>
        </p:nvSpPr>
        <p:spPr>
          <a:xfrm rot="-5400000">
            <a:off x="-520400" y="2122750"/>
            <a:ext cx="30960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100">
                <a:solidFill>
                  <a:schemeClr val="lt1"/>
                </a:solidFill>
              </a:rPr>
              <a:t>Survey Results</a:t>
            </a:r>
            <a:endParaRPr sz="3100">
              <a:solidFill>
                <a:schemeClr val="lt1"/>
              </a:solidFill>
            </a:endParaRPr>
          </a:p>
        </p:txBody>
      </p:sp>
      <p:sp>
        <p:nvSpPr>
          <p:cNvPr id="310" name="Google Shape;310;p33"/>
          <p:cNvSpPr txBox="1"/>
          <p:nvPr/>
        </p:nvSpPr>
        <p:spPr>
          <a:xfrm rot="-5400000">
            <a:off x="-514450" y="2331050"/>
            <a:ext cx="4181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Helpful Feedback Survey - Most Utilized</a:t>
            </a:r>
            <a:endParaRPr sz="19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11" name="Google Shape;311;p33"/>
          <p:cNvSpPr txBox="1"/>
          <p:nvPr/>
        </p:nvSpPr>
        <p:spPr>
          <a:xfrm>
            <a:off x="2743525" y="4047550"/>
            <a:ext cx="518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Catamaran"/>
                <a:ea typeface="Catamaran"/>
                <a:cs typeface="Catamaran"/>
                <a:sym typeface="Catamaran"/>
              </a:rPr>
              <a:t>Figure 3.</a:t>
            </a:r>
            <a:r>
              <a:rPr lang="es" sz="1800">
                <a:latin typeface="Catamaran Light"/>
                <a:ea typeface="Catamaran Light"/>
                <a:cs typeface="Catamaran Light"/>
                <a:sym typeface="Catamaran Light"/>
              </a:rPr>
              <a:t> Most Utilized Room; New Existing Helpful Feedback Form; Oct 2022 - Nov 2022 (n=18)</a:t>
            </a:r>
            <a:endParaRPr sz="1800"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12" name="Google Shape;312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313" name="Google Shape;313;p3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025" y="442325"/>
            <a:ext cx="5830575" cy="3605226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4"/>
          <p:cNvSpPr/>
          <p:nvPr/>
        </p:nvSpPr>
        <p:spPr>
          <a:xfrm rot="5400000">
            <a:off x="-893650" y="2067925"/>
            <a:ext cx="43428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4"/>
          <p:cNvSpPr txBox="1"/>
          <p:nvPr>
            <p:ph type="ctrTitle"/>
          </p:nvPr>
        </p:nvSpPr>
        <p:spPr>
          <a:xfrm rot="-5400000">
            <a:off x="-520400" y="2122750"/>
            <a:ext cx="30960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100">
                <a:solidFill>
                  <a:schemeClr val="lt1"/>
                </a:solidFill>
              </a:rPr>
              <a:t>Survey Results</a:t>
            </a:r>
            <a:endParaRPr sz="3100">
              <a:solidFill>
                <a:schemeClr val="lt1"/>
              </a:solidFill>
            </a:endParaRPr>
          </a:p>
        </p:txBody>
      </p:sp>
      <p:sp>
        <p:nvSpPr>
          <p:cNvPr id="320" name="Google Shape;320;p34"/>
          <p:cNvSpPr txBox="1"/>
          <p:nvPr/>
        </p:nvSpPr>
        <p:spPr>
          <a:xfrm rot="-5400000">
            <a:off x="-512800" y="2397175"/>
            <a:ext cx="4147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Helpful Feedback Survey - Most Informative</a:t>
            </a:r>
            <a:endParaRPr sz="17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21" name="Google Shape;321;p34"/>
          <p:cNvSpPr txBox="1"/>
          <p:nvPr/>
        </p:nvSpPr>
        <p:spPr>
          <a:xfrm>
            <a:off x="2779650" y="4201175"/>
            <a:ext cx="5071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Catamaran"/>
                <a:ea typeface="Catamaran"/>
                <a:cs typeface="Catamaran"/>
                <a:sym typeface="Catamaran"/>
              </a:rPr>
              <a:t>Figure 4.</a:t>
            </a:r>
            <a:r>
              <a:rPr lang="es" sz="1800">
                <a:latin typeface="Catamaran Light"/>
                <a:ea typeface="Catamaran Light"/>
                <a:cs typeface="Catamaran Light"/>
                <a:sym typeface="Catamaran Light"/>
              </a:rPr>
              <a:t> Most Informative Room; Pre-Existing Helpful Feedback Form; Oct 2022 - Nov 2022 (n=18)</a:t>
            </a:r>
            <a:endParaRPr sz="1800"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22" name="Google Shape;322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323" name="Google Shape;323;p3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250" y="454375"/>
            <a:ext cx="6168528" cy="3814201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5"/>
          <p:cNvSpPr/>
          <p:nvPr/>
        </p:nvSpPr>
        <p:spPr>
          <a:xfrm rot="5400000">
            <a:off x="-752200" y="2013850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5"/>
          <p:cNvSpPr txBox="1"/>
          <p:nvPr>
            <p:ph type="ctrTitle"/>
          </p:nvPr>
        </p:nvSpPr>
        <p:spPr>
          <a:xfrm rot="-5400000">
            <a:off x="-480875" y="2122750"/>
            <a:ext cx="32274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</a:rPr>
              <a:t>Staff Interviews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30" name="Google Shape;330;p35"/>
          <p:cNvSpPr txBox="1"/>
          <p:nvPr>
            <p:ph idx="1" type="subTitle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>
                <a:solidFill>
                  <a:schemeClr val="lt1"/>
                </a:solidFill>
              </a:rPr>
              <a:t>Mercury is the closest planet to the Sun and the smallest one in our Solar System—it’s only a bit larger than our Moon. The planet’s name has nothing to do with the liquid metal, since it was named after the Roman messenger god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31" name="Google Shape;3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1200" y="1403450"/>
            <a:ext cx="2122575" cy="1332574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2" name="Google Shape;332;p35"/>
          <p:cNvPicPr preferRelativeResize="0"/>
          <p:nvPr/>
        </p:nvPicPr>
        <p:blipFill rotWithShape="1">
          <a:blip r:embed="rId4">
            <a:alphaModFix/>
          </a:blip>
          <a:srcRect b="2978" l="0" r="0" t="1855"/>
          <a:stretch/>
        </p:blipFill>
        <p:spPr>
          <a:xfrm>
            <a:off x="2360925" y="541750"/>
            <a:ext cx="5551858" cy="3628751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3" name="Google Shape;333;p35"/>
          <p:cNvSpPr txBox="1"/>
          <p:nvPr/>
        </p:nvSpPr>
        <p:spPr>
          <a:xfrm>
            <a:off x="2553400" y="4170500"/>
            <a:ext cx="516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latin typeface="Catamaran"/>
                <a:ea typeface="Catamaran"/>
                <a:cs typeface="Catamaran"/>
                <a:sym typeface="Catamaran"/>
              </a:rPr>
              <a:t>Figure 5.</a:t>
            </a:r>
            <a:r>
              <a:rPr lang="es" sz="1500">
                <a:latin typeface="Catamaran Light"/>
                <a:ea typeface="Catamaran Light"/>
                <a:cs typeface="Catamaran Light"/>
                <a:sym typeface="Catamaran Light"/>
              </a:rPr>
              <a:t> Key Takeaways from Staff </a:t>
            </a:r>
            <a:r>
              <a:rPr lang="es" sz="1500">
                <a:latin typeface="Catamaran Light"/>
                <a:ea typeface="Catamaran Light"/>
                <a:cs typeface="Catamaran Light"/>
                <a:sym typeface="Catamaran Light"/>
              </a:rPr>
              <a:t>Interviews</a:t>
            </a:r>
            <a:r>
              <a:rPr lang="es" sz="1500">
                <a:latin typeface="Catamaran Light"/>
                <a:ea typeface="Catamaran Light"/>
                <a:cs typeface="Catamaran Light"/>
                <a:sym typeface="Catamaran Light"/>
              </a:rPr>
              <a:t> </a:t>
            </a:r>
            <a:endParaRPr sz="1500"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34" name="Google Shape;334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6"/>
          <p:cNvSpPr/>
          <p:nvPr/>
        </p:nvSpPr>
        <p:spPr>
          <a:xfrm rot="5400000">
            <a:off x="-752200" y="2013850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6"/>
          <p:cNvSpPr txBox="1"/>
          <p:nvPr>
            <p:ph type="ctrTitle"/>
          </p:nvPr>
        </p:nvSpPr>
        <p:spPr>
          <a:xfrm rot="-5400000">
            <a:off x="-295450" y="2122750"/>
            <a:ext cx="32748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>
                <a:solidFill>
                  <a:schemeClr val="lt1"/>
                </a:solidFill>
              </a:rPr>
              <a:t>Target Audience Interviews</a:t>
            </a:r>
            <a:endParaRPr sz="2900">
              <a:solidFill>
                <a:schemeClr val="lt1"/>
              </a:solidFill>
            </a:endParaRPr>
          </a:p>
        </p:txBody>
      </p:sp>
      <p:sp>
        <p:nvSpPr>
          <p:cNvPr id="341" name="Google Shape;341;p36"/>
          <p:cNvSpPr txBox="1"/>
          <p:nvPr>
            <p:ph idx="4294967295" type="subTitle"/>
          </p:nvPr>
        </p:nvSpPr>
        <p:spPr>
          <a:xfrm>
            <a:off x="2269700" y="2437675"/>
            <a:ext cx="2152800" cy="14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latin typeface="Catamaran"/>
                <a:ea typeface="Catamaran"/>
                <a:cs typeface="Catamaran"/>
                <a:sym typeface="Catamaran"/>
              </a:rPr>
              <a:t>Key Takeaway: </a:t>
            </a:r>
            <a:endParaRPr b="1" sz="16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600"/>
              <a:t>-</a:t>
            </a:r>
            <a:r>
              <a:rPr lang="es" sz="1600"/>
              <a:t>Importance of fostering a connection between parent and child</a:t>
            </a:r>
            <a:endParaRPr sz="1600"/>
          </a:p>
        </p:txBody>
      </p:sp>
      <p:sp>
        <p:nvSpPr>
          <p:cNvPr id="342" name="Google Shape;342;p36"/>
          <p:cNvSpPr txBox="1"/>
          <p:nvPr>
            <p:ph type="ctrTitle"/>
          </p:nvPr>
        </p:nvSpPr>
        <p:spPr>
          <a:xfrm>
            <a:off x="4535675" y="1199750"/>
            <a:ext cx="2262600" cy="9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Libraries</a:t>
            </a:r>
            <a:endParaRPr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600">
                <a:latin typeface="Catamaran Light"/>
                <a:ea typeface="Catamaran Light"/>
                <a:cs typeface="Catamaran Light"/>
                <a:sym typeface="Catamaran Light"/>
              </a:rPr>
              <a:t>Pinelands Public Library</a:t>
            </a:r>
            <a:endParaRPr sz="1600"/>
          </a:p>
        </p:txBody>
      </p:sp>
      <p:sp>
        <p:nvSpPr>
          <p:cNvPr id="343" name="Google Shape;343;p36"/>
          <p:cNvSpPr txBox="1"/>
          <p:nvPr>
            <p:ph idx="4294967295" type="ctrTitle"/>
          </p:nvPr>
        </p:nvSpPr>
        <p:spPr>
          <a:xfrm>
            <a:off x="6802700" y="1339838"/>
            <a:ext cx="2262600" cy="9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Schools</a:t>
            </a:r>
            <a:endParaRPr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600">
                <a:latin typeface="Catamaran Light"/>
                <a:ea typeface="Catamaran Light"/>
                <a:cs typeface="Catamaran Light"/>
                <a:sym typeface="Catamaran Light"/>
              </a:rPr>
              <a:t>Christian David Moravian</a:t>
            </a:r>
            <a:endParaRPr sz="1600"/>
          </a:p>
        </p:txBody>
      </p:sp>
      <p:sp>
        <p:nvSpPr>
          <p:cNvPr id="344" name="Google Shape;344;p36"/>
          <p:cNvSpPr txBox="1"/>
          <p:nvPr>
            <p:ph idx="4294967295" type="ctrTitle"/>
          </p:nvPr>
        </p:nvSpPr>
        <p:spPr>
          <a:xfrm>
            <a:off x="2405413" y="1339852"/>
            <a:ext cx="1881300" cy="8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/>
              <a:t>The Parent Centre</a:t>
            </a:r>
            <a:endParaRPr sz="2200"/>
          </a:p>
        </p:txBody>
      </p:sp>
      <p:grpSp>
        <p:nvGrpSpPr>
          <p:cNvPr id="345" name="Google Shape;345;p36"/>
          <p:cNvGrpSpPr/>
          <p:nvPr/>
        </p:nvGrpSpPr>
        <p:grpSpPr>
          <a:xfrm>
            <a:off x="3048096" y="541750"/>
            <a:ext cx="595979" cy="582900"/>
            <a:chOff x="3080783" y="541750"/>
            <a:chExt cx="595979" cy="582900"/>
          </a:xfrm>
        </p:grpSpPr>
        <p:sp>
          <p:nvSpPr>
            <p:cNvPr id="346" name="Google Shape;346;p36"/>
            <p:cNvSpPr/>
            <p:nvPr/>
          </p:nvSpPr>
          <p:spPr>
            <a:xfrm>
              <a:off x="3081562" y="541750"/>
              <a:ext cx="595200" cy="58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47" name="Google Shape;347;p36"/>
            <p:cNvGrpSpPr/>
            <p:nvPr/>
          </p:nvGrpSpPr>
          <p:grpSpPr>
            <a:xfrm>
              <a:off x="3080783" y="599658"/>
              <a:ext cx="594975" cy="477297"/>
              <a:chOff x="5776798" y="3409778"/>
              <a:chExt cx="346379" cy="264518"/>
            </a:xfrm>
          </p:grpSpPr>
          <p:sp>
            <p:nvSpPr>
              <p:cNvPr id="348" name="Google Shape;348;p36"/>
              <p:cNvSpPr/>
              <p:nvPr/>
            </p:nvSpPr>
            <p:spPr>
              <a:xfrm>
                <a:off x="5890104" y="3642055"/>
                <a:ext cx="10248" cy="32241"/>
              </a:xfrm>
              <a:custGeom>
                <a:rect b="b" l="l" r="r" t="t"/>
                <a:pathLst>
                  <a:path extrusionOk="0" h="1013" w="322">
                    <a:moveTo>
                      <a:pt x="167" y="1"/>
                    </a:moveTo>
                    <a:cubicBezTo>
                      <a:pt x="71" y="1"/>
                      <a:pt x="0" y="72"/>
                      <a:pt x="0" y="155"/>
                    </a:cubicBezTo>
                    <a:lnTo>
                      <a:pt x="0" y="846"/>
                    </a:lnTo>
                    <a:cubicBezTo>
                      <a:pt x="0" y="929"/>
                      <a:pt x="71" y="1013"/>
                      <a:pt x="167" y="1013"/>
                    </a:cubicBezTo>
                    <a:cubicBezTo>
                      <a:pt x="250" y="1013"/>
                      <a:pt x="321" y="929"/>
                      <a:pt x="321" y="846"/>
                    </a:cubicBezTo>
                    <a:lnTo>
                      <a:pt x="321" y="143"/>
                    </a:lnTo>
                    <a:cubicBezTo>
                      <a:pt x="321" y="60"/>
                      <a:pt x="250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36"/>
              <p:cNvSpPr/>
              <p:nvPr/>
            </p:nvSpPr>
            <p:spPr>
              <a:xfrm>
                <a:off x="5998094" y="3642055"/>
                <a:ext cx="10248" cy="32241"/>
              </a:xfrm>
              <a:custGeom>
                <a:rect b="b" l="l" r="r" t="t"/>
                <a:pathLst>
                  <a:path extrusionOk="0" h="1013" w="322">
                    <a:moveTo>
                      <a:pt x="167" y="1"/>
                    </a:moveTo>
                    <a:cubicBezTo>
                      <a:pt x="72" y="1"/>
                      <a:pt x="0" y="72"/>
                      <a:pt x="0" y="155"/>
                    </a:cubicBezTo>
                    <a:lnTo>
                      <a:pt x="0" y="846"/>
                    </a:lnTo>
                    <a:cubicBezTo>
                      <a:pt x="0" y="929"/>
                      <a:pt x="72" y="1013"/>
                      <a:pt x="167" y="1013"/>
                    </a:cubicBezTo>
                    <a:cubicBezTo>
                      <a:pt x="250" y="1013"/>
                      <a:pt x="322" y="929"/>
                      <a:pt x="322" y="846"/>
                    </a:cubicBezTo>
                    <a:lnTo>
                      <a:pt x="322" y="143"/>
                    </a:lnTo>
                    <a:cubicBezTo>
                      <a:pt x="310" y="60"/>
                      <a:pt x="250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Google Shape;350;p36"/>
              <p:cNvSpPr/>
              <p:nvPr/>
            </p:nvSpPr>
            <p:spPr>
              <a:xfrm>
                <a:off x="5814673" y="3528367"/>
                <a:ext cx="43222" cy="15564"/>
              </a:xfrm>
              <a:custGeom>
                <a:rect b="b" l="l" r="r" t="t"/>
                <a:pathLst>
                  <a:path extrusionOk="0" h="489" w="1358">
                    <a:moveTo>
                      <a:pt x="167" y="1"/>
                    </a:moveTo>
                    <a:cubicBezTo>
                      <a:pt x="72" y="1"/>
                      <a:pt x="1" y="72"/>
                      <a:pt x="1" y="156"/>
                    </a:cubicBezTo>
                    <a:cubicBezTo>
                      <a:pt x="1" y="251"/>
                      <a:pt x="72" y="322"/>
                      <a:pt x="167" y="322"/>
                    </a:cubicBezTo>
                    <a:cubicBezTo>
                      <a:pt x="346" y="322"/>
                      <a:pt x="870" y="358"/>
                      <a:pt x="1120" y="477"/>
                    </a:cubicBezTo>
                    <a:cubicBezTo>
                      <a:pt x="1144" y="489"/>
                      <a:pt x="1167" y="489"/>
                      <a:pt x="1191" y="489"/>
                    </a:cubicBezTo>
                    <a:cubicBezTo>
                      <a:pt x="1251" y="489"/>
                      <a:pt x="1310" y="453"/>
                      <a:pt x="1346" y="394"/>
                    </a:cubicBezTo>
                    <a:cubicBezTo>
                      <a:pt x="1358" y="322"/>
                      <a:pt x="1322" y="239"/>
                      <a:pt x="1251" y="191"/>
                    </a:cubicBezTo>
                    <a:cubicBezTo>
                      <a:pt x="882" y="13"/>
                      <a:pt x="191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Google Shape;351;p36"/>
              <p:cNvSpPr/>
              <p:nvPr/>
            </p:nvSpPr>
            <p:spPr>
              <a:xfrm>
                <a:off x="5797995" y="3631074"/>
                <a:ext cx="10662" cy="42458"/>
              </a:xfrm>
              <a:custGeom>
                <a:rect b="b" l="l" r="r" t="t"/>
                <a:pathLst>
                  <a:path extrusionOk="0" h="1334" w="335">
                    <a:moveTo>
                      <a:pt x="167" y="0"/>
                    </a:moveTo>
                    <a:cubicBezTo>
                      <a:pt x="84" y="0"/>
                      <a:pt x="1" y="72"/>
                      <a:pt x="1" y="167"/>
                    </a:cubicBezTo>
                    <a:lnTo>
                      <a:pt x="1" y="1179"/>
                    </a:lnTo>
                    <a:cubicBezTo>
                      <a:pt x="1" y="1262"/>
                      <a:pt x="84" y="1334"/>
                      <a:pt x="167" y="1334"/>
                    </a:cubicBezTo>
                    <a:cubicBezTo>
                      <a:pt x="251" y="1334"/>
                      <a:pt x="334" y="1262"/>
                      <a:pt x="334" y="1179"/>
                    </a:cubicBezTo>
                    <a:lnTo>
                      <a:pt x="334" y="167"/>
                    </a:lnTo>
                    <a:cubicBezTo>
                      <a:pt x="334" y="72"/>
                      <a:pt x="263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36"/>
              <p:cNvSpPr/>
              <p:nvPr/>
            </p:nvSpPr>
            <p:spPr>
              <a:xfrm>
                <a:off x="5776798" y="3409778"/>
                <a:ext cx="346379" cy="264136"/>
              </a:xfrm>
              <a:custGeom>
                <a:rect b="b" l="l" r="r" t="t"/>
                <a:pathLst>
                  <a:path extrusionOk="0" h="8299" w="10883">
                    <a:moveTo>
                      <a:pt x="9144" y="2512"/>
                    </a:moveTo>
                    <a:cubicBezTo>
                      <a:pt x="9418" y="2512"/>
                      <a:pt x="9656" y="2715"/>
                      <a:pt x="9656" y="2953"/>
                    </a:cubicBezTo>
                    <a:lnTo>
                      <a:pt x="9656" y="2977"/>
                    </a:lnTo>
                    <a:cubicBezTo>
                      <a:pt x="9501" y="2917"/>
                      <a:pt x="9335" y="2869"/>
                      <a:pt x="9144" y="2869"/>
                    </a:cubicBezTo>
                    <a:cubicBezTo>
                      <a:pt x="8965" y="2869"/>
                      <a:pt x="8787" y="2905"/>
                      <a:pt x="8620" y="2977"/>
                    </a:cubicBezTo>
                    <a:lnTo>
                      <a:pt x="8620" y="2953"/>
                    </a:lnTo>
                    <a:cubicBezTo>
                      <a:pt x="8620" y="2727"/>
                      <a:pt x="8858" y="2512"/>
                      <a:pt x="9144" y="2512"/>
                    </a:cubicBezTo>
                    <a:close/>
                    <a:moveTo>
                      <a:pt x="2869" y="3203"/>
                    </a:moveTo>
                    <a:lnTo>
                      <a:pt x="2869" y="3858"/>
                    </a:lnTo>
                    <a:cubicBezTo>
                      <a:pt x="2869" y="3965"/>
                      <a:pt x="2846" y="4060"/>
                      <a:pt x="2798" y="4167"/>
                    </a:cubicBezTo>
                    <a:lnTo>
                      <a:pt x="2727" y="4334"/>
                    </a:lnTo>
                    <a:cubicBezTo>
                      <a:pt x="2715" y="4346"/>
                      <a:pt x="2715" y="4382"/>
                      <a:pt x="2715" y="4405"/>
                    </a:cubicBezTo>
                    <a:lnTo>
                      <a:pt x="2715" y="4751"/>
                    </a:lnTo>
                    <a:cubicBezTo>
                      <a:pt x="2715" y="4989"/>
                      <a:pt x="2619" y="5191"/>
                      <a:pt x="2441" y="5358"/>
                    </a:cubicBezTo>
                    <a:cubicBezTo>
                      <a:pt x="2298" y="5525"/>
                      <a:pt x="2072" y="5596"/>
                      <a:pt x="1834" y="5596"/>
                    </a:cubicBezTo>
                    <a:cubicBezTo>
                      <a:pt x="1369" y="5584"/>
                      <a:pt x="1000" y="5179"/>
                      <a:pt x="1000" y="4703"/>
                    </a:cubicBezTo>
                    <a:lnTo>
                      <a:pt x="1000" y="4405"/>
                    </a:lnTo>
                    <a:cubicBezTo>
                      <a:pt x="1000" y="4382"/>
                      <a:pt x="1000" y="4358"/>
                      <a:pt x="988" y="4334"/>
                    </a:cubicBezTo>
                    <a:lnTo>
                      <a:pt x="881" y="4143"/>
                    </a:lnTo>
                    <a:cubicBezTo>
                      <a:pt x="845" y="4060"/>
                      <a:pt x="822" y="3989"/>
                      <a:pt x="822" y="3905"/>
                    </a:cubicBezTo>
                    <a:lnTo>
                      <a:pt x="822" y="3882"/>
                    </a:lnTo>
                    <a:cubicBezTo>
                      <a:pt x="822" y="3501"/>
                      <a:pt x="1131" y="3203"/>
                      <a:pt x="1500" y="3203"/>
                    </a:cubicBezTo>
                    <a:close/>
                    <a:moveTo>
                      <a:pt x="9144" y="3215"/>
                    </a:moveTo>
                    <a:cubicBezTo>
                      <a:pt x="9704" y="3215"/>
                      <a:pt x="10168" y="3679"/>
                      <a:pt x="10168" y="4239"/>
                    </a:cubicBezTo>
                    <a:cubicBezTo>
                      <a:pt x="10168" y="4346"/>
                      <a:pt x="10156" y="4465"/>
                      <a:pt x="10108" y="4572"/>
                    </a:cubicBezTo>
                    <a:cubicBezTo>
                      <a:pt x="9656" y="4108"/>
                      <a:pt x="8870" y="3929"/>
                      <a:pt x="8823" y="3929"/>
                    </a:cubicBezTo>
                    <a:cubicBezTo>
                      <a:pt x="8814" y="3926"/>
                      <a:pt x="8804" y="3925"/>
                      <a:pt x="8794" y="3925"/>
                    </a:cubicBezTo>
                    <a:cubicBezTo>
                      <a:pt x="8763" y="3925"/>
                      <a:pt x="8727" y="3938"/>
                      <a:pt x="8692" y="3965"/>
                    </a:cubicBezTo>
                    <a:cubicBezTo>
                      <a:pt x="8644" y="3989"/>
                      <a:pt x="8632" y="4036"/>
                      <a:pt x="8632" y="4084"/>
                    </a:cubicBezTo>
                    <a:cubicBezTo>
                      <a:pt x="8632" y="4084"/>
                      <a:pt x="8632" y="4179"/>
                      <a:pt x="8513" y="4298"/>
                    </a:cubicBezTo>
                    <a:cubicBezTo>
                      <a:pt x="8453" y="4358"/>
                      <a:pt x="8453" y="4465"/>
                      <a:pt x="8513" y="4524"/>
                    </a:cubicBezTo>
                    <a:cubicBezTo>
                      <a:pt x="8543" y="4554"/>
                      <a:pt x="8584" y="4569"/>
                      <a:pt x="8626" y="4569"/>
                    </a:cubicBezTo>
                    <a:cubicBezTo>
                      <a:pt x="8668" y="4569"/>
                      <a:pt x="8709" y="4554"/>
                      <a:pt x="8739" y="4524"/>
                    </a:cubicBezTo>
                    <a:cubicBezTo>
                      <a:pt x="8823" y="4441"/>
                      <a:pt x="8882" y="4346"/>
                      <a:pt x="8918" y="4274"/>
                    </a:cubicBezTo>
                    <a:cubicBezTo>
                      <a:pt x="9180" y="4346"/>
                      <a:pt x="9739" y="4560"/>
                      <a:pt x="9989" y="4894"/>
                    </a:cubicBezTo>
                    <a:cubicBezTo>
                      <a:pt x="9906" y="5298"/>
                      <a:pt x="9573" y="5596"/>
                      <a:pt x="9144" y="5596"/>
                    </a:cubicBezTo>
                    <a:cubicBezTo>
                      <a:pt x="8704" y="5596"/>
                      <a:pt x="8334" y="5275"/>
                      <a:pt x="8287" y="4834"/>
                    </a:cubicBezTo>
                    <a:cubicBezTo>
                      <a:pt x="8287" y="4810"/>
                      <a:pt x="8275" y="4798"/>
                      <a:pt x="8263" y="4774"/>
                    </a:cubicBezTo>
                    <a:cubicBezTo>
                      <a:pt x="8156" y="4620"/>
                      <a:pt x="8108" y="4441"/>
                      <a:pt x="8108" y="4239"/>
                    </a:cubicBezTo>
                    <a:cubicBezTo>
                      <a:pt x="8108" y="3679"/>
                      <a:pt x="8573" y="3215"/>
                      <a:pt x="9144" y="3215"/>
                    </a:cubicBezTo>
                    <a:close/>
                    <a:moveTo>
                      <a:pt x="5441" y="298"/>
                    </a:moveTo>
                    <a:cubicBezTo>
                      <a:pt x="6013" y="298"/>
                      <a:pt x="6489" y="488"/>
                      <a:pt x="6858" y="845"/>
                    </a:cubicBezTo>
                    <a:cubicBezTo>
                      <a:pt x="7227" y="1226"/>
                      <a:pt x="7453" y="1738"/>
                      <a:pt x="7501" y="2369"/>
                    </a:cubicBezTo>
                    <a:cubicBezTo>
                      <a:pt x="7620" y="4060"/>
                      <a:pt x="7763" y="5001"/>
                      <a:pt x="7822" y="5334"/>
                    </a:cubicBezTo>
                    <a:lnTo>
                      <a:pt x="7822" y="5346"/>
                    </a:lnTo>
                    <a:cubicBezTo>
                      <a:pt x="7632" y="5453"/>
                      <a:pt x="7310" y="5632"/>
                      <a:pt x="6787" y="5763"/>
                    </a:cubicBezTo>
                    <a:lnTo>
                      <a:pt x="6525" y="5644"/>
                    </a:lnTo>
                    <a:cubicBezTo>
                      <a:pt x="6453" y="5608"/>
                      <a:pt x="6418" y="5548"/>
                      <a:pt x="6418" y="5477"/>
                    </a:cubicBezTo>
                    <a:lnTo>
                      <a:pt x="6418" y="4929"/>
                    </a:lnTo>
                    <a:cubicBezTo>
                      <a:pt x="6918" y="4596"/>
                      <a:pt x="7263" y="4024"/>
                      <a:pt x="7263" y="3370"/>
                    </a:cubicBezTo>
                    <a:lnTo>
                      <a:pt x="7263" y="3072"/>
                    </a:lnTo>
                    <a:cubicBezTo>
                      <a:pt x="7263" y="2869"/>
                      <a:pt x="7180" y="2691"/>
                      <a:pt x="7037" y="2560"/>
                    </a:cubicBezTo>
                    <a:cubicBezTo>
                      <a:pt x="6727" y="2274"/>
                      <a:pt x="6001" y="1798"/>
                      <a:pt x="4751" y="1667"/>
                    </a:cubicBezTo>
                    <a:cubicBezTo>
                      <a:pt x="4744" y="1666"/>
                      <a:pt x="4737" y="1666"/>
                      <a:pt x="4730" y="1666"/>
                    </a:cubicBezTo>
                    <a:cubicBezTo>
                      <a:pt x="4645" y="1666"/>
                      <a:pt x="4583" y="1733"/>
                      <a:pt x="4572" y="1822"/>
                    </a:cubicBezTo>
                    <a:cubicBezTo>
                      <a:pt x="4548" y="1905"/>
                      <a:pt x="4632" y="1977"/>
                      <a:pt x="4715" y="2000"/>
                    </a:cubicBezTo>
                    <a:cubicBezTo>
                      <a:pt x="5882" y="2119"/>
                      <a:pt x="6537" y="2548"/>
                      <a:pt x="6834" y="2798"/>
                    </a:cubicBezTo>
                    <a:cubicBezTo>
                      <a:pt x="6906" y="2858"/>
                      <a:pt x="6953" y="2965"/>
                      <a:pt x="6953" y="3072"/>
                    </a:cubicBezTo>
                    <a:lnTo>
                      <a:pt x="6953" y="3370"/>
                    </a:lnTo>
                    <a:cubicBezTo>
                      <a:pt x="6953" y="4215"/>
                      <a:pt x="6263" y="4894"/>
                      <a:pt x="5417" y="4894"/>
                    </a:cubicBezTo>
                    <a:cubicBezTo>
                      <a:pt x="4572" y="4894"/>
                      <a:pt x="3881" y="4215"/>
                      <a:pt x="3881" y="3370"/>
                    </a:cubicBezTo>
                    <a:lnTo>
                      <a:pt x="3881" y="3227"/>
                    </a:lnTo>
                    <a:cubicBezTo>
                      <a:pt x="3881" y="3167"/>
                      <a:pt x="3917" y="3108"/>
                      <a:pt x="3977" y="3084"/>
                    </a:cubicBezTo>
                    <a:cubicBezTo>
                      <a:pt x="4167" y="2965"/>
                      <a:pt x="4429" y="2750"/>
                      <a:pt x="4548" y="2393"/>
                    </a:cubicBezTo>
                    <a:cubicBezTo>
                      <a:pt x="4584" y="2310"/>
                      <a:pt x="4536" y="2215"/>
                      <a:pt x="4453" y="2203"/>
                    </a:cubicBezTo>
                    <a:cubicBezTo>
                      <a:pt x="4434" y="2198"/>
                      <a:pt x="4415" y="2196"/>
                      <a:pt x="4398" y="2196"/>
                    </a:cubicBezTo>
                    <a:cubicBezTo>
                      <a:pt x="4327" y="2196"/>
                      <a:pt x="4270" y="2234"/>
                      <a:pt x="4251" y="2310"/>
                    </a:cubicBezTo>
                    <a:cubicBezTo>
                      <a:pt x="4167" y="2572"/>
                      <a:pt x="3977" y="2727"/>
                      <a:pt x="3822" y="2810"/>
                    </a:cubicBezTo>
                    <a:cubicBezTo>
                      <a:pt x="3679" y="2905"/>
                      <a:pt x="3572" y="3072"/>
                      <a:pt x="3572" y="3227"/>
                    </a:cubicBezTo>
                    <a:lnTo>
                      <a:pt x="3572" y="3370"/>
                    </a:lnTo>
                    <a:cubicBezTo>
                      <a:pt x="3572" y="4024"/>
                      <a:pt x="3917" y="4584"/>
                      <a:pt x="4417" y="4929"/>
                    </a:cubicBezTo>
                    <a:lnTo>
                      <a:pt x="4417" y="5477"/>
                    </a:lnTo>
                    <a:cubicBezTo>
                      <a:pt x="4417" y="5548"/>
                      <a:pt x="4370" y="5608"/>
                      <a:pt x="4310" y="5644"/>
                    </a:cubicBezTo>
                    <a:lnTo>
                      <a:pt x="4048" y="5763"/>
                    </a:lnTo>
                    <a:cubicBezTo>
                      <a:pt x="3536" y="5632"/>
                      <a:pt x="3215" y="5453"/>
                      <a:pt x="3060" y="5346"/>
                    </a:cubicBezTo>
                    <a:lnTo>
                      <a:pt x="3060" y="5334"/>
                    </a:lnTo>
                    <a:cubicBezTo>
                      <a:pt x="3131" y="5001"/>
                      <a:pt x="3262" y="4060"/>
                      <a:pt x="3393" y="2369"/>
                    </a:cubicBezTo>
                    <a:cubicBezTo>
                      <a:pt x="3441" y="1738"/>
                      <a:pt x="3655" y="1226"/>
                      <a:pt x="4036" y="845"/>
                    </a:cubicBezTo>
                    <a:cubicBezTo>
                      <a:pt x="4393" y="488"/>
                      <a:pt x="4882" y="298"/>
                      <a:pt x="5441" y="298"/>
                    </a:cubicBezTo>
                    <a:close/>
                    <a:moveTo>
                      <a:pt x="2750" y="5465"/>
                    </a:moveTo>
                    <a:cubicBezTo>
                      <a:pt x="2786" y="5501"/>
                      <a:pt x="2810" y="5572"/>
                      <a:pt x="2869" y="5596"/>
                    </a:cubicBezTo>
                    <a:cubicBezTo>
                      <a:pt x="3000" y="5691"/>
                      <a:pt x="3239" y="5822"/>
                      <a:pt x="3584" y="5941"/>
                    </a:cubicBezTo>
                    <a:lnTo>
                      <a:pt x="3155" y="6144"/>
                    </a:lnTo>
                    <a:lnTo>
                      <a:pt x="2655" y="6001"/>
                    </a:lnTo>
                    <a:cubicBezTo>
                      <a:pt x="2512" y="5953"/>
                      <a:pt x="2512" y="5953"/>
                      <a:pt x="2512" y="5906"/>
                    </a:cubicBezTo>
                    <a:lnTo>
                      <a:pt x="2512" y="5691"/>
                    </a:lnTo>
                    <a:cubicBezTo>
                      <a:pt x="2572" y="5656"/>
                      <a:pt x="2619" y="5608"/>
                      <a:pt x="2667" y="5572"/>
                    </a:cubicBezTo>
                    <a:cubicBezTo>
                      <a:pt x="2691" y="5536"/>
                      <a:pt x="2727" y="5513"/>
                      <a:pt x="2750" y="5465"/>
                    </a:cubicBezTo>
                    <a:close/>
                    <a:moveTo>
                      <a:pt x="8096" y="5239"/>
                    </a:moveTo>
                    <a:cubicBezTo>
                      <a:pt x="8180" y="5417"/>
                      <a:pt x="8323" y="5572"/>
                      <a:pt x="8477" y="5691"/>
                    </a:cubicBezTo>
                    <a:lnTo>
                      <a:pt x="8477" y="6025"/>
                    </a:lnTo>
                    <a:lnTo>
                      <a:pt x="8489" y="6025"/>
                    </a:lnTo>
                    <a:lnTo>
                      <a:pt x="7977" y="6287"/>
                    </a:lnTo>
                    <a:cubicBezTo>
                      <a:pt x="7977" y="6287"/>
                      <a:pt x="7965" y="6287"/>
                      <a:pt x="7965" y="6263"/>
                    </a:cubicBezTo>
                    <a:lnTo>
                      <a:pt x="7227" y="5941"/>
                    </a:lnTo>
                    <a:cubicBezTo>
                      <a:pt x="7596" y="5822"/>
                      <a:pt x="7822" y="5667"/>
                      <a:pt x="7942" y="5596"/>
                    </a:cubicBezTo>
                    <a:cubicBezTo>
                      <a:pt x="8049" y="5525"/>
                      <a:pt x="8108" y="5406"/>
                      <a:pt x="8096" y="5275"/>
                    </a:cubicBezTo>
                    <a:lnTo>
                      <a:pt x="8096" y="5239"/>
                    </a:lnTo>
                    <a:close/>
                    <a:moveTo>
                      <a:pt x="2203" y="5870"/>
                    </a:moveTo>
                    <a:lnTo>
                      <a:pt x="2203" y="5929"/>
                    </a:lnTo>
                    <a:cubicBezTo>
                      <a:pt x="2203" y="5953"/>
                      <a:pt x="2203" y="5989"/>
                      <a:pt x="2215" y="6013"/>
                    </a:cubicBezTo>
                    <a:lnTo>
                      <a:pt x="1857" y="6370"/>
                    </a:lnTo>
                    <a:lnTo>
                      <a:pt x="1500" y="6013"/>
                    </a:lnTo>
                    <a:cubicBezTo>
                      <a:pt x="1512" y="5989"/>
                      <a:pt x="1512" y="5953"/>
                      <a:pt x="1512" y="5929"/>
                    </a:cubicBezTo>
                    <a:lnTo>
                      <a:pt x="1512" y="5870"/>
                    </a:lnTo>
                    <a:cubicBezTo>
                      <a:pt x="1619" y="5894"/>
                      <a:pt x="1726" y="5929"/>
                      <a:pt x="1834" y="5929"/>
                    </a:cubicBezTo>
                    <a:lnTo>
                      <a:pt x="1857" y="5929"/>
                    </a:lnTo>
                    <a:cubicBezTo>
                      <a:pt x="1976" y="5929"/>
                      <a:pt x="2096" y="5906"/>
                      <a:pt x="2203" y="5870"/>
                    </a:cubicBezTo>
                    <a:close/>
                    <a:moveTo>
                      <a:pt x="9525" y="5882"/>
                    </a:moveTo>
                    <a:lnTo>
                      <a:pt x="9525" y="6048"/>
                    </a:lnTo>
                    <a:cubicBezTo>
                      <a:pt x="9525" y="6108"/>
                      <a:pt x="9537" y="6144"/>
                      <a:pt x="9573" y="6191"/>
                    </a:cubicBezTo>
                    <a:lnTo>
                      <a:pt x="9394" y="6322"/>
                    </a:lnTo>
                    <a:cubicBezTo>
                      <a:pt x="9323" y="6394"/>
                      <a:pt x="9236" y="6429"/>
                      <a:pt x="9151" y="6429"/>
                    </a:cubicBezTo>
                    <a:cubicBezTo>
                      <a:pt x="9067" y="6429"/>
                      <a:pt x="8983" y="6394"/>
                      <a:pt x="8918" y="6322"/>
                    </a:cubicBezTo>
                    <a:lnTo>
                      <a:pt x="8763" y="6191"/>
                    </a:lnTo>
                    <a:cubicBezTo>
                      <a:pt x="8799" y="6144"/>
                      <a:pt x="8811" y="6084"/>
                      <a:pt x="8811" y="6048"/>
                    </a:cubicBezTo>
                    <a:lnTo>
                      <a:pt x="8811" y="5882"/>
                    </a:lnTo>
                    <a:cubicBezTo>
                      <a:pt x="8918" y="5906"/>
                      <a:pt x="9037" y="5941"/>
                      <a:pt x="9168" y="5941"/>
                    </a:cubicBezTo>
                    <a:cubicBezTo>
                      <a:pt x="9287" y="5941"/>
                      <a:pt x="9406" y="5929"/>
                      <a:pt x="9525" y="5882"/>
                    </a:cubicBezTo>
                    <a:close/>
                    <a:moveTo>
                      <a:pt x="6096" y="5096"/>
                    </a:moveTo>
                    <a:lnTo>
                      <a:pt x="6096" y="5477"/>
                    </a:lnTo>
                    <a:cubicBezTo>
                      <a:pt x="6096" y="5667"/>
                      <a:pt x="6215" y="5846"/>
                      <a:pt x="6394" y="5941"/>
                    </a:cubicBezTo>
                    <a:lnTo>
                      <a:pt x="6632" y="6048"/>
                    </a:lnTo>
                    <a:cubicBezTo>
                      <a:pt x="6406" y="6489"/>
                      <a:pt x="5941" y="6787"/>
                      <a:pt x="5417" y="6787"/>
                    </a:cubicBezTo>
                    <a:cubicBezTo>
                      <a:pt x="4894" y="6787"/>
                      <a:pt x="4441" y="6501"/>
                      <a:pt x="4203" y="6048"/>
                    </a:cubicBezTo>
                    <a:lnTo>
                      <a:pt x="4441" y="5941"/>
                    </a:lnTo>
                    <a:cubicBezTo>
                      <a:pt x="4620" y="5870"/>
                      <a:pt x="4739" y="5691"/>
                      <a:pt x="4739" y="5477"/>
                    </a:cubicBezTo>
                    <a:lnTo>
                      <a:pt x="4739" y="5096"/>
                    </a:lnTo>
                    <a:cubicBezTo>
                      <a:pt x="4941" y="5179"/>
                      <a:pt x="5179" y="5227"/>
                      <a:pt x="5417" y="5227"/>
                    </a:cubicBezTo>
                    <a:cubicBezTo>
                      <a:pt x="5656" y="5227"/>
                      <a:pt x="5894" y="5179"/>
                      <a:pt x="6096" y="5096"/>
                    </a:cubicBezTo>
                    <a:close/>
                    <a:moveTo>
                      <a:pt x="5417" y="0"/>
                    </a:moveTo>
                    <a:cubicBezTo>
                      <a:pt x="4763" y="0"/>
                      <a:pt x="4215" y="226"/>
                      <a:pt x="3786" y="643"/>
                    </a:cubicBezTo>
                    <a:cubicBezTo>
                      <a:pt x="3346" y="1060"/>
                      <a:pt x="3096" y="1655"/>
                      <a:pt x="3048" y="2346"/>
                    </a:cubicBezTo>
                    <a:cubicBezTo>
                      <a:pt x="3036" y="2548"/>
                      <a:pt x="3024" y="2703"/>
                      <a:pt x="3012" y="2881"/>
                    </a:cubicBezTo>
                    <a:lnTo>
                      <a:pt x="1524" y="2881"/>
                    </a:lnTo>
                    <a:cubicBezTo>
                      <a:pt x="964" y="2881"/>
                      <a:pt x="512" y="3334"/>
                      <a:pt x="512" y="3893"/>
                    </a:cubicBezTo>
                    <a:lnTo>
                      <a:pt x="512" y="3917"/>
                    </a:lnTo>
                    <a:cubicBezTo>
                      <a:pt x="512" y="4048"/>
                      <a:pt x="536" y="4167"/>
                      <a:pt x="595" y="4286"/>
                    </a:cubicBezTo>
                    <a:lnTo>
                      <a:pt x="667" y="4453"/>
                    </a:lnTo>
                    <a:lnTo>
                      <a:pt x="667" y="4703"/>
                    </a:lnTo>
                    <a:cubicBezTo>
                      <a:pt x="667" y="5120"/>
                      <a:pt x="881" y="5477"/>
                      <a:pt x="1179" y="5703"/>
                    </a:cubicBezTo>
                    <a:lnTo>
                      <a:pt x="1179" y="5929"/>
                    </a:lnTo>
                    <a:cubicBezTo>
                      <a:pt x="1179" y="5953"/>
                      <a:pt x="1167" y="5989"/>
                      <a:pt x="1131" y="5989"/>
                    </a:cubicBezTo>
                    <a:lnTo>
                      <a:pt x="476" y="6179"/>
                    </a:lnTo>
                    <a:cubicBezTo>
                      <a:pt x="191" y="6251"/>
                      <a:pt x="0" y="6513"/>
                      <a:pt x="0" y="6810"/>
                    </a:cubicBezTo>
                    <a:lnTo>
                      <a:pt x="0" y="8120"/>
                    </a:lnTo>
                    <a:cubicBezTo>
                      <a:pt x="0" y="8215"/>
                      <a:pt x="71" y="8287"/>
                      <a:pt x="167" y="8287"/>
                    </a:cubicBezTo>
                    <a:cubicBezTo>
                      <a:pt x="250" y="8287"/>
                      <a:pt x="333" y="8215"/>
                      <a:pt x="333" y="8120"/>
                    </a:cubicBezTo>
                    <a:lnTo>
                      <a:pt x="333" y="6810"/>
                    </a:lnTo>
                    <a:cubicBezTo>
                      <a:pt x="333" y="6668"/>
                      <a:pt x="429" y="6513"/>
                      <a:pt x="583" y="6477"/>
                    </a:cubicBezTo>
                    <a:lnTo>
                      <a:pt x="1238" y="6287"/>
                    </a:lnTo>
                    <a:cubicBezTo>
                      <a:pt x="1262" y="6287"/>
                      <a:pt x="1286" y="6263"/>
                      <a:pt x="1310" y="6251"/>
                    </a:cubicBezTo>
                    <a:lnTo>
                      <a:pt x="1715" y="6656"/>
                    </a:lnTo>
                    <a:lnTo>
                      <a:pt x="1715" y="8108"/>
                    </a:lnTo>
                    <a:cubicBezTo>
                      <a:pt x="1715" y="8203"/>
                      <a:pt x="1786" y="8275"/>
                      <a:pt x="1881" y="8275"/>
                    </a:cubicBezTo>
                    <a:cubicBezTo>
                      <a:pt x="1965" y="8275"/>
                      <a:pt x="2036" y="8203"/>
                      <a:pt x="2036" y="8108"/>
                    </a:cubicBezTo>
                    <a:lnTo>
                      <a:pt x="2036" y="6656"/>
                    </a:lnTo>
                    <a:lnTo>
                      <a:pt x="2441" y="6251"/>
                    </a:lnTo>
                    <a:cubicBezTo>
                      <a:pt x="2500" y="6287"/>
                      <a:pt x="2548" y="6298"/>
                      <a:pt x="2596" y="6310"/>
                    </a:cubicBezTo>
                    <a:lnTo>
                      <a:pt x="2750" y="6358"/>
                    </a:lnTo>
                    <a:cubicBezTo>
                      <a:pt x="2536" y="6501"/>
                      <a:pt x="2393" y="6751"/>
                      <a:pt x="2393" y="7037"/>
                    </a:cubicBezTo>
                    <a:lnTo>
                      <a:pt x="2393" y="8120"/>
                    </a:lnTo>
                    <a:cubicBezTo>
                      <a:pt x="2393" y="8215"/>
                      <a:pt x="2465" y="8287"/>
                      <a:pt x="2560" y="8287"/>
                    </a:cubicBezTo>
                    <a:cubicBezTo>
                      <a:pt x="2643" y="8287"/>
                      <a:pt x="2727" y="8215"/>
                      <a:pt x="2727" y="8120"/>
                    </a:cubicBezTo>
                    <a:lnTo>
                      <a:pt x="2727" y="7037"/>
                    </a:lnTo>
                    <a:cubicBezTo>
                      <a:pt x="2727" y="6834"/>
                      <a:pt x="2846" y="6656"/>
                      <a:pt x="3036" y="6560"/>
                    </a:cubicBezTo>
                    <a:lnTo>
                      <a:pt x="3941" y="6156"/>
                    </a:lnTo>
                    <a:cubicBezTo>
                      <a:pt x="4227" y="6727"/>
                      <a:pt x="4810" y="7096"/>
                      <a:pt x="5441" y="7096"/>
                    </a:cubicBezTo>
                    <a:cubicBezTo>
                      <a:pt x="6084" y="7096"/>
                      <a:pt x="6668" y="6739"/>
                      <a:pt x="6953" y="6156"/>
                    </a:cubicBezTo>
                    <a:lnTo>
                      <a:pt x="7858" y="6560"/>
                    </a:lnTo>
                    <a:cubicBezTo>
                      <a:pt x="8049" y="6656"/>
                      <a:pt x="8168" y="6834"/>
                      <a:pt x="8168" y="7037"/>
                    </a:cubicBezTo>
                    <a:lnTo>
                      <a:pt x="8168" y="8120"/>
                    </a:lnTo>
                    <a:cubicBezTo>
                      <a:pt x="8168" y="8215"/>
                      <a:pt x="8239" y="8287"/>
                      <a:pt x="8334" y="8287"/>
                    </a:cubicBezTo>
                    <a:cubicBezTo>
                      <a:pt x="8418" y="8287"/>
                      <a:pt x="8501" y="8215"/>
                      <a:pt x="8501" y="8120"/>
                    </a:cubicBezTo>
                    <a:lnTo>
                      <a:pt x="8501" y="7037"/>
                    </a:lnTo>
                    <a:cubicBezTo>
                      <a:pt x="8501" y="6834"/>
                      <a:pt x="8418" y="6656"/>
                      <a:pt x="8299" y="6501"/>
                    </a:cubicBezTo>
                    <a:lnTo>
                      <a:pt x="8537" y="6382"/>
                    </a:lnTo>
                    <a:lnTo>
                      <a:pt x="8715" y="6560"/>
                    </a:lnTo>
                    <a:cubicBezTo>
                      <a:pt x="8858" y="6679"/>
                      <a:pt x="9013" y="6739"/>
                      <a:pt x="9180" y="6739"/>
                    </a:cubicBezTo>
                    <a:cubicBezTo>
                      <a:pt x="9346" y="6739"/>
                      <a:pt x="9513" y="6679"/>
                      <a:pt x="9644" y="6560"/>
                    </a:cubicBezTo>
                    <a:lnTo>
                      <a:pt x="9823" y="6382"/>
                    </a:lnTo>
                    <a:lnTo>
                      <a:pt x="10358" y="6656"/>
                    </a:lnTo>
                    <a:cubicBezTo>
                      <a:pt x="10478" y="6715"/>
                      <a:pt x="10549" y="6834"/>
                      <a:pt x="10549" y="6965"/>
                    </a:cubicBezTo>
                    <a:lnTo>
                      <a:pt x="10549" y="8144"/>
                    </a:lnTo>
                    <a:cubicBezTo>
                      <a:pt x="10549" y="8227"/>
                      <a:pt x="10620" y="8299"/>
                      <a:pt x="10716" y="8299"/>
                    </a:cubicBezTo>
                    <a:cubicBezTo>
                      <a:pt x="10799" y="8299"/>
                      <a:pt x="10882" y="8227"/>
                      <a:pt x="10882" y="8144"/>
                    </a:cubicBezTo>
                    <a:lnTo>
                      <a:pt x="10882" y="6965"/>
                    </a:lnTo>
                    <a:cubicBezTo>
                      <a:pt x="10823" y="6703"/>
                      <a:pt x="10692" y="6477"/>
                      <a:pt x="10466" y="6358"/>
                    </a:cubicBezTo>
                    <a:lnTo>
                      <a:pt x="9823" y="6025"/>
                    </a:lnTo>
                    <a:lnTo>
                      <a:pt x="9823" y="6013"/>
                    </a:lnTo>
                    <a:lnTo>
                      <a:pt x="9823" y="5691"/>
                    </a:lnTo>
                    <a:cubicBezTo>
                      <a:pt x="10097" y="5501"/>
                      <a:pt x="10275" y="5227"/>
                      <a:pt x="10311" y="4882"/>
                    </a:cubicBezTo>
                    <a:cubicBezTo>
                      <a:pt x="10430" y="4679"/>
                      <a:pt x="10489" y="4453"/>
                      <a:pt x="10489" y="4215"/>
                    </a:cubicBezTo>
                    <a:cubicBezTo>
                      <a:pt x="10489" y="3786"/>
                      <a:pt x="10287" y="3381"/>
                      <a:pt x="9954" y="3143"/>
                    </a:cubicBezTo>
                    <a:cubicBezTo>
                      <a:pt x="9977" y="3084"/>
                      <a:pt x="9989" y="3012"/>
                      <a:pt x="9989" y="2953"/>
                    </a:cubicBezTo>
                    <a:cubicBezTo>
                      <a:pt x="9989" y="2536"/>
                      <a:pt x="9620" y="2191"/>
                      <a:pt x="9156" y="2191"/>
                    </a:cubicBezTo>
                    <a:cubicBezTo>
                      <a:pt x="8692" y="2191"/>
                      <a:pt x="8323" y="2524"/>
                      <a:pt x="8323" y="2953"/>
                    </a:cubicBezTo>
                    <a:cubicBezTo>
                      <a:pt x="8323" y="3024"/>
                      <a:pt x="8334" y="3084"/>
                      <a:pt x="8346" y="3143"/>
                    </a:cubicBezTo>
                    <a:cubicBezTo>
                      <a:pt x="8156" y="3286"/>
                      <a:pt x="8013" y="3477"/>
                      <a:pt x="7906" y="3715"/>
                    </a:cubicBezTo>
                    <a:cubicBezTo>
                      <a:pt x="7858" y="3334"/>
                      <a:pt x="7834" y="2869"/>
                      <a:pt x="7787" y="2346"/>
                    </a:cubicBezTo>
                    <a:cubicBezTo>
                      <a:pt x="7739" y="1655"/>
                      <a:pt x="7489" y="1060"/>
                      <a:pt x="7060" y="643"/>
                    </a:cubicBezTo>
                    <a:cubicBezTo>
                      <a:pt x="6644" y="226"/>
                      <a:pt x="6072" y="0"/>
                      <a:pt x="54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36"/>
              <p:cNvSpPr/>
              <p:nvPr/>
            </p:nvSpPr>
            <p:spPr>
              <a:xfrm>
                <a:off x="6089408" y="3637503"/>
                <a:ext cx="10662" cy="36029"/>
              </a:xfrm>
              <a:custGeom>
                <a:rect b="b" l="l" r="r" t="t"/>
                <a:pathLst>
                  <a:path extrusionOk="0" h="1132" w="335">
                    <a:moveTo>
                      <a:pt x="167" y="1"/>
                    </a:moveTo>
                    <a:cubicBezTo>
                      <a:pt x="72" y="1"/>
                      <a:pt x="1" y="84"/>
                      <a:pt x="1" y="167"/>
                    </a:cubicBezTo>
                    <a:lnTo>
                      <a:pt x="1" y="977"/>
                    </a:lnTo>
                    <a:cubicBezTo>
                      <a:pt x="1" y="1060"/>
                      <a:pt x="72" y="1132"/>
                      <a:pt x="167" y="1132"/>
                    </a:cubicBezTo>
                    <a:cubicBezTo>
                      <a:pt x="251" y="1132"/>
                      <a:pt x="322" y="1060"/>
                      <a:pt x="322" y="977"/>
                    </a:cubicBezTo>
                    <a:lnTo>
                      <a:pt x="322" y="167"/>
                    </a:lnTo>
                    <a:cubicBezTo>
                      <a:pt x="334" y="84"/>
                      <a:pt x="251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4" name="Google Shape;354;p36"/>
          <p:cNvGrpSpPr/>
          <p:nvPr/>
        </p:nvGrpSpPr>
        <p:grpSpPr>
          <a:xfrm>
            <a:off x="5394725" y="541750"/>
            <a:ext cx="544500" cy="582900"/>
            <a:chOff x="5415025" y="586750"/>
            <a:chExt cx="544500" cy="582900"/>
          </a:xfrm>
        </p:grpSpPr>
        <p:sp>
          <p:nvSpPr>
            <p:cNvPr id="355" name="Google Shape;355;p36"/>
            <p:cNvSpPr/>
            <p:nvPr/>
          </p:nvSpPr>
          <p:spPr>
            <a:xfrm>
              <a:off x="5415025" y="586750"/>
              <a:ext cx="544500" cy="58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6"/>
            <p:cNvSpPr/>
            <p:nvPr/>
          </p:nvSpPr>
          <p:spPr>
            <a:xfrm>
              <a:off x="5441051" y="638009"/>
              <a:ext cx="492502" cy="480396"/>
            </a:xfrm>
            <a:custGeom>
              <a:rect b="b" l="l" r="r" t="t"/>
              <a:pathLst>
                <a:path extrusionOk="0" h="9809" w="11967">
                  <a:moveTo>
                    <a:pt x="8309" y="358"/>
                  </a:moveTo>
                  <a:cubicBezTo>
                    <a:pt x="8940" y="358"/>
                    <a:pt x="9663" y="469"/>
                    <a:pt x="10418" y="796"/>
                  </a:cubicBezTo>
                  <a:lnTo>
                    <a:pt x="10418" y="7796"/>
                  </a:lnTo>
                  <a:cubicBezTo>
                    <a:pt x="9723" y="7513"/>
                    <a:pt x="8997" y="7381"/>
                    <a:pt x="8289" y="7381"/>
                  </a:cubicBezTo>
                  <a:cubicBezTo>
                    <a:pt x="7542" y="7381"/>
                    <a:pt x="6816" y="7527"/>
                    <a:pt x="6168" y="7796"/>
                  </a:cubicBezTo>
                  <a:lnTo>
                    <a:pt x="6168" y="796"/>
                  </a:lnTo>
                  <a:cubicBezTo>
                    <a:pt x="6430" y="676"/>
                    <a:pt x="7238" y="358"/>
                    <a:pt x="8309" y="358"/>
                  </a:cubicBezTo>
                  <a:close/>
                  <a:moveTo>
                    <a:pt x="3700" y="358"/>
                  </a:moveTo>
                  <a:cubicBezTo>
                    <a:pt x="4458" y="358"/>
                    <a:pt x="5191" y="513"/>
                    <a:pt x="5823" y="796"/>
                  </a:cubicBezTo>
                  <a:cubicBezTo>
                    <a:pt x="5811" y="1677"/>
                    <a:pt x="5811" y="6761"/>
                    <a:pt x="5811" y="7796"/>
                  </a:cubicBezTo>
                  <a:cubicBezTo>
                    <a:pt x="5418" y="7642"/>
                    <a:pt x="4656" y="7392"/>
                    <a:pt x="3668" y="7392"/>
                  </a:cubicBezTo>
                  <a:cubicBezTo>
                    <a:pt x="2929" y="7392"/>
                    <a:pt x="2215" y="7523"/>
                    <a:pt x="1548" y="7808"/>
                  </a:cubicBezTo>
                  <a:lnTo>
                    <a:pt x="1548" y="3867"/>
                  </a:lnTo>
                  <a:cubicBezTo>
                    <a:pt x="1548" y="3760"/>
                    <a:pt x="1477" y="3689"/>
                    <a:pt x="1370" y="3689"/>
                  </a:cubicBezTo>
                  <a:cubicBezTo>
                    <a:pt x="1262" y="3689"/>
                    <a:pt x="1191" y="3760"/>
                    <a:pt x="1191" y="3867"/>
                  </a:cubicBezTo>
                  <a:lnTo>
                    <a:pt x="1191" y="7987"/>
                  </a:lnTo>
                  <a:cubicBezTo>
                    <a:pt x="1191" y="8118"/>
                    <a:pt x="1298" y="8225"/>
                    <a:pt x="1429" y="8225"/>
                  </a:cubicBezTo>
                  <a:cubicBezTo>
                    <a:pt x="1465" y="8225"/>
                    <a:pt x="1489" y="8225"/>
                    <a:pt x="1524" y="8213"/>
                  </a:cubicBezTo>
                  <a:cubicBezTo>
                    <a:pt x="2203" y="7916"/>
                    <a:pt x="2917" y="7761"/>
                    <a:pt x="3656" y="7761"/>
                  </a:cubicBezTo>
                  <a:cubicBezTo>
                    <a:pt x="4715" y="7761"/>
                    <a:pt x="5537" y="8070"/>
                    <a:pt x="5799" y="8189"/>
                  </a:cubicBezTo>
                  <a:lnTo>
                    <a:pt x="5799" y="8606"/>
                  </a:lnTo>
                  <a:lnTo>
                    <a:pt x="417" y="8606"/>
                  </a:lnTo>
                  <a:cubicBezTo>
                    <a:pt x="381" y="8606"/>
                    <a:pt x="358" y="8582"/>
                    <a:pt x="358" y="8547"/>
                  </a:cubicBezTo>
                  <a:lnTo>
                    <a:pt x="358" y="1248"/>
                  </a:lnTo>
                  <a:cubicBezTo>
                    <a:pt x="358" y="1212"/>
                    <a:pt x="381" y="1188"/>
                    <a:pt x="417" y="1188"/>
                  </a:cubicBezTo>
                  <a:lnTo>
                    <a:pt x="1203" y="1188"/>
                  </a:lnTo>
                  <a:lnTo>
                    <a:pt x="1203" y="3153"/>
                  </a:lnTo>
                  <a:cubicBezTo>
                    <a:pt x="1203" y="3248"/>
                    <a:pt x="1274" y="3332"/>
                    <a:pt x="1382" y="3332"/>
                  </a:cubicBezTo>
                  <a:cubicBezTo>
                    <a:pt x="1489" y="3332"/>
                    <a:pt x="1560" y="3248"/>
                    <a:pt x="1560" y="3153"/>
                  </a:cubicBezTo>
                  <a:lnTo>
                    <a:pt x="1560" y="796"/>
                  </a:lnTo>
                  <a:cubicBezTo>
                    <a:pt x="2253" y="495"/>
                    <a:pt x="2987" y="358"/>
                    <a:pt x="3700" y="358"/>
                  </a:cubicBezTo>
                  <a:close/>
                  <a:moveTo>
                    <a:pt x="6608" y="7987"/>
                  </a:moveTo>
                  <a:lnTo>
                    <a:pt x="6608" y="9249"/>
                  </a:lnTo>
                  <a:lnTo>
                    <a:pt x="6501" y="9166"/>
                  </a:lnTo>
                  <a:cubicBezTo>
                    <a:pt x="6471" y="9136"/>
                    <a:pt x="6430" y="9121"/>
                    <a:pt x="6390" y="9121"/>
                  </a:cubicBezTo>
                  <a:cubicBezTo>
                    <a:pt x="6349" y="9121"/>
                    <a:pt x="6311" y="9136"/>
                    <a:pt x="6287" y="9166"/>
                  </a:cubicBezTo>
                  <a:lnTo>
                    <a:pt x="6168" y="9261"/>
                  </a:lnTo>
                  <a:lnTo>
                    <a:pt x="6168" y="8166"/>
                  </a:lnTo>
                  <a:cubicBezTo>
                    <a:pt x="6251" y="8118"/>
                    <a:pt x="6418" y="8058"/>
                    <a:pt x="6608" y="7987"/>
                  </a:cubicBezTo>
                  <a:close/>
                  <a:moveTo>
                    <a:pt x="8273" y="0"/>
                  </a:moveTo>
                  <a:cubicBezTo>
                    <a:pt x="7438" y="0"/>
                    <a:pt x="6643" y="178"/>
                    <a:pt x="5989" y="486"/>
                  </a:cubicBezTo>
                  <a:cubicBezTo>
                    <a:pt x="5715" y="367"/>
                    <a:pt x="4858" y="10"/>
                    <a:pt x="3668" y="10"/>
                  </a:cubicBezTo>
                  <a:cubicBezTo>
                    <a:pt x="2858" y="10"/>
                    <a:pt x="2072" y="176"/>
                    <a:pt x="1322" y="510"/>
                  </a:cubicBezTo>
                  <a:cubicBezTo>
                    <a:pt x="1143" y="593"/>
                    <a:pt x="1191" y="796"/>
                    <a:pt x="1191" y="843"/>
                  </a:cubicBezTo>
                  <a:lnTo>
                    <a:pt x="405" y="843"/>
                  </a:lnTo>
                  <a:cubicBezTo>
                    <a:pt x="179" y="843"/>
                    <a:pt x="0" y="1022"/>
                    <a:pt x="0" y="1248"/>
                  </a:cubicBezTo>
                  <a:lnTo>
                    <a:pt x="0" y="8535"/>
                  </a:lnTo>
                  <a:cubicBezTo>
                    <a:pt x="0" y="8761"/>
                    <a:pt x="179" y="8939"/>
                    <a:pt x="405" y="8939"/>
                  </a:cubicBezTo>
                  <a:lnTo>
                    <a:pt x="5811" y="8939"/>
                  </a:lnTo>
                  <a:lnTo>
                    <a:pt x="5811" y="9630"/>
                  </a:lnTo>
                  <a:cubicBezTo>
                    <a:pt x="5811" y="9740"/>
                    <a:pt x="5889" y="9808"/>
                    <a:pt x="5977" y="9808"/>
                  </a:cubicBezTo>
                  <a:cubicBezTo>
                    <a:pt x="6013" y="9808"/>
                    <a:pt x="6050" y="9797"/>
                    <a:pt x="6084" y="9773"/>
                  </a:cubicBezTo>
                  <a:lnTo>
                    <a:pt x="6382" y="9535"/>
                  </a:lnTo>
                  <a:cubicBezTo>
                    <a:pt x="6656" y="9737"/>
                    <a:pt x="6668" y="9809"/>
                    <a:pt x="6787" y="9809"/>
                  </a:cubicBezTo>
                  <a:cubicBezTo>
                    <a:pt x="6894" y="9809"/>
                    <a:pt x="6966" y="9737"/>
                    <a:pt x="6966" y="9630"/>
                  </a:cubicBezTo>
                  <a:lnTo>
                    <a:pt x="6966" y="8939"/>
                  </a:lnTo>
                  <a:lnTo>
                    <a:pt x="9335" y="8939"/>
                  </a:lnTo>
                  <a:cubicBezTo>
                    <a:pt x="9442" y="8939"/>
                    <a:pt x="9513" y="8856"/>
                    <a:pt x="9513" y="8761"/>
                  </a:cubicBezTo>
                  <a:cubicBezTo>
                    <a:pt x="9513" y="8654"/>
                    <a:pt x="9442" y="8582"/>
                    <a:pt x="9335" y="8582"/>
                  </a:cubicBezTo>
                  <a:lnTo>
                    <a:pt x="6966" y="8582"/>
                  </a:lnTo>
                  <a:lnTo>
                    <a:pt x="6966" y="7892"/>
                  </a:lnTo>
                  <a:cubicBezTo>
                    <a:pt x="7400" y="7783"/>
                    <a:pt x="7847" y="7728"/>
                    <a:pt x="8295" y="7728"/>
                  </a:cubicBezTo>
                  <a:cubicBezTo>
                    <a:pt x="9025" y="7728"/>
                    <a:pt x="9760" y="7875"/>
                    <a:pt x="10454" y="8177"/>
                  </a:cubicBezTo>
                  <a:cubicBezTo>
                    <a:pt x="10483" y="8192"/>
                    <a:pt x="10514" y="8199"/>
                    <a:pt x="10544" y="8199"/>
                  </a:cubicBezTo>
                  <a:cubicBezTo>
                    <a:pt x="10662" y="8199"/>
                    <a:pt x="10776" y="8096"/>
                    <a:pt x="10776" y="7963"/>
                  </a:cubicBezTo>
                  <a:lnTo>
                    <a:pt x="10776" y="1177"/>
                  </a:lnTo>
                  <a:lnTo>
                    <a:pt x="11561" y="1177"/>
                  </a:lnTo>
                  <a:cubicBezTo>
                    <a:pt x="11597" y="1177"/>
                    <a:pt x="11621" y="1212"/>
                    <a:pt x="11621" y="1236"/>
                  </a:cubicBezTo>
                  <a:lnTo>
                    <a:pt x="11621" y="8535"/>
                  </a:lnTo>
                  <a:cubicBezTo>
                    <a:pt x="11621" y="8570"/>
                    <a:pt x="11597" y="8594"/>
                    <a:pt x="11561" y="8594"/>
                  </a:cubicBezTo>
                  <a:lnTo>
                    <a:pt x="10049" y="8594"/>
                  </a:lnTo>
                  <a:cubicBezTo>
                    <a:pt x="9942" y="8594"/>
                    <a:pt x="9871" y="8666"/>
                    <a:pt x="9871" y="8773"/>
                  </a:cubicBezTo>
                  <a:cubicBezTo>
                    <a:pt x="9871" y="8880"/>
                    <a:pt x="9942" y="8951"/>
                    <a:pt x="10049" y="8951"/>
                  </a:cubicBezTo>
                  <a:lnTo>
                    <a:pt x="11561" y="8951"/>
                  </a:lnTo>
                  <a:cubicBezTo>
                    <a:pt x="11788" y="8951"/>
                    <a:pt x="11966" y="8773"/>
                    <a:pt x="11966" y="8547"/>
                  </a:cubicBezTo>
                  <a:lnTo>
                    <a:pt x="11966" y="1236"/>
                  </a:lnTo>
                  <a:cubicBezTo>
                    <a:pt x="11954" y="998"/>
                    <a:pt x="11776" y="831"/>
                    <a:pt x="11549" y="831"/>
                  </a:cubicBezTo>
                  <a:lnTo>
                    <a:pt x="10764" y="831"/>
                  </a:lnTo>
                  <a:cubicBezTo>
                    <a:pt x="10752" y="784"/>
                    <a:pt x="10811" y="581"/>
                    <a:pt x="10633" y="498"/>
                  </a:cubicBezTo>
                  <a:cubicBezTo>
                    <a:pt x="9864" y="154"/>
                    <a:pt x="9051" y="0"/>
                    <a:pt x="8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7" name="Google Shape;357;p36"/>
          <p:cNvGrpSpPr/>
          <p:nvPr/>
        </p:nvGrpSpPr>
        <p:grpSpPr>
          <a:xfrm>
            <a:off x="7499600" y="541754"/>
            <a:ext cx="594600" cy="557100"/>
            <a:chOff x="7567400" y="599654"/>
            <a:chExt cx="594600" cy="557100"/>
          </a:xfrm>
        </p:grpSpPr>
        <p:sp>
          <p:nvSpPr>
            <p:cNvPr id="358" name="Google Shape;358;p36"/>
            <p:cNvSpPr/>
            <p:nvPr/>
          </p:nvSpPr>
          <p:spPr>
            <a:xfrm>
              <a:off x="7567400" y="599654"/>
              <a:ext cx="594600" cy="55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9" name="Google Shape;359;p36"/>
            <p:cNvGrpSpPr/>
            <p:nvPr/>
          </p:nvGrpSpPr>
          <p:grpSpPr>
            <a:xfrm>
              <a:off x="7612309" y="627862"/>
              <a:ext cx="544514" cy="480386"/>
              <a:chOff x="2810958" y="4273923"/>
              <a:chExt cx="353145" cy="361873"/>
            </a:xfrm>
          </p:grpSpPr>
          <p:sp>
            <p:nvSpPr>
              <p:cNvPr id="360" name="Google Shape;360;p36"/>
              <p:cNvSpPr/>
              <p:nvPr/>
            </p:nvSpPr>
            <p:spPr>
              <a:xfrm>
                <a:off x="2886837" y="4273923"/>
                <a:ext cx="53867" cy="169946"/>
              </a:xfrm>
              <a:custGeom>
                <a:rect b="b" l="l" r="r" t="t"/>
                <a:pathLst>
                  <a:path extrusionOk="0" h="5335" w="1691">
                    <a:moveTo>
                      <a:pt x="1179" y="346"/>
                    </a:moveTo>
                    <a:cubicBezTo>
                      <a:pt x="1203" y="346"/>
                      <a:pt x="1250" y="382"/>
                      <a:pt x="1250" y="417"/>
                    </a:cubicBezTo>
                    <a:lnTo>
                      <a:pt x="1250" y="644"/>
                    </a:lnTo>
                    <a:lnTo>
                      <a:pt x="464" y="644"/>
                    </a:lnTo>
                    <a:lnTo>
                      <a:pt x="464" y="417"/>
                    </a:lnTo>
                    <a:cubicBezTo>
                      <a:pt x="452" y="382"/>
                      <a:pt x="488" y="346"/>
                      <a:pt x="524" y="346"/>
                    </a:cubicBezTo>
                    <a:close/>
                    <a:moveTo>
                      <a:pt x="1131" y="4275"/>
                    </a:moveTo>
                    <a:lnTo>
                      <a:pt x="845" y="4965"/>
                    </a:lnTo>
                    <a:lnTo>
                      <a:pt x="583" y="4275"/>
                    </a:lnTo>
                    <a:close/>
                    <a:moveTo>
                      <a:pt x="512" y="1"/>
                    </a:moveTo>
                    <a:cubicBezTo>
                      <a:pt x="298" y="1"/>
                      <a:pt x="119" y="179"/>
                      <a:pt x="119" y="405"/>
                    </a:cubicBezTo>
                    <a:lnTo>
                      <a:pt x="119" y="751"/>
                    </a:lnTo>
                    <a:cubicBezTo>
                      <a:pt x="36" y="822"/>
                      <a:pt x="0" y="929"/>
                      <a:pt x="0" y="1036"/>
                    </a:cubicBezTo>
                    <a:lnTo>
                      <a:pt x="0" y="3870"/>
                    </a:lnTo>
                    <a:cubicBezTo>
                      <a:pt x="0" y="4025"/>
                      <a:pt x="71" y="4156"/>
                      <a:pt x="191" y="4215"/>
                    </a:cubicBezTo>
                    <a:lnTo>
                      <a:pt x="560" y="5144"/>
                    </a:lnTo>
                    <a:cubicBezTo>
                      <a:pt x="607" y="5263"/>
                      <a:pt x="726" y="5335"/>
                      <a:pt x="845" y="5335"/>
                    </a:cubicBezTo>
                    <a:cubicBezTo>
                      <a:pt x="976" y="5335"/>
                      <a:pt x="1084" y="5263"/>
                      <a:pt x="1131" y="5144"/>
                    </a:cubicBezTo>
                    <a:lnTo>
                      <a:pt x="1500" y="4215"/>
                    </a:lnTo>
                    <a:cubicBezTo>
                      <a:pt x="1619" y="4144"/>
                      <a:pt x="1691" y="4025"/>
                      <a:pt x="1691" y="3870"/>
                    </a:cubicBezTo>
                    <a:lnTo>
                      <a:pt x="1691" y="3084"/>
                    </a:lnTo>
                    <a:cubicBezTo>
                      <a:pt x="1691" y="3001"/>
                      <a:pt x="1619" y="2918"/>
                      <a:pt x="1524" y="2918"/>
                    </a:cubicBezTo>
                    <a:cubicBezTo>
                      <a:pt x="1441" y="2918"/>
                      <a:pt x="1369" y="3001"/>
                      <a:pt x="1369" y="3084"/>
                    </a:cubicBezTo>
                    <a:lnTo>
                      <a:pt x="1369" y="3870"/>
                    </a:lnTo>
                    <a:cubicBezTo>
                      <a:pt x="1369" y="3906"/>
                      <a:pt x="1334" y="3953"/>
                      <a:pt x="1286" y="3953"/>
                    </a:cubicBezTo>
                    <a:lnTo>
                      <a:pt x="393" y="3953"/>
                    </a:lnTo>
                    <a:cubicBezTo>
                      <a:pt x="369" y="3953"/>
                      <a:pt x="322" y="3918"/>
                      <a:pt x="322" y="3870"/>
                    </a:cubicBezTo>
                    <a:lnTo>
                      <a:pt x="322" y="1036"/>
                    </a:lnTo>
                    <a:cubicBezTo>
                      <a:pt x="322" y="1001"/>
                      <a:pt x="357" y="953"/>
                      <a:pt x="393" y="953"/>
                    </a:cubicBezTo>
                    <a:lnTo>
                      <a:pt x="1286" y="953"/>
                    </a:lnTo>
                    <a:cubicBezTo>
                      <a:pt x="1322" y="953"/>
                      <a:pt x="1369" y="989"/>
                      <a:pt x="1369" y="1036"/>
                    </a:cubicBezTo>
                    <a:lnTo>
                      <a:pt x="1369" y="2358"/>
                    </a:lnTo>
                    <a:cubicBezTo>
                      <a:pt x="1369" y="2441"/>
                      <a:pt x="1441" y="2525"/>
                      <a:pt x="1524" y="2525"/>
                    </a:cubicBezTo>
                    <a:cubicBezTo>
                      <a:pt x="1619" y="2525"/>
                      <a:pt x="1691" y="2441"/>
                      <a:pt x="1691" y="2358"/>
                    </a:cubicBezTo>
                    <a:lnTo>
                      <a:pt x="1691" y="1036"/>
                    </a:lnTo>
                    <a:cubicBezTo>
                      <a:pt x="1691" y="929"/>
                      <a:pt x="1643" y="822"/>
                      <a:pt x="1572" y="751"/>
                    </a:cubicBezTo>
                    <a:lnTo>
                      <a:pt x="1572" y="405"/>
                    </a:lnTo>
                    <a:cubicBezTo>
                      <a:pt x="1572" y="179"/>
                      <a:pt x="1393" y="1"/>
                      <a:pt x="1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" name="Google Shape;361;p36"/>
              <p:cNvSpPr/>
              <p:nvPr/>
            </p:nvSpPr>
            <p:spPr>
              <a:xfrm>
                <a:off x="2815131" y="4273923"/>
                <a:ext cx="57307" cy="279942"/>
              </a:xfrm>
              <a:custGeom>
                <a:rect b="b" l="l" r="r" t="t"/>
                <a:pathLst>
                  <a:path extrusionOk="0" h="8788" w="1799">
                    <a:moveTo>
                      <a:pt x="906" y="382"/>
                    </a:moveTo>
                    <a:lnTo>
                      <a:pt x="1251" y="1239"/>
                    </a:lnTo>
                    <a:lnTo>
                      <a:pt x="572" y="1239"/>
                    </a:lnTo>
                    <a:lnTo>
                      <a:pt x="906" y="382"/>
                    </a:lnTo>
                    <a:close/>
                    <a:moveTo>
                      <a:pt x="751" y="1548"/>
                    </a:moveTo>
                    <a:lnTo>
                      <a:pt x="751" y="7466"/>
                    </a:lnTo>
                    <a:lnTo>
                      <a:pt x="346" y="7466"/>
                    </a:lnTo>
                    <a:lnTo>
                      <a:pt x="346" y="1644"/>
                    </a:lnTo>
                    <a:cubicBezTo>
                      <a:pt x="346" y="1596"/>
                      <a:pt x="394" y="1548"/>
                      <a:pt x="429" y="1548"/>
                    </a:cubicBezTo>
                    <a:close/>
                    <a:moveTo>
                      <a:pt x="1382" y="1572"/>
                    </a:moveTo>
                    <a:cubicBezTo>
                      <a:pt x="1430" y="1572"/>
                      <a:pt x="1477" y="1608"/>
                      <a:pt x="1477" y="1656"/>
                    </a:cubicBezTo>
                    <a:lnTo>
                      <a:pt x="1477" y="7478"/>
                    </a:lnTo>
                    <a:lnTo>
                      <a:pt x="1072" y="7478"/>
                    </a:lnTo>
                    <a:lnTo>
                      <a:pt x="1072" y="1572"/>
                    </a:lnTo>
                    <a:close/>
                    <a:moveTo>
                      <a:pt x="1489" y="7787"/>
                    </a:moveTo>
                    <a:lnTo>
                      <a:pt x="1489" y="8359"/>
                    </a:lnTo>
                    <a:cubicBezTo>
                      <a:pt x="1477" y="8418"/>
                      <a:pt x="1441" y="8442"/>
                      <a:pt x="1382" y="8442"/>
                    </a:cubicBezTo>
                    <a:lnTo>
                      <a:pt x="429" y="8442"/>
                    </a:lnTo>
                    <a:cubicBezTo>
                      <a:pt x="394" y="8442"/>
                      <a:pt x="346" y="8394"/>
                      <a:pt x="346" y="8359"/>
                    </a:cubicBezTo>
                    <a:lnTo>
                      <a:pt x="346" y="7787"/>
                    </a:lnTo>
                    <a:close/>
                    <a:moveTo>
                      <a:pt x="906" y="1"/>
                    </a:moveTo>
                    <a:cubicBezTo>
                      <a:pt x="775" y="1"/>
                      <a:pt x="656" y="84"/>
                      <a:pt x="608" y="215"/>
                    </a:cubicBezTo>
                    <a:lnTo>
                      <a:pt x="179" y="1310"/>
                    </a:lnTo>
                    <a:cubicBezTo>
                      <a:pt x="72" y="1394"/>
                      <a:pt x="13" y="1513"/>
                      <a:pt x="13" y="1656"/>
                    </a:cubicBezTo>
                    <a:lnTo>
                      <a:pt x="13" y="8371"/>
                    </a:lnTo>
                    <a:cubicBezTo>
                      <a:pt x="1" y="8597"/>
                      <a:pt x="191" y="8787"/>
                      <a:pt x="429" y="8787"/>
                    </a:cubicBezTo>
                    <a:lnTo>
                      <a:pt x="1382" y="8787"/>
                    </a:lnTo>
                    <a:cubicBezTo>
                      <a:pt x="1620" y="8787"/>
                      <a:pt x="1799" y="8597"/>
                      <a:pt x="1799" y="8371"/>
                    </a:cubicBezTo>
                    <a:lnTo>
                      <a:pt x="1799" y="1656"/>
                    </a:lnTo>
                    <a:cubicBezTo>
                      <a:pt x="1799" y="1525"/>
                      <a:pt x="1727" y="1394"/>
                      <a:pt x="1632" y="1310"/>
                    </a:cubicBezTo>
                    <a:lnTo>
                      <a:pt x="1203" y="215"/>
                    </a:lnTo>
                    <a:cubicBezTo>
                      <a:pt x="1168" y="96"/>
                      <a:pt x="1037" y="1"/>
                      <a:pt x="9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36"/>
              <p:cNvSpPr/>
              <p:nvPr/>
            </p:nvSpPr>
            <p:spPr>
              <a:xfrm>
                <a:off x="2883396" y="4463173"/>
                <a:ext cx="60333" cy="90691"/>
              </a:xfrm>
              <a:custGeom>
                <a:rect b="b" l="l" r="r" t="t"/>
                <a:pathLst>
                  <a:path extrusionOk="0" h="2847" w="1894">
                    <a:moveTo>
                      <a:pt x="1322" y="310"/>
                    </a:moveTo>
                    <a:cubicBezTo>
                      <a:pt x="1370" y="310"/>
                      <a:pt x="1418" y="358"/>
                      <a:pt x="1418" y="406"/>
                    </a:cubicBezTo>
                    <a:lnTo>
                      <a:pt x="1418" y="584"/>
                    </a:lnTo>
                    <a:lnTo>
                      <a:pt x="513" y="584"/>
                    </a:lnTo>
                    <a:lnTo>
                      <a:pt x="513" y="406"/>
                    </a:lnTo>
                    <a:cubicBezTo>
                      <a:pt x="513" y="358"/>
                      <a:pt x="537" y="310"/>
                      <a:pt x="596" y="310"/>
                    </a:cubicBezTo>
                    <a:close/>
                    <a:moveTo>
                      <a:pt x="1477" y="929"/>
                    </a:moveTo>
                    <a:cubicBezTo>
                      <a:pt x="1513" y="929"/>
                      <a:pt x="1561" y="965"/>
                      <a:pt x="1561" y="1013"/>
                    </a:cubicBezTo>
                    <a:lnTo>
                      <a:pt x="1561" y="2418"/>
                    </a:lnTo>
                    <a:cubicBezTo>
                      <a:pt x="1561" y="2453"/>
                      <a:pt x="1525" y="2501"/>
                      <a:pt x="1477" y="2501"/>
                    </a:cubicBezTo>
                    <a:lnTo>
                      <a:pt x="430" y="2501"/>
                    </a:lnTo>
                    <a:cubicBezTo>
                      <a:pt x="394" y="2501"/>
                      <a:pt x="346" y="2453"/>
                      <a:pt x="346" y="2418"/>
                    </a:cubicBezTo>
                    <a:lnTo>
                      <a:pt x="346" y="1013"/>
                    </a:lnTo>
                    <a:cubicBezTo>
                      <a:pt x="346" y="965"/>
                      <a:pt x="382" y="929"/>
                      <a:pt x="430" y="929"/>
                    </a:cubicBezTo>
                    <a:close/>
                    <a:moveTo>
                      <a:pt x="596" y="1"/>
                    </a:moveTo>
                    <a:cubicBezTo>
                      <a:pt x="358" y="1"/>
                      <a:pt x="179" y="191"/>
                      <a:pt x="179" y="418"/>
                    </a:cubicBezTo>
                    <a:lnTo>
                      <a:pt x="179" y="691"/>
                    </a:lnTo>
                    <a:cubicBezTo>
                      <a:pt x="72" y="763"/>
                      <a:pt x="13" y="882"/>
                      <a:pt x="13" y="1013"/>
                    </a:cubicBezTo>
                    <a:lnTo>
                      <a:pt x="13" y="2430"/>
                    </a:lnTo>
                    <a:cubicBezTo>
                      <a:pt x="1" y="2656"/>
                      <a:pt x="191" y="2846"/>
                      <a:pt x="430" y="2846"/>
                    </a:cubicBezTo>
                    <a:lnTo>
                      <a:pt x="1477" y="2846"/>
                    </a:lnTo>
                    <a:cubicBezTo>
                      <a:pt x="1715" y="2846"/>
                      <a:pt x="1894" y="2656"/>
                      <a:pt x="1894" y="2430"/>
                    </a:cubicBezTo>
                    <a:lnTo>
                      <a:pt x="1894" y="1013"/>
                    </a:lnTo>
                    <a:cubicBezTo>
                      <a:pt x="1894" y="882"/>
                      <a:pt x="1834" y="763"/>
                      <a:pt x="1727" y="691"/>
                    </a:cubicBezTo>
                    <a:lnTo>
                      <a:pt x="1727" y="418"/>
                    </a:lnTo>
                    <a:cubicBezTo>
                      <a:pt x="1727" y="179"/>
                      <a:pt x="1537" y="1"/>
                      <a:pt x="13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36"/>
              <p:cNvSpPr/>
              <p:nvPr/>
            </p:nvSpPr>
            <p:spPr>
              <a:xfrm>
                <a:off x="2955835" y="4273923"/>
                <a:ext cx="202948" cy="281439"/>
              </a:xfrm>
              <a:custGeom>
                <a:rect b="b" l="l" r="r" t="t"/>
                <a:pathLst>
                  <a:path extrusionOk="0" h="8835" w="6371">
                    <a:moveTo>
                      <a:pt x="5692" y="524"/>
                    </a:moveTo>
                    <a:cubicBezTo>
                      <a:pt x="5883" y="524"/>
                      <a:pt x="6037" y="679"/>
                      <a:pt x="6037" y="870"/>
                    </a:cubicBezTo>
                    <a:lnTo>
                      <a:pt x="6037" y="7966"/>
                    </a:lnTo>
                    <a:cubicBezTo>
                      <a:pt x="6037" y="8156"/>
                      <a:pt x="5883" y="8311"/>
                      <a:pt x="5692" y="8311"/>
                    </a:cubicBezTo>
                    <a:lnTo>
                      <a:pt x="1811" y="8311"/>
                    </a:lnTo>
                    <a:lnTo>
                      <a:pt x="1811" y="524"/>
                    </a:lnTo>
                    <a:close/>
                    <a:moveTo>
                      <a:pt x="1465" y="346"/>
                    </a:moveTo>
                    <a:lnTo>
                      <a:pt x="1465" y="8490"/>
                    </a:lnTo>
                    <a:lnTo>
                      <a:pt x="1227" y="8490"/>
                    </a:lnTo>
                    <a:lnTo>
                      <a:pt x="1227" y="346"/>
                    </a:lnTo>
                    <a:close/>
                    <a:moveTo>
                      <a:pt x="1215" y="1"/>
                    </a:moveTo>
                    <a:cubicBezTo>
                      <a:pt x="1096" y="1"/>
                      <a:pt x="965" y="72"/>
                      <a:pt x="930" y="179"/>
                    </a:cubicBezTo>
                    <a:lnTo>
                      <a:pt x="418" y="179"/>
                    </a:lnTo>
                    <a:cubicBezTo>
                      <a:pt x="180" y="179"/>
                      <a:pt x="1" y="370"/>
                      <a:pt x="1" y="596"/>
                    </a:cubicBezTo>
                    <a:lnTo>
                      <a:pt x="1" y="2358"/>
                    </a:lnTo>
                    <a:cubicBezTo>
                      <a:pt x="1" y="2441"/>
                      <a:pt x="84" y="2513"/>
                      <a:pt x="168" y="2513"/>
                    </a:cubicBezTo>
                    <a:cubicBezTo>
                      <a:pt x="263" y="2513"/>
                      <a:pt x="334" y="2441"/>
                      <a:pt x="334" y="2358"/>
                    </a:cubicBezTo>
                    <a:lnTo>
                      <a:pt x="334" y="596"/>
                    </a:lnTo>
                    <a:cubicBezTo>
                      <a:pt x="334" y="548"/>
                      <a:pt x="382" y="513"/>
                      <a:pt x="418" y="513"/>
                    </a:cubicBezTo>
                    <a:lnTo>
                      <a:pt x="882" y="513"/>
                    </a:lnTo>
                    <a:lnTo>
                      <a:pt x="882" y="8287"/>
                    </a:lnTo>
                    <a:lnTo>
                      <a:pt x="418" y="8287"/>
                    </a:lnTo>
                    <a:cubicBezTo>
                      <a:pt x="382" y="8287"/>
                      <a:pt x="334" y="8252"/>
                      <a:pt x="334" y="8204"/>
                    </a:cubicBezTo>
                    <a:lnTo>
                      <a:pt x="334" y="3072"/>
                    </a:lnTo>
                    <a:cubicBezTo>
                      <a:pt x="334" y="2977"/>
                      <a:pt x="263" y="2906"/>
                      <a:pt x="168" y="2906"/>
                    </a:cubicBezTo>
                    <a:cubicBezTo>
                      <a:pt x="84" y="2906"/>
                      <a:pt x="1" y="2977"/>
                      <a:pt x="1" y="3072"/>
                    </a:cubicBezTo>
                    <a:lnTo>
                      <a:pt x="1" y="8204"/>
                    </a:lnTo>
                    <a:cubicBezTo>
                      <a:pt x="1" y="8454"/>
                      <a:pt x="203" y="8656"/>
                      <a:pt x="418" y="8656"/>
                    </a:cubicBezTo>
                    <a:lnTo>
                      <a:pt x="930" y="8656"/>
                    </a:lnTo>
                    <a:cubicBezTo>
                      <a:pt x="989" y="8752"/>
                      <a:pt x="1096" y="8835"/>
                      <a:pt x="1215" y="8835"/>
                    </a:cubicBezTo>
                    <a:lnTo>
                      <a:pt x="1477" y="8835"/>
                    </a:lnTo>
                    <a:cubicBezTo>
                      <a:pt x="1596" y="8835"/>
                      <a:pt x="1715" y="8752"/>
                      <a:pt x="1763" y="8656"/>
                    </a:cubicBezTo>
                    <a:lnTo>
                      <a:pt x="5692" y="8656"/>
                    </a:lnTo>
                    <a:cubicBezTo>
                      <a:pt x="6061" y="8656"/>
                      <a:pt x="6371" y="8359"/>
                      <a:pt x="6371" y="7966"/>
                    </a:cubicBezTo>
                    <a:lnTo>
                      <a:pt x="6371" y="870"/>
                    </a:lnTo>
                    <a:cubicBezTo>
                      <a:pt x="6371" y="489"/>
                      <a:pt x="6073" y="179"/>
                      <a:pt x="5692" y="179"/>
                    </a:cubicBezTo>
                    <a:lnTo>
                      <a:pt x="1763" y="179"/>
                    </a:lnTo>
                    <a:cubicBezTo>
                      <a:pt x="1704" y="72"/>
                      <a:pt x="1596" y="1"/>
                      <a:pt x="14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36"/>
              <p:cNvSpPr/>
              <p:nvPr/>
            </p:nvSpPr>
            <p:spPr>
              <a:xfrm>
                <a:off x="3098067" y="4511720"/>
                <a:ext cx="29243" cy="10289"/>
              </a:xfrm>
              <a:custGeom>
                <a:rect b="b" l="l" r="r" t="t"/>
                <a:pathLst>
                  <a:path extrusionOk="0" h="323" w="918">
                    <a:moveTo>
                      <a:pt x="168" y="1"/>
                    </a:moveTo>
                    <a:cubicBezTo>
                      <a:pt x="72" y="1"/>
                      <a:pt x="1" y="72"/>
                      <a:pt x="1" y="156"/>
                    </a:cubicBezTo>
                    <a:cubicBezTo>
                      <a:pt x="1" y="251"/>
                      <a:pt x="72" y="322"/>
                      <a:pt x="168" y="322"/>
                    </a:cubicBezTo>
                    <a:lnTo>
                      <a:pt x="751" y="322"/>
                    </a:lnTo>
                    <a:cubicBezTo>
                      <a:pt x="834" y="322"/>
                      <a:pt x="918" y="251"/>
                      <a:pt x="918" y="156"/>
                    </a:cubicBezTo>
                    <a:cubicBezTo>
                      <a:pt x="918" y="72"/>
                      <a:pt x="8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Google Shape;365;p36"/>
              <p:cNvSpPr/>
              <p:nvPr/>
            </p:nvSpPr>
            <p:spPr>
              <a:xfrm>
                <a:off x="3115906" y="4497704"/>
                <a:ext cx="10257" cy="10640"/>
              </a:xfrm>
              <a:custGeom>
                <a:rect b="b" l="l" r="r" t="t"/>
                <a:pathLst>
                  <a:path extrusionOk="0" h="334" w="322">
                    <a:moveTo>
                      <a:pt x="155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55" y="334"/>
                    </a:cubicBezTo>
                    <a:cubicBezTo>
                      <a:pt x="250" y="334"/>
                      <a:pt x="322" y="262"/>
                      <a:pt x="322" y="167"/>
                    </a:cubicBezTo>
                    <a:cubicBezTo>
                      <a:pt x="322" y="84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2810958" y="4563676"/>
                <a:ext cx="353145" cy="72120"/>
              </a:xfrm>
              <a:custGeom>
                <a:rect b="b" l="l" r="r" t="t"/>
                <a:pathLst>
                  <a:path extrusionOk="0" h="2264" w="11086">
                    <a:moveTo>
                      <a:pt x="418" y="1"/>
                    </a:moveTo>
                    <a:cubicBezTo>
                      <a:pt x="179" y="1"/>
                      <a:pt x="1" y="191"/>
                      <a:pt x="1" y="418"/>
                    </a:cubicBezTo>
                    <a:lnTo>
                      <a:pt x="1" y="1846"/>
                    </a:lnTo>
                    <a:cubicBezTo>
                      <a:pt x="1" y="2085"/>
                      <a:pt x="191" y="2263"/>
                      <a:pt x="418" y="2263"/>
                    </a:cubicBezTo>
                    <a:lnTo>
                      <a:pt x="8442" y="2263"/>
                    </a:lnTo>
                    <a:cubicBezTo>
                      <a:pt x="8526" y="2263"/>
                      <a:pt x="8597" y="2192"/>
                      <a:pt x="8597" y="2096"/>
                    </a:cubicBezTo>
                    <a:cubicBezTo>
                      <a:pt x="8597" y="2013"/>
                      <a:pt x="8526" y="1930"/>
                      <a:pt x="8442" y="1930"/>
                    </a:cubicBezTo>
                    <a:lnTo>
                      <a:pt x="418" y="1930"/>
                    </a:lnTo>
                    <a:cubicBezTo>
                      <a:pt x="370" y="1930"/>
                      <a:pt x="322" y="1894"/>
                      <a:pt x="322" y="1846"/>
                    </a:cubicBezTo>
                    <a:lnTo>
                      <a:pt x="322" y="418"/>
                    </a:lnTo>
                    <a:cubicBezTo>
                      <a:pt x="322" y="370"/>
                      <a:pt x="370" y="322"/>
                      <a:pt x="418" y="322"/>
                    </a:cubicBezTo>
                    <a:lnTo>
                      <a:pt x="1037" y="322"/>
                    </a:lnTo>
                    <a:lnTo>
                      <a:pt x="1037" y="584"/>
                    </a:lnTo>
                    <a:cubicBezTo>
                      <a:pt x="1037" y="668"/>
                      <a:pt x="1120" y="739"/>
                      <a:pt x="1203" y="739"/>
                    </a:cubicBezTo>
                    <a:cubicBezTo>
                      <a:pt x="1299" y="739"/>
                      <a:pt x="1370" y="668"/>
                      <a:pt x="1370" y="584"/>
                    </a:cubicBezTo>
                    <a:lnTo>
                      <a:pt x="1370" y="322"/>
                    </a:lnTo>
                    <a:lnTo>
                      <a:pt x="1834" y="322"/>
                    </a:lnTo>
                    <a:lnTo>
                      <a:pt x="1834" y="584"/>
                    </a:lnTo>
                    <a:cubicBezTo>
                      <a:pt x="1834" y="668"/>
                      <a:pt x="1906" y="739"/>
                      <a:pt x="1989" y="739"/>
                    </a:cubicBezTo>
                    <a:cubicBezTo>
                      <a:pt x="2084" y="739"/>
                      <a:pt x="2156" y="668"/>
                      <a:pt x="2156" y="584"/>
                    </a:cubicBezTo>
                    <a:lnTo>
                      <a:pt x="2156" y="322"/>
                    </a:lnTo>
                    <a:lnTo>
                      <a:pt x="2620" y="322"/>
                    </a:lnTo>
                    <a:lnTo>
                      <a:pt x="2620" y="584"/>
                    </a:lnTo>
                    <a:cubicBezTo>
                      <a:pt x="2620" y="668"/>
                      <a:pt x="2692" y="739"/>
                      <a:pt x="2787" y="739"/>
                    </a:cubicBezTo>
                    <a:cubicBezTo>
                      <a:pt x="2870" y="739"/>
                      <a:pt x="2942" y="668"/>
                      <a:pt x="2942" y="584"/>
                    </a:cubicBezTo>
                    <a:lnTo>
                      <a:pt x="2942" y="322"/>
                    </a:lnTo>
                    <a:lnTo>
                      <a:pt x="3406" y="322"/>
                    </a:lnTo>
                    <a:lnTo>
                      <a:pt x="3406" y="584"/>
                    </a:lnTo>
                    <a:cubicBezTo>
                      <a:pt x="3406" y="668"/>
                      <a:pt x="3477" y="739"/>
                      <a:pt x="3573" y="739"/>
                    </a:cubicBezTo>
                    <a:cubicBezTo>
                      <a:pt x="3656" y="739"/>
                      <a:pt x="3739" y="668"/>
                      <a:pt x="3739" y="584"/>
                    </a:cubicBezTo>
                    <a:lnTo>
                      <a:pt x="3739" y="322"/>
                    </a:lnTo>
                    <a:lnTo>
                      <a:pt x="4192" y="322"/>
                    </a:lnTo>
                    <a:lnTo>
                      <a:pt x="4192" y="584"/>
                    </a:lnTo>
                    <a:cubicBezTo>
                      <a:pt x="4192" y="668"/>
                      <a:pt x="4275" y="739"/>
                      <a:pt x="4358" y="739"/>
                    </a:cubicBezTo>
                    <a:cubicBezTo>
                      <a:pt x="4454" y="739"/>
                      <a:pt x="4525" y="668"/>
                      <a:pt x="4525" y="584"/>
                    </a:cubicBezTo>
                    <a:lnTo>
                      <a:pt x="4525" y="322"/>
                    </a:lnTo>
                    <a:lnTo>
                      <a:pt x="4990" y="322"/>
                    </a:lnTo>
                    <a:lnTo>
                      <a:pt x="4990" y="584"/>
                    </a:lnTo>
                    <a:cubicBezTo>
                      <a:pt x="4990" y="668"/>
                      <a:pt x="5061" y="739"/>
                      <a:pt x="5144" y="739"/>
                    </a:cubicBezTo>
                    <a:cubicBezTo>
                      <a:pt x="5240" y="739"/>
                      <a:pt x="5311" y="668"/>
                      <a:pt x="5311" y="584"/>
                    </a:cubicBezTo>
                    <a:lnTo>
                      <a:pt x="5311" y="322"/>
                    </a:lnTo>
                    <a:lnTo>
                      <a:pt x="5775" y="322"/>
                    </a:lnTo>
                    <a:lnTo>
                      <a:pt x="5775" y="584"/>
                    </a:lnTo>
                    <a:cubicBezTo>
                      <a:pt x="5775" y="668"/>
                      <a:pt x="5847" y="739"/>
                      <a:pt x="5942" y="739"/>
                    </a:cubicBezTo>
                    <a:cubicBezTo>
                      <a:pt x="6025" y="739"/>
                      <a:pt x="6097" y="668"/>
                      <a:pt x="6097" y="584"/>
                    </a:cubicBezTo>
                    <a:lnTo>
                      <a:pt x="6097" y="322"/>
                    </a:lnTo>
                    <a:lnTo>
                      <a:pt x="6561" y="322"/>
                    </a:lnTo>
                    <a:lnTo>
                      <a:pt x="6561" y="584"/>
                    </a:lnTo>
                    <a:cubicBezTo>
                      <a:pt x="6561" y="668"/>
                      <a:pt x="6633" y="739"/>
                      <a:pt x="6728" y="739"/>
                    </a:cubicBezTo>
                    <a:cubicBezTo>
                      <a:pt x="6811" y="739"/>
                      <a:pt x="6895" y="668"/>
                      <a:pt x="6895" y="584"/>
                    </a:cubicBezTo>
                    <a:lnTo>
                      <a:pt x="6895" y="322"/>
                    </a:lnTo>
                    <a:lnTo>
                      <a:pt x="7347" y="322"/>
                    </a:lnTo>
                    <a:lnTo>
                      <a:pt x="7347" y="584"/>
                    </a:lnTo>
                    <a:cubicBezTo>
                      <a:pt x="7347" y="668"/>
                      <a:pt x="7430" y="739"/>
                      <a:pt x="7514" y="739"/>
                    </a:cubicBezTo>
                    <a:cubicBezTo>
                      <a:pt x="7609" y="739"/>
                      <a:pt x="7680" y="668"/>
                      <a:pt x="7680" y="584"/>
                    </a:cubicBezTo>
                    <a:lnTo>
                      <a:pt x="7680" y="322"/>
                    </a:lnTo>
                    <a:lnTo>
                      <a:pt x="8145" y="322"/>
                    </a:lnTo>
                    <a:lnTo>
                      <a:pt x="8145" y="584"/>
                    </a:lnTo>
                    <a:cubicBezTo>
                      <a:pt x="8145" y="668"/>
                      <a:pt x="8216" y="739"/>
                      <a:pt x="8299" y="739"/>
                    </a:cubicBezTo>
                    <a:cubicBezTo>
                      <a:pt x="8395" y="739"/>
                      <a:pt x="8466" y="668"/>
                      <a:pt x="8466" y="584"/>
                    </a:cubicBezTo>
                    <a:lnTo>
                      <a:pt x="8466" y="322"/>
                    </a:lnTo>
                    <a:lnTo>
                      <a:pt x="8930" y="322"/>
                    </a:lnTo>
                    <a:lnTo>
                      <a:pt x="8930" y="584"/>
                    </a:lnTo>
                    <a:cubicBezTo>
                      <a:pt x="8930" y="668"/>
                      <a:pt x="9002" y="739"/>
                      <a:pt x="9097" y="739"/>
                    </a:cubicBezTo>
                    <a:cubicBezTo>
                      <a:pt x="9181" y="739"/>
                      <a:pt x="9252" y="668"/>
                      <a:pt x="9252" y="584"/>
                    </a:cubicBezTo>
                    <a:lnTo>
                      <a:pt x="9252" y="322"/>
                    </a:lnTo>
                    <a:lnTo>
                      <a:pt x="9716" y="322"/>
                    </a:lnTo>
                    <a:lnTo>
                      <a:pt x="9716" y="584"/>
                    </a:lnTo>
                    <a:cubicBezTo>
                      <a:pt x="9716" y="668"/>
                      <a:pt x="9788" y="739"/>
                      <a:pt x="9883" y="739"/>
                    </a:cubicBezTo>
                    <a:cubicBezTo>
                      <a:pt x="9966" y="739"/>
                      <a:pt x="10050" y="668"/>
                      <a:pt x="10050" y="584"/>
                    </a:cubicBezTo>
                    <a:lnTo>
                      <a:pt x="10050" y="322"/>
                    </a:lnTo>
                    <a:lnTo>
                      <a:pt x="10669" y="322"/>
                    </a:lnTo>
                    <a:cubicBezTo>
                      <a:pt x="10716" y="322"/>
                      <a:pt x="10764" y="370"/>
                      <a:pt x="10764" y="418"/>
                    </a:cubicBezTo>
                    <a:lnTo>
                      <a:pt x="10764" y="1846"/>
                    </a:lnTo>
                    <a:cubicBezTo>
                      <a:pt x="10764" y="1894"/>
                      <a:pt x="10716" y="1930"/>
                      <a:pt x="10669" y="1930"/>
                    </a:cubicBezTo>
                    <a:lnTo>
                      <a:pt x="9192" y="1930"/>
                    </a:lnTo>
                    <a:cubicBezTo>
                      <a:pt x="9109" y="1930"/>
                      <a:pt x="9038" y="2013"/>
                      <a:pt x="9038" y="2096"/>
                    </a:cubicBezTo>
                    <a:cubicBezTo>
                      <a:pt x="9038" y="2192"/>
                      <a:pt x="9109" y="2263"/>
                      <a:pt x="9192" y="2263"/>
                    </a:cubicBezTo>
                    <a:lnTo>
                      <a:pt x="10669" y="2263"/>
                    </a:lnTo>
                    <a:cubicBezTo>
                      <a:pt x="10907" y="2263"/>
                      <a:pt x="11086" y="2073"/>
                      <a:pt x="11086" y="1846"/>
                    </a:cubicBezTo>
                    <a:lnTo>
                      <a:pt x="11086" y="418"/>
                    </a:lnTo>
                    <a:cubicBezTo>
                      <a:pt x="11062" y="191"/>
                      <a:pt x="10883" y="1"/>
                      <a:pt x="10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67" name="Google Shape;367;p36"/>
          <p:cNvSpPr txBox="1"/>
          <p:nvPr/>
        </p:nvSpPr>
        <p:spPr>
          <a:xfrm>
            <a:off x="4563125" y="2437675"/>
            <a:ext cx="2207700" cy="22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Key Takeaways:</a:t>
            </a:r>
            <a:endParaRPr sz="16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- </a:t>
            </a:r>
            <a:r>
              <a:rPr lang="es" sz="16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Importance of interactivity</a:t>
            </a:r>
            <a:endParaRPr sz="16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 -Potential for guided accompanying program</a:t>
            </a:r>
            <a:endParaRPr sz="16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68" name="Google Shape;368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69" name="Google Shape;369;p36"/>
          <p:cNvSpPr txBox="1"/>
          <p:nvPr/>
        </p:nvSpPr>
        <p:spPr>
          <a:xfrm>
            <a:off x="6802700" y="2437675"/>
            <a:ext cx="2152800" cy="23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Key Takeaways:</a:t>
            </a:r>
            <a:endParaRPr b="1" sz="16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-</a:t>
            </a:r>
            <a:r>
              <a:rPr lang="es" sz="16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Importance of interactivity</a:t>
            </a:r>
            <a:endParaRPr sz="16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-</a:t>
            </a:r>
            <a:r>
              <a:rPr lang="es" sz="16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Importance of addressing dysfunctional households</a:t>
            </a:r>
            <a:endParaRPr b="1" sz="16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7"/>
          <p:cNvSpPr/>
          <p:nvPr/>
        </p:nvSpPr>
        <p:spPr>
          <a:xfrm flipH="1" rot="-5400000">
            <a:off x="3281200" y="-725975"/>
            <a:ext cx="2581500" cy="6159000"/>
          </a:xfrm>
          <a:prstGeom prst="rect">
            <a:avLst/>
          </a:prstGeom>
          <a:gradFill>
            <a:gsLst>
              <a:gs pos="0">
                <a:srgbClr val="9ECFCB">
                  <a:alpha val="2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37"/>
          <p:cNvSpPr txBox="1"/>
          <p:nvPr>
            <p:ph type="title"/>
          </p:nvPr>
        </p:nvSpPr>
        <p:spPr>
          <a:xfrm>
            <a:off x="2454550" y="1265025"/>
            <a:ext cx="4234800" cy="22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300">
                <a:solidFill>
                  <a:schemeClr val="lt2"/>
                </a:solidFill>
                <a:latin typeface="Catamaran"/>
                <a:ea typeface="Catamaran"/>
                <a:cs typeface="Catamaran"/>
                <a:sym typeface="Catamaran"/>
              </a:rPr>
              <a:t>~</a:t>
            </a:r>
            <a:r>
              <a:rPr lang="es" sz="4300">
                <a:solidFill>
                  <a:schemeClr val="lt2"/>
                </a:solidFill>
                <a:latin typeface="Catamaran"/>
                <a:ea typeface="Catamaran"/>
                <a:cs typeface="Catamaran"/>
                <a:sym typeface="Catamaran"/>
              </a:rPr>
              <a:t>THE MESSAGE~</a:t>
            </a:r>
            <a:endParaRPr sz="4300">
              <a:solidFill>
                <a:schemeClr val="lt2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2600">
                <a:solidFill>
                  <a:schemeClr val="lt2"/>
                </a:solidFill>
                <a:latin typeface="Catamaran"/>
                <a:ea typeface="Catamaran"/>
                <a:cs typeface="Catamaran"/>
                <a:sym typeface="Catamaran"/>
              </a:rPr>
              <a:t>CELEBRATING DIVERSE CHILDHOOD STORIES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6" name="Google Shape;376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77" name="Google Shape;377;p37"/>
          <p:cNvSpPr txBox="1"/>
          <p:nvPr/>
        </p:nvSpPr>
        <p:spPr>
          <a:xfrm>
            <a:off x="65400" y="4632875"/>
            <a:ext cx="193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38"/>
          <p:cNvPicPr preferRelativeResize="0"/>
          <p:nvPr/>
        </p:nvPicPr>
        <p:blipFill rotWithShape="1">
          <a:blip r:embed="rId3">
            <a:alphaModFix/>
          </a:blip>
          <a:srcRect b="3480" l="0" r="0" t="3470"/>
          <a:stretch/>
        </p:blipFill>
        <p:spPr>
          <a:xfrm>
            <a:off x="787075" y="-57600"/>
            <a:ext cx="7569850" cy="504657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8"/>
          <p:cNvSpPr/>
          <p:nvPr/>
        </p:nvSpPr>
        <p:spPr>
          <a:xfrm>
            <a:off x="0" y="2632200"/>
            <a:ext cx="9144000" cy="251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8"/>
          <p:cNvSpPr txBox="1"/>
          <p:nvPr>
            <p:ph idx="2" type="ctrTitle"/>
          </p:nvPr>
        </p:nvSpPr>
        <p:spPr>
          <a:xfrm>
            <a:off x="3168750" y="3536350"/>
            <a:ext cx="2809200" cy="121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1. Mobile Exhibit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2. Virtual Tour</a:t>
            </a:r>
            <a:endParaRPr sz="2500"/>
          </a:p>
        </p:txBody>
      </p:sp>
      <p:sp>
        <p:nvSpPr>
          <p:cNvPr id="385" name="Google Shape;385;p38"/>
          <p:cNvSpPr txBox="1"/>
          <p:nvPr>
            <p:ph type="ctrTitle"/>
          </p:nvPr>
        </p:nvSpPr>
        <p:spPr>
          <a:xfrm>
            <a:off x="1421851" y="2833225"/>
            <a:ext cx="6300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/>
              <a:t>THE DELIVERABLES</a:t>
            </a:r>
            <a:endParaRPr sz="4000"/>
          </a:p>
        </p:txBody>
      </p:sp>
      <p:sp>
        <p:nvSpPr>
          <p:cNvPr id="386" name="Google Shape;386;p38"/>
          <p:cNvSpPr/>
          <p:nvPr/>
        </p:nvSpPr>
        <p:spPr>
          <a:xfrm flipH="1" rot="10800000">
            <a:off x="0" y="2424900"/>
            <a:ext cx="9146700" cy="2073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9"/>
          <p:cNvSpPr/>
          <p:nvPr/>
        </p:nvSpPr>
        <p:spPr>
          <a:xfrm rot="-5400000">
            <a:off x="658175" y="1343988"/>
            <a:ext cx="1449000" cy="245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9"/>
          <p:cNvSpPr txBox="1"/>
          <p:nvPr>
            <p:ph type="ctrTitle"/>
          </p:nvPr>
        </p:nvSpPr>
        <p:spPr>
          <a:xfrm>
            <a:off x="0" y="1806588"/>
            <a:ext cx="2888100" cy="153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</a:rPr>
              <a:t>Immersive Storytelling Booths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394" name="Google Shape;394;p39"/>
          <p:cNvPicPr preferRelativeResize="0"/>
          <p:nvPr/>
        </p:nvPicPr>
        <p:blipFill rotWithShape="1">
          <a:blip r:embed="rId3">
            <a:alphaModFix/>
          </a:blip>
          <a:srcRect b="0" l="34736" r="15137" t="6699"/>
          <a:stretch/>
        </p:blipFill>
        <p:spPr>
          <a:xfrm>
            <a:off x="2695213" y="660436"/>
            <a:ext cx="3252777" cy="38226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9"/>
          <p:cNvSpPr/>
          <p:nvPr/>
        </p:nvSpPr>
        <p:spPr>
          <a:xfrm rot="-5400000">
            <a:off x="6436750" y="-147850"/>
            <a:ext cx="2110200" cy="2918100"/>
          </a:xfrm>
          <a:prstGeom prst="rect">
            <a:avLst/>
          </a:prstGeom>
          <a:solidFill>
            <a:srgbClr val="398C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9"/>
          <p:cNvSpPr txBox="1"/>
          <p:nvPr/>
        </p:nvSpPr>
        <p:spPr>
          <a:xfrm>
            <a:off x="6100600" y="341450"/>
            <a:ext cx="28095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Physical Design Parameters</a:t>
            </a:r>
            <a:endParaRPr b="1" sz="15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 Light"/>
              <a:buChar char="●"/>
            </a:pPr>
            <a:r>
              <a:rPr lang="es" sz="160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Portable </a:t>
            </a:r>
            <a:endParaRPr sz="1600"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 Light"/>
              <a:buChar char="●"/>
            </a:pPr>
            <a:r>
              <a:rPr lang="es" sz="160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Easy to assemble </a:t>
            </a:r>
            <a:endParaRPr sz="1600"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 Light"/>
              <a:buChar char="●"/>
            </a:pPr>
            <a:r>
              <a:rPr lang="es" sz="160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Immersive</a:t>
            </a:r>
            <a:endParaRPr sz="1600"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 Light"/>
              <a:buChar char="●"/>
            </a:pPr>
            <a:r>
              <a:rPr lang="es" sz="160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Striking </a:t>
            </a:r>
            <a:endParaRPr sz="1600"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 Light"/>
              <a:buChar char="●"/>
            </a:pPr>
            <a:r>
              <a:rPr lang="es" sz="160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Structurally sound</a:t>
            </a:r>
            <a:endParaRPr sz="1600"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 Light"/>
              <a:buChar char="●"/>
            </a:pPr>
            <a:r>
              <a:rPr lang="es" sz="160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Able to stand alone </a:t>
            </a:r>
            <a:endParaRPr sz="1600"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</p:txBody>
      </p:sp>
      <p:sp>
        <p:nvSpPr>
          <p:cNvPr id="397" name="Google Shape;397;p39"/>
          <p:cNvSpPr/>
          <p:nvPr/>
        </p:nvSpPr>
        <p:spPr>
          <a:xfrm rot="-5400000">
            <a:off x="6291850" y="2198650"/>
            <a:ext cx="2427000" cy="2945100"/>
          </a:xfrm>
          <a:prstGeom prst="rect">
            <a:avLst/>
          </a:prstGeom>
          <a:solidFill>
            <a:srgbClr val="398C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9"/>
          <p:cNvSpPr txBox="1"/>
          <p:nvPr/>
        </p:nvSpPr>
        <p:spPr>
          <a:xfrm>
            <a:off x="6032800" y="2457700"/>
            <a:ext cx="28881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Characteristics</a:t>
            </a:r>
            <a:endParaRPr b="1" sz="1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Light"/>
              <a:buChar char="●"/>
            </a:pPr>
            <a:r>
              <a:rPr lang="es" sz="16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1.2m x1m x2m interior space</a:t>
            </a:r>
            <a:endParaRPr sz="16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Light"/>
              <a:buChar char="●"/>
            </a:pPr>
            <a:r>
              <a:rPr lang="es" sz="16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Uninterrupted interior walls </a:t>
            </a:r>
            <a:endParaRPr sz="16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Light"/>
              <a:buChar char="●"/>
            </a:pPr>
            <a:r>
              <a:rPr lang="es" sz="16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Open bottom</a:t>
            </a:r>
            <a:endParaRPr sz="16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Light"/>
              <a:buChar char="●"/>
            </a:pPr>
            <a:r>
              <a:rPr lang="es" sz="16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Curtain</a:t>
            </a:r>
            <a:r>
              <a:rPr lang="es" sz="16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 Door</a:t>
            </a:r>
            <a:endParaRPr sz="16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Light"/>
              <a:buChar char="●"/>
            </a:pPr>
            <a:r>
              <a:rPr lang="es" sz="16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Five transportable sections </a:t>
            </a:r>
            <a:endParaRPr sz="16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Light"/>
              <a:buChar char="●"/>
            </a:pPr>
            <a:r>
              <a:rPr lang="es" sz="16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Interior Lighting</a:t>
            </a:r>
            <a:endParaRPr sz="16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Light"/>
              <a:buChar char="●"/>
            </a:pPr>
            <a:r>
              <a:rPr lang="es" sz="16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Surround speakers </a:t>
            </a:r>
            <a:endParaRPr sz="16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Light"/>
              <a:buChar char="●"/>
            </a:pPr>
            <a:r>
              <a:rPr lang="es" sz="16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CTMoC Color Scheme</a:t>
            </a:r>
            <a:endParaRPr sz="16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99" name="Google Shape;399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0"/>
          <p:cNvSpPr/>
          <p:nvPr/>
        </p:nvSpPr>
        <p:spPr>
          <a:xfrm>
            <a:off x="2542050" y="221175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0"/>
          <p:cNvSpPr txBox="1"/>
          <p:nvPr>
            <p:ph type="ctrTitle"/>
          </p:nvPr>
        </p:nvSpPr>
        <p:spPr>
          <a:xfrm>
            <a:off x="2889300" y="377525"/>
            <a:ext cx="33654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</a:rPr>
              <a:t>Immersive Story Booth Assembly 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406" name="Google Shape;406;p40" title="StoryBooth3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0000" y="1705988"/>
            <a:ext cx="3997450" cy="299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0"/>
          <p:cNvPicPr preferRelativeResize="0"/>
          <p:nvPr/>
        </p:nvPicPr>
        <p:blipFill rotWithShape="1">
          <a:blip r:embed="rId5">
            <a:alphaModFix/>
          </a:blip>
          <a:srcRect b="0" l="36895" r="10434" t="0"/>
          <a:stretch/>
        </p:blipFill>
        <p:spPr>
          <a:xfrm>
            <a:off x="1013075" y="1525038"/>
            <a:ext cx="2803123" cy="3359951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/>
          <p:nvPr/>
        </p:nvSpPr>
        <p:spPr>
          <a:xfrm flipH="1" rot="-5400000">
            <a:off x="-957900" y="959250"/>
            <a:ext cx="5140800" cy="322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3"/>
          <p:cNvSpPr txBox="1"/>
          <p:nvPr>
            <p:ph idx="7" type="subTitle"/>
          </p:nvPr>
        </p:nvSpPr>
        <p:spPr>
          <a:xfrm>
            <a:off x="3413850" y="2730175"/>
            <a:ext cx="2778300" cy="4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Data analysis and key takeaways</a:t>
            </a:r>
            <a:endParaRPr sz="1500"/>
          </a:p>
        </p:txBody>
      </p:sp>
      <p:sp>
        <p:nvSpPr>
          <p:cNvPr id="152" name="Google Shape;152;p23"/>
          <p:cNvSpPr txBox="1"/>
          <p:nvPr>
            <p:ph idx="6" type="ctrTitle"/>
          </p:nvPr>
        </p:nvSpPr>
        <p:spPr>
          <a:xfrm>
            <a:off x="3428000" y="2509112"/>
            <a:ext cx="22518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THE FINDINGS</a:t>
            </a:r>
            <a:endParaRPr sz="1500"/>
          </a:p>
        </p:txBody>
      </p:sp>
      <p:sp>
        <p:nvSpPr>
          <p:cNvPr id="153" name="Google Shape;153;p23"/>
          <p:cNvSpPr txBox="1"/>
          <p:nvPr>
            <p:ph idx="8" type="title"/>
          </p:nvPr>
        </p:nvSpPr>
        <p:spPr>
          <a:xfrm>
            <a:off x="2002157" y="2494550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4" name="Google Shape;154;p23"/>
          <p:cNvSpPr txBox="1"/>
          <p:nvPr>
            <p:ph type="ctrTitle"/>
          </p:nvPr>
        </p:nvSpPr>
        <p:spPr>
          <a:xfrm>
            <a:off x="3428000" y="784624"/>
            <a:ext cx="22518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BRIEF BACKGROUND</a:t>
            </a:r>
            <a:endParaRPr sz="1500"/>
          </a:p>
        </p:txBody>
      </p:sp>
      <p:sp>
        <p:nvSpPr>
          <p:cNvPr id="155" name="Google Shape;155;p23"/>
          <p:cNvSpPr txBox="1"/>
          <p:nvPr>
            <p:ph idx="1" type="subTitle"/>
          </p:nvPr>
        </p:nvSpPr>
        <p:spPr>
          <a:xfrm>
            <a:off x="3413850" y="980525"/>
            <a:ext cx="2674800" cy="3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Project goals and objectives</a:t>
            </a:r>
            <a:endParaRPr sz="1500"/>
          </a:p>
        </p:txBody>
      </p:sp>
      <p:sp>
        <p:nvSpPr>
          <p:cNvPr id="156" name="Google Shape;156;p23"/>
          <p:cNvSpPr txBox="1"/>
          <p:nvPr>
            <p:ph idx="2" type="title"/>
          </p:nvPr>
        </p:nvSpPr>
        <p:spPr>
          <a:xfrm>
            <a:off x="2023007" y="784613"/>
            <a:ext cx="1739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7" name="Google Shape;157;p23"/>
          <p:cNvSpPr txBox="1"/>
          <p:nvPr>
            <p:ph idx="3" type="ctrTitle"/>
          </p:nvPr>
        </p:nvSpPr>
        <p:spPr>
          <a:xfrm>
            <a:off x="3427989" y="1371711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OUR PROCESS</a:t>
            </a:r>
            <a:endParaRPr sz="1500"/>
          </a:p>
        </p:txBody>
      </p:sp>
      <p:sp>
        <p:nvSpPr>
          <p:cNvPr id="158" name="Google Shape;158;p23"/>
          <p:cNvSpPr txBox="1"/>
          <p:nvPr>
            <p:ph idx="4" type="subTitle"/>
          </p:nvPr>
        </p:nvSpPr>
        <p:spPr>
          <a:xfrm>
            <a:off x="3428000" y="1760100"/>
            <a:ext cx="31371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The methods utilized for data collection and message development</a:t>
            </a:r>
            <a:endParaRPr sz="1500"/>
          </a:p>
        </p:txBody>
      </p:sp>
      <p:sp>
        <p:nvSpPr>
          <p:cNvPr id="159" name="Google Shape;159;p23"/>
          <p:cNvSpPr txBox="1"/>
          <p:nvPr>
            <p:ph idx="5" type="title"/>
          </p:nvPr>
        </p:nvSpPr>
        <p:spPr>
          <a:xfrm>
            <a:off x="2002157" y="1638400"/>
            <a:ext cx="16152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0" name="Google Shape;160;p23"/>
          <p:cNvSpPr txBox="1"/>
          <p:nvPr>
            <p:ph idx="13" type="ctrTitle"/>
          </p:nvPr>
        </p:nvSpPr>
        <p:spPr>
          <a:xfrm>
            <a:off x="3428000" y="3342016"/>
            <a:ext cx="2251800" cy="3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THE RESULTS </a:t>
            </a:r>
            <a:endParaRPr sz="1500"/>
          </a:p>
        </p:txBody>
      </p:sp>
      <p:sp>
        <p:nvSpPr>
          <p:cNvPr id="161" name="Google Shape;161;p23"/>
          <p:cNvSpPr txBox="1"/>
          <p:nvPr>
            <p:ph idx="14" type="subTitle"/>
          </p:nvPr>
        </p:nvSpPr>
        <p:spPr>
          <a:xfrm>
            <a:off x="3429550" y="3535250"/>
            <a:ext cx="29388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Our recommendations for exhibit implementation</a:t>
            </a:r>
            <a:endParaRPr sz="1500"/>
          </a:p>
        </p:txBody>
      </p:sp>
      <p:sp>
        <p:nvSpPr>
          <p:cNvPr id="162" name="Google Shape;162;p23"/>
          <p:cNvSpPr txBox="1"/>
          <p:nvPr>
            <p:ph idx="15" type="title"/>
          </p:nvPr>
        </p:nvSpPr>
        <p:spPr>
          <a:xfrm>
            <a:off x="2002157" y="3351900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3" name="Google Shape;163;p23"/>
          <p:cNvSpPr txBox="1"/>
          <p:nvPr>
            <p:ph idx="16" type="ctrTitle"/>
          </p:nvPr>
        </p:nvSpPr>
        <p:spPr>
          <a:xfrm>
            <a:off x="3413850" y="4275700"/>
            <a:ext cx="2674800" cy="57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CONCLUSIONS AND QUESTIONS</a:t>
            </a:r>
            <a:endParaRPr sz="1500"/>
          </a:p>
        </p:txBody>
      </p:sp>
      <p:sp>
        <p:nvSpPr>
          <p:cNvPr id="164" name="Google Shape;164;p23"/>
          <p:cNvSpPr txBox="1"/>
          <p:nvPr>
            <p:ph idx="18" type="title"/>
          </p:nvPr>
        </p:nvSpPr>
        <p:spPr>
          <a:xfrm>
            <a:off x="2023007" y="420851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05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5" name="Google Shape;165;p23"/>
          <p:cNvSpPr txBox="1"/>
          <p:nvPr>
            <p:ph idx="9" type="ctrTitle"/>
          </p:nvPr>
        </p:nvSpPr>
        <p:spPr>
          <a:xfrm>
            <a:off x="701274" y="140900"/>
            <a:ext cx="52791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3"/>
                </a:solidFill>
              </a:rPr>
              <a:t>TABLE OF</a:t>
            </a:r>
            <a:r>
              <a:rPr lang="es">
                <a:solidFill>
                  <a:schemeClr val="lt1"/>
                </a:solidFill>
              </a:rPr>
              <a:t>     </a:t>
            </a:r>
            <a:r>
              <a:rPr lang="es">
                <a:solidFill>
                  <a:schemeClr val="accent1"/>
                </a:solidFill>
              </a:rPr>
              <a:t>CONTENTS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66" name="Google Shape;16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9550" y="0"/>
            <a:ext cx="2938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1"/>
          <p:cNvSpPr/>
          <p:nvPr/>
        </p:nvSpPr>
        <p:spPr>
          <a:xfrm>
            <a:off x="721825" y="335900"/>
            <a:ext cx="3566700" cy="120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1"/>
          <p:cNvSpPr txBox="1"/>
          <p:nvPr>
            <p:ph type="ctrTitle"/>
          </p:nvPr>
        </p:nvSpPr>
        <p:spPr>
          <a:xfrm>
            <a:off x="740275" y="352850"/>
            <a:ext cx="3548400" cy="11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</a:rPr>
              <a:t>Immersive Story Booth Build 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415" name="Google Shape;41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3100" y="148365"/>
            <a:ext cx="3049302" cy="235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6251" y="2603524"/>
            <a:ext cx="3049289" cy="236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8225" y="2606523"/>
            <a:ext cx="3049299" cy="236135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1"/>
          <p:cNvSpPr/>
          <p:nvPr/>
        </p:nvSpPr>
        <p:spPr>
          <a:xfrm rot="-5400000">
            <a:off x="509550" y="1790075"/>
            <a:ext cx="1781700" cy="2405700"/>
          </a:xfrm>
          <a:prstGeom prst="rect">
            <a:avLst/>
          </a:prstGeom>
          <a:solidFill>
            <a:srgbClr val="398C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1"/>
          <p:cNvSpPr txBox="1"/>
          <p:nvPr/>
        </p:nvSpPr>
        <p:spPr>
          <a:xfrm>
            <a:off x="181350" y="2131025"/>
            <a:ext cx="24381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tamaran Light"/>
              <a:buChar char="●"/>
            </a:pPr>
            <a:r>
              <a:rPr lang="es" sz="20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Building Material </a:t>
            </a:r>
            <a:endParaRPr sz="20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tamaran Light"/>
              <a:buChar char="●"/>
            </a:pPr>
            <a:r>
              <a:rPr lang="es" sz="20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Weather Resistance </a:t>
            </a:r>
            <a:endParaRPr sz="20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tamaran Light"/>
              <a:buChar char="●"/>
            </a:pPr>
            <a:r>
              <a:rPr lang="es" sz="20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Blue Prints </a:t>
            </a:r>
            <a:endParaRPr sz="20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tamaran Light"/>
              <a:buChar char="●"/>
            </a:pPr>
            <a:r>
              <a:rPr lang="es" sz="20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Material Cost</a:t>
            </a:r>
            <a:endParaRPr sz="20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420" name="Google Shape;420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2"/>
          <p:cNvSpPr/>
          <p:nvPr/>
        </p:nvSpPr>
        <p:spPr>
          <a:xfrm rot="-5400000">
            <a:off x="6179425" y="1814001"/>
            <a:ext cx="1517700" cy="326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42"/>
          <p:cNvSpPr/>
          <p:nvPr/>
        </p:nvSpPr>
        <p:spPr>
          <a:xfrm rot="-5400000">
            <a:off x="6207625" y="91426"/>
            <a:ext cx="1461300" cy="326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42"/>
          <p:cNvSpPr txBox="1"/>
          <p:nvPr>
            <p:ph type="ctrTitle"/>
          </p:nvPr>
        </p:nvSpPr>
        <p:spPr>
          <a:xfrm>
            <a:off x="5494225" y="1142238"/>
            <a:ext cx="2888100" cy="135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</a:rPr>
              <a:t>Immersive Storytelling Booths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428" name="Google Shape;428;p42"/>
          <p:cNvSpPr txBox="1"/>
          <p:nvPr/>
        </p:nvSpPr>
        <p:spPr>
          <a:xfrm>
            <a:off x="5305100" y="2628550"/>
            <a:ext cx="3266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Light"/>
              <a:buChar char="-"/>
            </a:pPr>
            <a:r>
              <a:rPr lang="es" sz="16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3 story booths</a:t>
            </a:r>
            <a:endParaRPr sz="16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Light"/>
              <a:buChar char="-"/>
            </a:pPr>
            <a:r>
              <a:rPr lang="es" sz="16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incorporate visuals, audio, and text</a:t>
            </a:r>
            <a:endParaRPr sz="16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Light"/>
              <a:buChar char="-"/>
            </a:pPr>
            <a:r>
              <a:rPr lang="es" sz="16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each story should highlight a different childhood experience</a:t>
            </a:r>
            <a:endParaRPr sz="16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Light"/>
              <a:buChar char="-"/>
            </a:pPr>
            <a:r>
              <a:rPr lang="es" sz="16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immersive</a:t>
            </a:r>
            <a:endParaRPr sz="16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429" name="Google Shape;42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325" y="86600"/>
            <a:ext cx="1867424" cy="244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7775" y="71538"/>
            <a:ext cx="1923275" cy="242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7775" y="2557587"/>
            <a:ext cx="1923264" cy="25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7325" y="2578933"/>
            <a:ext cx="1867417" cy="2514368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3"/>
          <p:cNvSpPr/>
          <p:nvPr/>
        </p:nvSpPr>
        <p:spPr>
          <a:xfrm rot="-5400000">
            <a:off x="6450050" y="1920975"/>
            <a:ext cx="16287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3"/>
          <p:cNvSpPr/>
          <p:nvPr/>
        </p:nvSpPr>
        <p:spPr>
          <a:xfrm rot="-5400000">
            <a:off x="6504650" y="113600"/>
            <a:ext cx="1519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43"/>
          <p:cNvSpPr txBox="1"/>
          <p:nvPr>
            <p:ph type="ctrTitle"/>
          </p:nvPr>
        </p:nvSpPr>
        <p:spPr>
          <a:xfrm>
            <a:off x="5820350" y="1067300"/>
            <a:ext cx="2888100" cy="135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</a:rPr>
              <a:t>Interactive Storytelling Activity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441" name="Google Shape;441;p43"/>
          <p:cNvSpPr txBox="1"/>
          <p:nvPr/>
        </p:nvSpPr>
        <p:spPr>
          <a:xfrm>
            <a:off x="5637050" y="2641863"/>
            <a:ext cx="3179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Light"/>
              <a:buChar char="-"/>
            </a:pPr>
            <a:r>
              <a:rPr lang="es" sz="16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One final booth contains an interactive activity for visitors</a:t>
            </a:r>
            <a:endParaRPr sz="16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Light"/>
              <a:buChar char="-"/>
            </a:pPr>
            <a:r>
              <a:rPr lang="es" sz="16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Opportunity for children to think about their own story in relation to the three booths</a:t>
            </a:r>
            <a:endParaRPr sz="16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Light"/>
              <a:buChar char="-"/>
            </a:pPr>
            <a:r>
              <a:rPr lang="es" sz="16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Community engagement</a:t>
            </a:r>
            <a:endParaRPr sz="16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442" name="Google Shape;44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50" y="669600"/>
            <a:ext cx="5087303" cy="3804307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4"/>
          <p:cNvSpPr/>
          <p:nvPr/>
        </p:nvSpPr>
        <p:spPr>
          <a:xfrm>
            <a:off x="4728888" y="1567775"/>
            <a:ext cx="4415100" cy="35622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44"/>
          <p:cNvSpPr/>
          <p:nvPr/>
        </p:nvSpPr>
        <p:spPr>
          <a:xfrm>
            <a:off x="0" y="0"/>
            <a:ext cx="4415100" cy="35622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0" name="Google Shape;450;p44"/>
          <p:cNvPicPr preferRelativeResize="0"/>
          <p:nvPr/>
        </p:nvPicPr>
        <p:blipFill rotWithShape="1">
          <a:blip r:embed="rId3">
            <a:alphaModFix/>
          </a:blip>
          <a:srcRect b="0" l="0" r="0" t="8088"/>
          <a:stretch/>
        </p:blipFill>
        <p:spPr>
          <a:xfrm>
            <a:off x="2176490" y="390199"/>
            <a:ext cx="4981821" cy="4363114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4"/>
          <p:cNvSpPr/>
          <p:nvPr/>
        </p:nvSpPr>
        <p:spPr>
          <a:xfrm>
            <a:off x="7217291" y="2014975"/>
            <a:ext cx="29938" cy="59875"/>
          </a:xfrm>
          <a:custGeom>
            <a:rect b="b" l="l" r="r" t="t"/>
            <a:pathLst>
              <a:path extrusionOk="0" h="4204" w="2102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44"/>
          <p:cNvSpPr/>
          <p:nvPr/>
        </p:nvSpPr>
        <p:spPr>
          <a:xfrm>
            <a:off x="6840325" y="2114088"/>
            <a:ext cx="30422" cy="59875"/>
          </a:xfrm>
          <a:custGeom>
            <a:rect b="b" l="l" r="r" t="t"/>
            <a:pathLst>
              <a:path extrusionOk="0" h="4204" w="2136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44"/>
          <p:cNvSpPr/>
          <p:nvPr/>
        </p:nvSpPr>
        <p:spPr>
          <a:xfrm>
            <a:off x="6667881" y="4421324"/>
            <a:ext cx="9682" cy="53948"/>
          </a:xfrm>
          <a:custGeom>
            <a:rect b="b" l="l" r="r" t="t"/>
            <a:pathLst>
              <a:path extrusionOk="0" h="4204" w="735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4" name="Google Shape;45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1044" y="609890"/>
            <a:ext cx="4572700" cy="260232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4"/>
          <p:cNvSpPr txBox="1"/>
          <p:nvPr>
            <p:ph type="ctrTitle"/>
          </p:nvPr>
        </p:nvSpPr>
        <p:spPr>
          <a:xfrm>
            <a:off x="3364050" y="3329500"/>
            <a:ext cx="26067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VIRTUAL TOUR</a:t>
            </a:r>
            <a:endParaRPr/>
          </a:p>
        </p:txBody>
      </p:sp>
      <p:sp>
        <p:nvSpPr>
          <p:cNvPr id="456" name="Google Shape;456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57" name="Google Shape;457;p44"/>
          <p:cNvSpPr txBox="1"/>
          <p:nvPr/>
        </p:nvSpPr>
        <p:spPr>
          <a:xfrm>
            <a:off x="334275" y="1067525"/>
            <a:ext cx="15420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latin typeface="Catamaran"/>
                <a:ea typeface="Catamaran"/>
                <a:cs typeface="Catamaran"/>
                <a:sym typeface="Catamaran"/>
              </a:rPr>
              <a:t>Scroll around each room inside a central 360 image</a:t>
            </a:r>
            <a:endParaRPr b="1" sz="1700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58" name="Google Shape;458;p44"/>
          <p:cNvSpPr txBox="1"/>
          <p:nvPr/>
        </p:nvSpPr>
        <p:spPr>
          <a:xfrm>
            <a:off x="7344275" y="2339500"/>
            <a:ext cx="1670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latin typeface="Catamaran"/>
                <a:ea typeface="Catamaran"/>
                <a:cs typeface="Catamaran"/>
                <a:sym typeface="Catamaran"/>
              </a:rPr>
              <a:t>Showcases</a:t>
            </a:r>
            <a:endParaRPr b="1" sz="1600"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●"/>
            </a:pPr>
            <a:r>
              <a:rPr b="1" lang="es" sz="1600">
                <a:latin typeface="Catamaran"/>
                <a:ea typeface="Catamaran"/>
                <a:cs typeface="Catamaran"/>
                <a:sym typeface="Catamaran"/>
              </a:rPr>
              <a:t>Writing</a:t>
            </a:r>
            <a:endParaRPr b="1" sz="1600"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●"/>
            </a:pPr>
            <a:r>
              <a:rPr b="1" lang="es" sz="1600">
                <a:latin typeface="Catamaran"/>
                <a:ea typeface="Catamaran"/>
                <a:cs typeface="Catamaran"/>
                <a:sym typeface="Catamaran"/>
              </a:rPr>
              <a:t>Posters</a:t>
            </a:r>
            <a:endParaRPr b="1" sz="1600"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●"/>
            </a:pPr>
            <a:r>
              <a:rPr b="1" lang="es" sz="1600">
                <a:latin typeface="Catamaran"/>
                <a:ea typeface="Catamaran"/>
                <a:cs typeface="Catamaran"/>
                <a:sym typeface="Catamaran"/>
              </a:rPr>
              <a:t>Display cases</a:t>
            </a:r>
            <a:endParaRPr b="1" sz="1600"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●"/>
            </a:pPr>
            <a:r>
              <a:rPr b="1" lang="es" sz="1600">
                <a:latin typeface="Catamaran"/>
                <a:ea typeface="Catamaran"/>
                <a:cs typeface="Catamaran"/>
                <a:sym typeface="Catamaran"/>
              </a:rPr>
              <a:t>Audio</a:t>
            </a:r>
            <a:endParaRPr b="1" sz="1600"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●"/>
            </a:pPr>
            <a:r>
              <a:rPr b="1" lang="es" sz="1600">
                <a:latin typeface="Catamaran"/>
                <a:ea typeface="Catamaran"/>
                <a:cs typeface="Catamaran"/>
                <a:sym typeface="Catamaran"/>
              </a:rPr>
              <a:t>Video</a:t>
            </a:r>
            <a:endParaRPr b="1" sz="1600"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64" name="Google Shape;464;p45"/>
          <p:cNvSpPr/>
          <p:nvPr/>
        </p:nvSpPr>
        <p:spPr>
          <a:xfrm>
            <a:off x="907000" y="349225"/>
            <a:ext cx="3693300" cy="100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Recommendations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465" name="Google Shape;465;p45"/>
          <p:cNvSpPr/>
          <p:nvPr/>
        </p:nvSpPr>
        <p:spPr>
          <a:xfrm>
            <a:off x="270000" y="1536775"/>
            <a:ext cx="5158800" cy="3350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Mobile Exhibit</a:t>
            </a:r>
            <a:endParaRPr b="1"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 Light"/>
              <a:buChar char="●"/>
            </a:pPr>
            <a:r>
              <a:rPr lang="es" sz="18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Determine the stories to be told </a:t>
            </a:r>
            <a:endParaRPr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 Light"/>
              <a:buChar char="●"/>
            </a:pPr>
            <a:r>
              <a:rPr lang="es" sz="18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Collect multimedia elements to support the story (photographs, audio clips)</a:t>
            </a:r>
            <a:endParaRPr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"/>
              <a:buChar char="●"/>
            </a:pPr>
            <a:r>
              <a:rPr lang="es" sz="18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Contact contractors and graphic designers </a:t>
            </a:r>
            <a:endParaRPr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"/>
              <a:buChar char="●"/>
            </a:pPr>
            <a:r>
              <a:rPr lang="es" sz="18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Expand to contain more booths </a:t>
            </a:r>
            <a:endParaRPr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Virtual Tour</a:t>
            </a:r>
            <a:endParaRPr b="1"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"/>
              <a:buChar char="●"/>
            </a:pPr>
            <a:r>
              <a:rPr lang="es" sz="18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Posted on website, on social media, QR codes</a:t>
            </a:r>
            <a:endParaRPr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466" name="Google Shape;46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6925" y="349225"/>
            <a:ext cx="3416972" cy="45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6"/>
          <p:cNvSpPr/>
          <p:nvPr/>
        </p:nvSpPr>
        <p:spPr>
          <a:xfrm flipH="1" rot="-5400000">
            <a:off x="3281200" y="-725975"/>
            <a:ext cx="2581500" cy="6159000"/>
          </a:xfrm>
          <a:prstGeom prst="rect">
            <a:avLst/>
          </a:prstGeom>
          <a:gradFill>
            <a:gsLst>
              <a:gs pos="0">
                <a:srgbClr val="9ECFCB">
                  <a:alpha val="2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46"/>
          <p:cNvSpPr txBox="1"/>
          <p:nvPr>
            <p:ph type="title"/>
          </p:nvPr>
        </p:nvSpPr>
        <p:spPr>
          <a:xfrm>
            <a:off x="2633850" y="2067175"/>
            <a:ext cx="3876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>
                <a:solidFill>
                  <a:schemeClr val="lt1"/>
                </a:solidFill>
              </a:rPr>
              <a:t>CONCLUSION</a:t>
            </a:r>
            <a:endParaRPr sz="4200">
              <a:solidFill>
                <a:schemeClr val="lt1"/>
              </a:solidFill>
            </a:endParaRPr>
          </a:p>
        </p:txBody>
      </p:sp>
      <p:sp>
        <p:nvSpPr>
          <p:cNvPr id="473" name="Google Shape;473;p4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5900" y="0"/>
            <a:ext cx="3888100" cy="5184133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7"/>
          <p:cNvSpPr/>
          <p:nvPr/>
        </p:nvSpPr>
        <p:spPr>
          <a:xfrm rot="5400000">
            <a:off x="1071425" y="-192475"/>
            <a:ext cx="3971700" cy="50265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47"/>
          <p:cNvSpPr txBox="1"/>
          <p:nvPr>
            <p:ph type="ctrTitle"/>
          </p:nvPr>
        </p:nvSpPr>
        <p:spPr>
          <a:xfrm>
            <a:off x="775700" y="566225"/>
            <a:ext cx="3872400" cy="70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chemeClr val="lt1"/>
                </a:solidFill>
              </a:rPr>
              <a:t>THANK YOU!</a:t>
            </a:r>
            <a:endParaRPr sz="3800">
              <a:solidFill>
                <a:schemeClr val="lt1"/>
              </a:solidFill>
            </a:endParaRPr>
          </a:p>
        </p:txBody>
      </p:sp>
      <p:sp>
        <p:nvSpPr>
          <p:cNvPr id="481" name="Google Shape;481;p47"/>
          <p:cNvSpPr txBox="1"/>
          <p:nvPr/>
        </p:nvSpPr>
        <p:spPr>
          <a:xfrm>
            <a:off x="775700" y="1272725"/>
            <a:ext cx="2489700" cy="3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</a:pPr>
            <a:r>
              <a:rPr lang="es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Sarah Atmore 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</a:pPr>
            <a:r>
              <a:rPr lang="es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Boniswa Gquma-Lisa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</a:pPr>
            <a:r>
              <a:rPr lang="es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Claire Pearce 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</a:pPr>
            <a:r>
              <a:rPr lang="es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Eric Atmore 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</a:pPr>
            <a:r>
              <a:rPr lang="es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Michaela Ashley-Cooper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</a:pPr>
            <a:r>
              <a:rPr lang="es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Alice, Babalwa, and Lucy from the Parent Centre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</a:pPr>
            <a:r>
              <a:rPr lang="es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General Electric Foundation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2" name="Google Shape;482;p47"/>
          <p:cNvSpPr txBox="1"/>
          <p:nvPr/>
        </p:nvSpPr>
        <p:spPr>
          <a:xfrm>
            <a:off x="3265400" y="1272725"/>
            <a:ext cx="1990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</a:pPr>
            <a:r>
              <a:rPr lang="es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Margaux Bergman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</a:pPr>
            <a:r>
              <a:rPr lang="es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Benita Cornelius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</a:pPr>
            <a:r>
              <a:rPr lang="es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Navarne Weeder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</a:pPr>
            <a:r>
              <a:rPr lang="es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Bridget Kahts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</a:pPr>
            <a:r>
              <a:rPr lang="es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Zara Nanji  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</a:pPr>
            <a:r>
              <a:rPr lang="es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Bomikazi 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</a:pPr>
            <a:r>
              <a:rPr lang="es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CECD</a:t>
            </a:r>
            <a:endParaRPr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83" name="Google Shape;483;p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8"/>
          <p:cNvSpPr/>
          <p:nvPr/>
        </p:nvSpPr>
        <p:spPr>
          <a:xfrm rot="-5400000">
            <a:off x="728350" y="1369650"/>
            <a:ext cx="1772100" cy="240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48"/>
          <p:cNvSpPr txBox="1"/>
          <p:nvPr>
            <p:ph type="ctrTitle"/>
          </p:nvPr>
        </p:nvSpPr>
        <p:spPr>
          <a:xfrm>
            <a:off x="215950" y="1770450"/>
            <a:ext cx="2888100" cy="16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100">
                <a:solidFill>
                  <a:schemeClr val="lt1"/>
                </a:solidFill>
              </a:rPr>
              <a:t>Immersive Storytelling Booths</a:t>
            </a:r>
            <a:endParaRPr sz="3100">
              <a:solidFill>
                <a:schemeClr val="lt1"/>
              </a:solidFill>
            </a:endParaRPr>
          </a:p>
        </p:txBody>
      </p:sp>
      <p:pic>
        <p:nvPicPr>
          <p:cNvPr id="490" name="Google Shape;490;p48"/>
          <p:cNvPicPr preferRelativeResize="0"/>
          <p:nvPr/>
        </p:nvPicPr>
        <p:blipFill rotWithShape="1">
          <a:blip r:embed="rId3">
            <a:alphaModFix/>
          </a:blip>
          <a:srcRect b="0" l="34736" r="15137" t="6699"/>
          <a:stretch/>
        </p:blipFill>
        <p:spPr>
          <a:xfrm>
            <a:off x="2946575" y="835051"/>
            <a:ext cx="2955602" cy="3473389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8"/>
          <p:cNvSpPr/>
          <p:nvPr/>
        </p:nvSpPr>
        <p:spPr>
          <a:xfrm rot="-5400000">
            <a:off x="6452300" y="87200"/>
            <a:ext cx="2023500" cy="2629500"/>
          </a:xfrm>
          <a:prstGeom prst="rect">
            <a:avLst/>
          </a:prstGeom>
          <a:solidFill>
            <a:srgbClr val="398C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48"/>
          <p:cNvSpPr txBox="1"/>
          <p:nvPr/>
        </p:nvSpPr>
        <p:spPr>
          <a:xfrm>
            <a:off x="6149300" y="447825"/>
            <a:ext cx="2955600" cy="18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Design Parameters</a:t>
            </a:r>
            <a:endParaRPr b="1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vvic Light"/>
              <a:buChar char="●"/>
            </a:pPr>
            <a:r>
              <a:rPr lang="es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Portable </a:t>
            </a:r>
            <a:endParaRPr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vvic Light"/>
              <a:buChar char="●"/>
            </a:pPr>
            <a:r>
              <a:rPr lang="es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Easy to assemble </a:t>
            </a:r>
            <a:endParaRPr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vvic Light"/>
              <a:buChar char="●"/>
            </a:pPr>
            <a:r>
              <a:rPr lang="es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Durable </a:t>
            </a:r>
            <a:endParaRPr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vvic Light"/>
              <a:buChar char="●"/>
            </a:pPr>
            <a:r>
              <a:rPr lang="es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Striking </a:t>
            </a:r>
            <a:endParaRPr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vvic Light"/>
              <a:buChar char="●"/>
            </a:pPr>
            <a:r>
              <a:rPr lang="es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Structurally sound</a:t>
            </a:r>
            <a:endParaRPr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vvic Light"/>
              <a:buChar char="●"/>
            </a:pPr>
            <a:r>
              <a:rPr lang="es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Able to stand alone </a:t>
            </a:r>
            <a:endParaRPr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</p:txBody>
      </p:sp>
      <p:sp>
        <p:nvSpPr>
          <p:cNvPr id="493" name="Google Shape;493;p48"/>
          <p:cNvSpPr/>
          <p:nvPr/>
        </p:nvSpPr>
        <p:spPr>
          <a:xfrm rot="-5400000">
            <a:off x="6439150" y="2336300"/>
            <a:ext cx="2064600" cy="2652600"/>
          </a:xfrm>
          <a:prstGeom prst="rect">
            <a:avLst/>
          </a:prstGeom>
          <a:solidFill>
            <a:srgbClr val="398C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48"/>
          <p:cNvSpPr txBox="1"/>
          <p:nvPr/>
        </p:nvSpPr>
        <p:spPr>
          <a:xfrm>
            <a:off x="6145150" y="2582600"/>
            <a:ext cx="2771100" cy="16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Specifications </a:t>
            </a:r>
            <a:endParaRPr sz="15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tamaran Light"/>
              <a:buChar char="●"/>
            </a:pPr>
            <a:r>
              <a:rPr lang="es" sz="15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Uninterrupted interior walls </a:t>
            </a:r>
            <a:endParaRPr sz="15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tamaran Light"/>
              <a:buChar char="●"/>
            </a:pPr>
            <a:r>
              <a:rPr lang="es" sz="15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Open bottom</a:t>
            </a:r>
            <a:endParaRPr sz="15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tamaran Light"/>
              <a:buChar char="●"/>
            </a:pPr>
            <a:r>
              <a:rPr lang="es" sz="15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Made up of five sections </a:t>
            </a:r>
            <a:endParaRPr sz="15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tamaran Light"/>
              <a:buChar char="●"/>
            </a:pPr>
            <a:r>
              <a:rPr lang="es" sz="15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Interior Lighting</a:t>
            </a:r>
            <a:endParaRPr sz="15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tamaran Light"/>
              <a:buChar char="●"/>
            </a:pPr>
            <a:r>
              <a:rPr lang="es" sz="15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Surround speakers </a:t>
            </a:r>
            <a:endParaRPr sz="15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495" name="Google Shape;495;p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4"/>
          <p:cNvSpPr/>
          <p:nvPr/>
        </p:nvSpPr>
        <p:spPr>
          <a:xfrm>
            <a:off x="720000" y="540000"/>
            <a:ext cx="3310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4"/>
          <p:cNvSpPr txBox="1"/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>
                <a:solidFill>
                  <a:schemeClr val="lt1"/>
                </a:solidFill>
              </a:rPr>
              <a:t>BRIEF PROJECT</a:t>
            </a:r>
            <a:r>
              <a:rPr lang="es" sz="3200">
                <a:solidFill>
                  <a:schemeClr val="lt1"/>
                </a:solidFill>
              </a:rPr>
              <a:t> BACKGROUND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175" name="Google Shape;175;p24"/>
          <p:cNvSpPr txBox="1"/>
          <p:nvPr>
            <p:ph idx="2" type="title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6" name="Google Shape;176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5"/>
          <p:cNvPicPr preferRelativeResize="0"/>
          <p:nvPr/>
        </p:nvPicPr>
        <p:blipFill rotWithShape="1">
          <a:blip r:embed="rId3">
            <a:alphaModFix/>
          </a:blip>
          <a:srcRect b="1037" l="0" r="0" t="1037"/>
          <a:stretch/>
        </p:blipFill>
        <p:spPr>
          <a:xfrm>
            <a:off x="5381625" y="0"/>
            <a:ext cx="37623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/>
          <p:nvPr>
            <p:ph idx="1" type="subTitle"/>
          </p:nvPr>
        </p:nvSpPr>
        <p:spPr>
          <a:xfrm flipH="1">
            <a:off x="706125" y="1213100"/>
            <a:ext cx="4168500" cy="20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The goal of the project was to collaborate with the Museum of Childhood in developing a mobile exhibit platform to share the museum’s message of celebrating childhood with communities outside their reach.</a:t>
            </a:r>
            <a:endParaRPr sz="20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83" name="Google Shape;183;p25"/>
          <p:cNvSpPr txBox="1"/>
          <p:nvPr>
            <p:ph type="title"/>
          </p:nvPr>
        </p:nvSpPr>
        <p:spPr>
          <a:xfrm>
            <a:off x="1065550" y="436425"/>
            <a:ext cx="34980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/>
              <a:t>THE</a:t>
            </a:r>
            <a:r>
              <a:rPr lang="es" sz="3200"/>
              <a:t> GOAL</a:t>
            </a:r>
            <a:endParaRPr sz="3200"/>
          </a:p>
        </p:txBody>
      </p:sp>
      <p:sp>
        <p:nvSpPr>
          <p:cNvPr id="184" name="Google Shape;184;p25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idx="4" type="ctrTitle"/>
          </p:nvPr>
        </p:nvSpPr>
        <p:spPr>
          <a:xfrm>
            <a:off x="4814575" y="690250"/>
            <a:ext cx="38205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PROJECT OBJECTIVES</a:t>
            </a:r>
            <a:endParaRPr sz="2600"/>
          </a:p>
        </p:txBody>
      </p:sp>
      <p:pic>
        <p:nvPicPr>
          <p:cNvPr id="191" name="Google Shape;191;p26"/>
          <p:cNvPicPr preferRelativeResize="0"/>
          <p:nvPr/>
        </p:nvPicPr>
        <p:blipFill rotWithShape="1">
          <a:blip r:embed="rId3">
            <a:alphaModFix/>
          </a:blip>
          <a:srcRect b="0" l="7316" r="7316" t="0"/>
          <a:stretch/>
        </p:blipFill>
        <p:spPr>
          <a:xfrm>
            <a:off x="0" y="2623525"/>
            <a:ext cx="4091848" cy="18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 rotWithShape="1">
          <a:blip r:embed="rId4">
            <a:alphaModFix/>
          </a:blip>
          <a:srcRect b="0" l="9865" r="9865" t="0"/>
          <a:stretch/>
        </p:blipFill>
        <p:spPr>
          <a:xfrm>
            <a:off x="0" y="652475"/>
            <a:ext cx="4091851" cy="1867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 txBox="1"/>
          <p:nvPr>
            <p:ph idx="1" type="subTitle"/>
          </p:nvPr>
        </p:nvSpPr>
        <p:spPr>
          <a:xfrm>
            <a:off x="4727875" y="2800150"/>
            <a:ext cx="3993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Identify the potential message of the mobile exhibit</a:t>
            </a:r>
            <a:endParaRPr sz="1500"/>
          </a:p>
        </p:txBody>
      </p:sp>
      <p:sp>
        <p:nvSpPr>
          <p:cNvPr id="194" name="Google Shape;194;p26"/>
          <p:cNvSpPr txBox="1"/>
          <p:nvPr>
            <p:ph idx="2" type="subTitle"/>
          </p:nvPr>
        </p:nvSpPr>
        <p:spPr>
          <a:xfrm>
            <a:off x="4589425" y="3878050"/>
            <a:ext cx="4270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Design a prototype which </a:t>
            </a:r>
            <a:r>
              <a:rPr lang="es" sz="150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addresses</a:t>
            </a:r>
            <a:r>
              <a:rPr lang="es" sz="150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 the message of the </a:t>
            </a:r>
            <a:r>
              <a:rPr lang="es" sz="150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mobile exhibit</a:t>
            </a:r>
            <a:r>
              <a:rPr lang="es" sz="150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endParaRPr sz="1500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6"/>
          <p:cNvSpPr txBox="1"/>
          <p:nvPr>
            <p:ph type="ctrTitle"/>
          </p:nvPr>
        </p:nvSpPr>
        <p:spPr>
          <a:xfrm>
            <a:off x="5846425" y="2519963"/>
            <a:ext cx="1756800" cy="3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2300"/>
              <a:t>Objective</a:t>
            </a:r>
            <a:r>
              <a:rPr b="0" lang="es" sz="2300"/>
              <a:t> 2</a:t>
            </a:r>
            <a:endParaRPr b="0" sz="2300">
              <a:solidFill>
                <a:schemeClr val="lt1"/>
              </a:solidFill>
            </a:endParaRPr>
          </a:p>
        </p:txBody>
      </p:sp>
      <p:sp>
        <p:nvSpPr>
          <p:cNvPr id="196" name="Google Shape;196;p26"/>
          <p:cNvSpPr txBox="1"/>
          <p:nvPr>
            <p:ph idx="3" type="ctrTitle"/>
          </p:nvPr>
        </p:nvSpPr>
        <p:spPr>
          <a:xfrm>
            <a:off x="5815825" y="3646175"/>
            <a:ext cx="1818000" cy="3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2300"/>
              <a:t>Objective</a:t>
            </a:r>
            <a:r>
              <a:rPr b="0" lang="es" sz="2300"/>
              <a:t> 3</a:t>
            </a:r>
            <a:endParaRPr b="0" sz="2300">
              <a:solidFill>
                <a:schemeClr val="lt1"/>
              </a:solidFill>
            </a:endParaRPr>
          </a:p>
        </p:txBody>
      </p:sp>
      <p:sp>
        <p:nvSpPr>
          <p:cNvPr id="197" name="Google Shape;197;p26"/>
          <p:cNvSpPr/>
          <p:nvPr/>
        </p:nvSpPr>
        <p:spPr>
          <a:xfrm>
            <a:off x="4091850" y="652475"/>
            <a:ext cx="159300" cy="18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6"/>
          <p:cNvSpPr/>
          <p:nvPr/>
        </p:nvSpPr>
        <p:spPr>
          <a:xfrm>
            <a:off x="4091850" y="2623525"/>
            <a:ext cx="159300" cy="18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6"/>
          <p:cNvSpPr txBox="1"/>
          <p:nvPr>
            <p:ph idx="1" type="subTitle"/>
          </p:nvPr>
        </p:nvSpPr>
        <p:spPr>
          <a:xfrm>
            <a:off x="4554625" y="1722250"/>
            <a:ext cx="4340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Assess the community’s interest in a mobile exhibit platform</a:t>
            </a:r>
            <a:endParaRPr sz="1500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00" name="Google Shape;200;p26"/>
          <p:cNvSpPr txBox="1"/>
          <p:nvPr>
            <p:ph type="ctrTitle"/>
          </p:nvPr>
        </p:nvSpPr>
        <p:spPr>
          <a:xfrm>
            <a:off x="5872221" y="1453100"/>
            <a:ext cx="1705200" cy="3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2300"/>
              <a:t>Objective</a:t>
            </a:r>
            <a:r>
              <a:rPr b="0" lang="es" sz="2300"/>
              <a:t> 1</a:t>
            </a:r>
            <a:endParaRPr b="0" sz="2300">
              <a:solidFill>
                <a:schemeClr val="lt1"/>
              </a:solidFill>
            </a:endParaRPr>
          </a:p>
        </p:txBody>
      </p:sp>
      <p:sp>
        <p:nvSpPr>
          <p:cNvPr id="201" name="Google Shape;201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/>
          <p:nvPr/>
        </p:nvSpPr>
        <p:spPr>
          <a:xfrm>
            <a:off x="1310425" y="3339913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7"/>
          <p:cNvSpPr txBox="1"/>
          <p:nvPr>
            <p:ph idx="4294967295" type="subTitle"/>
          </p:nvPr>
        </p:nvSpPr>
        <p:spPr>
          <a:xfrm flipH="1">
            <a:off x="428575" y="344522"/>
            <a:ext cx="5823600" cy="13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500">
                <a:latin typeface="Catamaran"/>
                <a:ea typeface="Catamaran"/>
                <a:cs typeface="Catamaran"/>
                <a:sym typeface="Catamaran"/>
              </a:rPr>
              <a:t>KEY TAKEAWAYS FROM PRELIMINARY RESEARCH</a:t>
            </a:r>
            <a:endParaRPr sz="2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7"/>
          <p:cNvSpPr/>
          <p:nvPr/>
        </p:nvSpPr>
        <p:spPr>
          <a:xfrm flipH="1" rot="-5400000">
            <a:off x="83000" y="-82950"/>
            <a:ext cx="5484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7"/>
          <p:cNvSpPr/>
          <p:nvPr/>
        </p:nvSpPr>
        <p:spPr>
          <a:xfrm flipH="1" rot="-5400000">
            <a:off x="7474475" y="3397650"/>
            <a:ext cx="891300" cy="26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7"/>
          <p:cNvSpPr/>
          <p:nvPr/>
        </p:nvSpPr>
        <p:spPr>
          <a:xfrm>
            <a:off x="1310425" y="1791138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7"/>
          <p:cNvSpPr txBox="1"/>
          <p:nvPr/>
        </p:nvSpPr>
        <p:spPr>
          <a:xfrm>
            <a:off x="1450375" y="3343663"/>
            <a:ext cx="378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Importance of cultural relevance</a:t>
            </a:r>
            <a:endParaRPr b="1" sz="30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12" name="Google Shape;212;p27"/>
          <p:cNvSpPr txBox="1"/>
          <p:nvPr/>
        </p:nvSpPr>
        <p:spPr>
          <a:xfrm>
            <a:off x="1450375" y="1793013"/>
            <a:ext cx="378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Importance of interactivity</a:t>
            </a:r>
            <a:endParaRPr b="1" sz="30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213" name="Google Shape;213;p27"/>
          <p:cNvPicPr preferRelativeResize="0"/>
          <p:nvPr/>
        </p:nvPicPr>
        <p:blipFill rotWithShape="1">
          <a:blip r:embed="rId3">
            <a:alphaModFix/>
          </a:blip>
          <a:srcRect b="0" l="0" r="49568" t="0"/>
          <a:stretch/>
        </p:blipFill>
        <p:spPr>
          <a:xfrm>
            <a:off x="6619925" y="0"/>
            <a:ext cx="2600400" cy="43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8"/>
          <p:cNvSpPr/>
          <p:nvPr/>
        </p:nvSpPr>
        <p:spPr>
          <a:xfrm>
            <a:off x="720000" y="540000"/>
            <a:ext cx="3310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8"/>
          <p:cNvSpPr txBox="1"/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>
                <a:solidFill>
                  <a:schemeClr val="lt1"/>
                </a:solidFill>
              </a:rPr>
              <a:t>OUR</a:t>
            </a:r>
            <a:endParaRPr sz="3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>
                <a:solidFill>
                  <a:schemeClr val="lt1"/>
                </a:solidFill>
              </a:rPr>
              <a:t>PROCESS</a:t>
            </a:r>
            <a:endParaRPr sz="3300">
              <a:solidFill>
                <a:schemeClr val="lt1"/>
              </a:solidFill>
            </a:endParaRPr>
          </a:p>
        </p:txBody>
      </p:sp>
      <p:sp>
        <p:nvSpPr>
          <p:cNvPr id="222" name="Google Shape;222;p28"/>
          <p:cNvSpPr txBox="1"/>
          <p:nvPr>
            <p:ph idx="2" type="title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3" name="Google Shape;223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 txBox="1"/>
          <p:nvPr>
            <p:ph idx="6" type="ctrTitle"/>
          </p:nvPr>
        </p:nvSpPr>
        <p:spPr>
          <a:xfrm rot="5400000">
            <a:off x="6457550" y="2328000"/>
            <a:ext cx="34056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OUR APPROACH</a:t>
            </a:r>
            <a:endParaRPr sz="3000"/>
          </a:p>
        </p:txBody>
      </p:sp>
      <p:sp>
        <p:nvSpPr>
          <p:cNvPr id="229" name="Google Shape;229;p29"/>
          <p:cNvSpPr/>
          <p:nvPr/>
        </p:nvSpPr>
        <p:spPr>
          <a:xfrm>
            <a:off x="0" y="0"/>
            <a:ext cx="3607500" cy="263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9"/>
          <p:cNvSpPr/>
          <p:nvPr/>
        </p:nvSpPr>
        <p:spPr>
          <a:xfrm>
            <a:off x="3607486" y="-25500"/>
            <a:ext cx="3607500" cy="263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9"/>
          <p:cNvSpPr/>
          <p:nvPr/>
        </p:nvSpPr>
        <p:spPr>
          <a:xfrm>
            <a:off x="0" y="2632200"/>
            <a:ext cx="3607500" cy="251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9"/>
          <p:cNvSpPr/>
          <p:nvPr/>
        </p:nvSpPr>
        <p:spPr>
          <a:xfrm>
            <a:off x="3607473" y="2632200"/>
            <a:ext cx="3607500" cy="251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9"/>
          <p:cNvSpPr txBox="1"/>
          <p:nvPr>
            <p:ph idx="2" type="ctrTitle"/>
          </p:nvPr>
        </p:nvSpPr>
        <p:spPr>
          <a:xfrm>
            <a:off x="4611475" y="1408900"/>
            <a:ext cx="17904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</a:rPr>
              <a:t>INTERVIEWS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34" name="Google Shape;234;p29"/>
          <p:cNvSpPr txBox="1"/>
          <p:nvPr>
            <p:ph idx="4" type="ctrTitle"/>
          </p:nvPr>
        </p:nvSpPr>
        <p:spPr>
          <a:xfrm>
            <a:off x="558451" y="4185675"/>
            <a:ext cx="25860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</a:rPr>
              <a:t>DESIGNER TEMPLATE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35" name="Google Shape;235;p29"/>
          <p:cNvSpPr txBox="1"/>
          <p:nvPr>
            <p:ph type="ctrTitle"/>
          </p:nvPr>
        </p:nvSpPr>
        <p:spPr>
          <a:xfrm>
            <a:off x="558450" y="1408900"/>
            <a:ext cx="24906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VISITOR SURVEYS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36" name="Google Shape;236;p29"/>
          <p:cNvSpPr txBox="1"/>
          <p:nvPr>
            <p:ph idx="7" type="ctrTitle"/>
          </p:nvPr>
        </p:nvSpPr>
        <p:spPr>
          <a:xfrm>
            <a:off x="4595122" y="4185675"/>
            <a:ext cx="18231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VIRTUAL TOUR</a:t>
            </a:r>
            <a:endParaRPr sz="2000"/>
          </a:p>
        </p:txBody>
      </p:sp>
      <p:grpSp>
        <p:nvGrpSpPr>
          <p:cNvPr id="237" name="Google Shape;237;p29"/>
          <p:cNvGrpSpPr/>
          <p:nvPr/>
        </p:nvGrpSpPr>
        <p:grpSpPr>
          <a:xfrm>
            <a:off x="1450276" y="520710"/>
            <a:ext cx="706945" cy="833332"/>
            <a:chOff x="1333682" y="3344330"/>
            <a:chExt cx="271213" cy="383088"/>
          </a:xfrm>
        </p:grpSpPr>
        <p:sp>
          <p:nvSpPr>
            <p:cNvPr id="238" name="Google Shape;238;p29"/>
            <p:cNvSpPr/>
            <p:nvPr/>
          </p:nvSpPr>
          <p:spPr>
            <a:xfrm>
              <a:off x="1334065" y="3377332"/>
              <a:ext cx="270831" cy="350086"/>
            </a:xfrm>
            <a:custGeom>
              <a:rect b="b" l="l" r="r" t="t"/>
              <a:pathLst>
                <a:path extrusionOk="0" h="10990" w="8502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333682" y="3344330"/>
              <a:ext cx="189697" cy="292461"/>
            </a:xfrm>
            <a:custGeom>
              <a:rect b="b" l="l" r="r" t="t"/>
              <a:pathLst>
                <a:path extrusionOk="0" h="9181" w="5955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1444060" y="3469488"/>
              <a:ext cx="100917" cy="11404"/>
            </a:xfrm>
            <a:custGeom>
              <a:rect b="b" l="l" r="r" t="t"/>
              <a:pathLst>
                <a:path extrusionOk="0" h="358" w="3168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1444060" y="3493762"/>
              <a:ext cx="100917" cy="11404"/>
            </a:xfrm>
            <a:custGeom>
              <a:rect b="b" l="l" r="r" t="t"/>
              <a:pathLst>
                <a:path extrusionOk="0" h="358" w="3168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1444060" y="3541927"/>
              <a:ext cx="100917" cy="11404"/>
            </a:xfrm>
            <a:custGeom>
              <a:rect b="b" l="l" r="r" t="t"/>
              <a:pathLst>
                <a:path extrusionOk="0" h="358" w="3168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1444060" y="3565818"/>
              <a:ext cx="100917" cy="11404"/>
            </a:xfrm>
            <a:custGeom>
              <a:rect b="b" l="l" r="r" t="t"/>
              <a:pathLst>
                <a:path extrusionOk="0" h="358" w="3168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444060" y="3614747"/>
              <a:ext cx="100917" cy="11404"/>
            </a:xfrm>
            <a:custGeom>
              <a:rect b="b" l="l" r="r" t="t"/>
              <a:pathLst>
                <a:path extrusionOk="0" h="358" w="3168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1444060" y="3638256"/>
              <a:ext cx="100917" cy="11404"/>
            </a:xfrm>
            <a:custGeom>
              <a:rect b="b" l="l" r="r" t="t"/>
              <a:pathLst>
                <a:path extrusionOk="0" h="358" w="3168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71622" y="3459454"/>
              <a:ext cx="70208" cy="57084"/>
            </a:xfrm>
            <a:custGeom>
              <a:rect b="b" l="l" r="r" t="t"/>
              <a:pathLst>
                <a:path extrusionOk="0" h="1792" w="2204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371622" y="3532434"/>
              <a:ext cx="70208" cy="56543"/>
            </a:xfrm>
            <a:custGeom>
              <a:rect b="b" l="l" r="r" t="t"/>
              <a:pathLst>
                <a:path extrusionOk="0" h="1775" w="2204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371622" y="3605254"/>
              <a:ext cx="70208" cy="55810"/>
            </a:xfrm>
            <a:custGeom>
              <a:rect b="b" l="l" r="r" t="t"/>
              <a:pathLst>
                <a:path extrusionOk="0" h="1752" w="2204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9" name="Google Shape;249;p29"/>
          <p:cNvGrpSpPr/>
          <p:nvPr/>
        </p:nvGrpSpPr>
        <p:grpSpPr>
          <a:xfrm>
            <a:off x="5093182" y="520693"/>
            <a:ext cx="826993" cy="833358"/>
            <a:chOff x="3094217" y="1976585"/>
            <a:chExt cx="350198" cy="350548"/>
          </a:xfrm>
        </p:grpSpPr>
        <p:sp>
          <p:nvSpPr>
            <p:cNvPr id="250" name="Google Shape;250;p29"/>
            <p:cNvSpPr/>
            <p:nvPr/>
          </p:nvSpPr>
          <p:spPr>
            <a:xfrm>
              <a:off x="3094217" y="2129039"/>
              <a:ext cx="131543" cy="197362"/>
            </a:xfrm>
            <a:custGeom>
              <a:rect b="b" l="l" r="r" t="t"/>
              <a:pathLst>
                <a:path extrusionOk="0" h="6201" w="4133">
                  <a:moveTo>
                    <a:pt x="2072" y="345"/>
                  </a:moveTo>
                  <a:cubicBezTo>
                    <a:pt x="2117" y="345"/>
                    <a:pt x="2162" y="348"/>
                    <a:pt x="2203" y="354"/>
                  </a:cubicBezTo>
                  <a:cubicBezTo>
                    <a:pt x="2906" y="414"/>
                    <a:pt x="3454" y="1045"/>
                    <a:pt x="3454" y="1759"/>
                  </a:cubicBezTo>
                  <a:cubicBezTo>
                    <a:pt x="3454" y="2438"/>
                    <a:pt x="3620" y="3069"/>
                    <a:pt x="3751" y="3402"/>
                  </a:cubicBezTo>
                  <a:lnTo>
                    <a:pt x="3751" y="3426"/>
                  </a:lnTo>
                  <a:cubicBezTo>
                    <a:pt x="3608" y="3509"/>
                    <a:pt x="3299" y="3688"/>
                    <a:pt x="2763" y="3807"/>
                  </a:cubicBezTo>
                  <a:lnTo>
                    <a:pt x="2763" y="3759"/>
                  </a:lnTo>
                  <a:lnTo>
                    <a:pt x="2763" y="3438"/>
                  </a:lnTo>
                  <a:cubicBezTo>
                    <a:pt x="2965" y="3319"/>
                    <a:pt x="3144" y="3140"/>
                    <a:pt x="3263" y="2926"/>
                  </a:cubicBezTo>
                  <a:cubicBezTo>
                    <a:pt x="3489" y="2533"/>
                    <a:pt x="3418" y="2021"/>
                    <a:pt x="3073" y="1712"/>
                  </a:cubicBezTo>
                  <a:cubicBezTo>
                    <a:pt x="2834" y="1485"/>
                    <a:pt x="2418" y="1235"/>
                    <a:pt x="1727" y="1235"/>
                  </a:cubicBezTo>
                  <a:cubicBezTo>
                    <a:pt x="1691" y="1235"/>
                    <a:pt x="1644" y="1247"/>
                    <a:pt x="1608" y="1283"/>
                  </a:cubicBezTo>
                  <a:lnTo>
                    <a:pt x="1275" y="1616"/>
                  </a:lnTo>
                  <a:cubicBezTo>
                    <a:pt x="1215" y="1676"/>
                    <a:pt x="1215" y="1783"/>
                    <a:pt x="1275" y="1843"/>
                  </a:cubicBezTo>
                  <a:cubicBezTo>
                    <a:pt x="1304" y="1872"/>
                    <a:pt x="1343" y="1887"/>
                    <a:pt x="1382" y="1887"/>
                  </a:cubicBezTo>
                  <a:cubicBezTo>
                    <a:pt x="1421" y="1887"/>
                    <a:pt x="1459" y="1872"/>
                    <a:pt x="1489" y="1843"/>
                  </a:cubicBezTo>
                  <a:lnTo>
                    <a:pt x="1787" y="1545"/>
                  </a:lnTo>
                  <a:cubicBezTo>
                    <a:pt x="2227" y="1557"/>
                    <a:pt x="2584" y="1700"/>
                    <a:pt x="2846" y="1938"/>
                  </a:cubicBezTo>
                  <a:cubicBezTo>
                    <a:pt x="3073" y="2140"/>
                    <a:pt x="3132" y="2485"/>
                    <a:pt x="2977" y="2747"/>
                  </a:cubicBezTo>
                  <a:cubicBezTo>
                    <a:pt x="2799" y="3081"/>
                    <a:pt x="2441" y="3283"/>
                    <a:pt x="2072" y="3283"/>
                  </a:cubicBezTo>
                  <a:cubicBezTo>
                    <a:pt x="1489" y="3283"/>
                    <a:pt x="1037" y="2831"/>
                    <a:pt x="1037" y="2247"/>
                  </a:cubicBezTo>
                  <a:cubicBezTo>
                    <a:pt x="1037" y="2152"/>
                    <a:pt x="953" y="2081"/>
                    <a:pt x="870" y="2081"/>
                  </a:cubicBezTo>
                  <a:cubicBezTo>
                    <a:pt x="775" y="2081"/>
                    <a:pt x="703" y="2152"/>
                    <a:pt x="703" y="2247"/>
                  </a:cubicBezTo>
                  <a:cubicBezTo>
                    <a:pt x="703" y="2747"/>
                    <a:pt x="989" y="3200"/>
                    <a:pt x="1394" y="3438"/>
                  </a:cubicBezTo>
                  <a:lnTo>
                    <a:pt x="1394" y="3759"/>
                  </a:lnTo>
                  <a:lnTo>
                    <a:pt x="1394" y="3807"/>
                  </a:lnTo>
                  <a:cubicBezTo>
                    <a:pt x="858" y="3688"/>
                    <a:pt x="525" y="3509"/>
                    <a:pt x="394" y="3426"/>
                  </a:cubicBezTo>
                  <a:cubicBezTo>
                    <a:pt x="394" y="3426"/>
                    <a:pt x="382" y="3426"/>
                    <a:pt x="394" y="3402"/>
                  </a:cubicBezTo>
                  <a:cubicBezTo>
                    <a:pt x="525" y="3081"/>
                    <a:pt x="691" y="2438"/>
                    <a:pt x="691" y="1759"/>
                  </a:cubicBezTo>
                  <a:cubicBezTo>
                    <a:pt x="691" y="1045"/>
                    <a:pt x="1239" y="414"/>
                    <a:pt x="1941" y="354"/>
                  </a:cubicBezTo>
                  <a:cubicBezTo>
                    <a:pt x="1983" y="348"/>
                    <a:pt x="2028" y="345"/>
                    <a:pt x="2072" y="345"/>
                  </a:cubicBezTo>
                  <a:close/>
                  <a:moveTo>
                    <a:pt x="2430" y="3581"/>
                  </a:moveTo>
                  <a:lnTo>
                    <a:pt x="2430" y="3783"/>
                  </a:lnTo>
                  <a:cubicBezTo>
                    <a:pt x="2430" y="3974"/>
                    <a:pt x="2537" y="4152"/>
                    <a:pt x="2715" y="4224"/>
                  </a:cubicBezTo>
                  <a:lnTo>
                    <a:pt x="2822" y="4271"/>
                  </a:lnTo>
                  <a:cubicBezTo>
                    <a:pt x="2656" y="4509"/>
                    <a:pt x="2370" y="4676"/>
                    <a:pt x="2072" y="4676"/>
                  </a:cubicBezTo>
                  <a:cubicBezTo>
                    <a:pt x="1775" y="4676"/>
                    <a:pt x="1489" y="4509"/>
                    <a:pt x="1334" y="4271"/>
                  </a:cubicBezTo>
                  <a:lnTo>
                    <a:pt x="1429" y="4224"/>
                  </a:lnTo>
                  <a:cubicBezTo>
                    <a:pt x="1608" y="4140"/>
                    <a:pt x="1715" y="3974"/>
                    <a:pt x="1715" y="3783"/>
                  </a:cubicBezTo>
                  <a:lnTo>
                    <a:pt x="1715" y="3581"/>
                  </a:lnTo>
                  <a:cubicBezTo>
                    <a:pt x="1834" y="3617"/>
                    <a:pt x="1953" y="3628"/>
                    <a:pt x="2072" y="3628"/>
                  </a:cubicBezTo>
                  <a:cubicBezTo>
                    <a:pt x="2191" y="3628"/>
                    <a:pt x="2311" y="3617"/>
                    <a:pt x="2430" y="3581"/>
                  </a:cubicBezTo>
                  <a:close/>
                  <a:moveTo>
                    <a:pt x="2065" y="0"/>
                  </a:moveTo>
                  <a:cubicBezTo>
                    <a:pt x="2010" y="0"/>
                    <a:pt x="1953" y="3"/>
                    <a:pt x="1894" y="9"/>
                  </a:cubicBezTo>
                  <a:cubicBezTo>
                    <a:pt x="1037" y="92"/>
                    <a:pt x="346" y="842"/>
                    <a:pt x="346" y="1735"/>
                  </a:cubicBezTo>
                  <a:cubicBezTo>
                    <a:pt x="346" y="2378"/>
                    <a:pt x="203" y="2962"/>
                    <a:pt x="60" y="3271"/>
                  </a:cubicBezTo>
                  <a:cubicBezTo>
                    <a:pt x="1" y="3426"/>
                    <a:pt x="48" y="3581"/>
                    <a:pt x="179" y="3676"/>
                  </a:cubicBezTo>
                  <a:cubicBezTo>
                    <a:pt x="310" y="3759"/>
                    <a:pt x="584" y="3926"/>
                    <a:pt x="1013" y="4045"/>
                  </a:cubicBezTo>
                  <a:lnTo>
                    <a:pt x="382" y="4379"/>
                  </a:lnTo>
                  <a:cubicBezTo>
                    <a:pt x="144" y="4498"/>
                    <a:pt x="1" y="4712"/>
                    <a:pt x="1" y="4986"/>
                  </a:cubicBezTo>
                  <a:lnTo>
                    <a:pt x="1" y="6045"/>
                  </a:lnTo>
                  <a:cubicBezTo>
                    <a:pt x="1" y="6129"/>
                    <a:pt x="84" y="6200"/>
                    <a:pt x="167" y="6200"/>
                  </a:cubicBezTo>
                  <a:cubicBezTo>
                    <a:pt x="263" y="6200"/>
                    <a:pt x="334" y="6129"/>
                    <a:pt x="334" y="6045"/>
                  </a:cubicBezTo>
                  <a:lnTo>
                    <a:pt x="334" y="4974"/>
                  </a:lnTo>
                  <a:cubicBezTo>
                    <a:pt x="334" y="4831"/>
                    <a:pt x="406" y="4712"/>
                    <a:pt x="525" y="4652"/>
                  </a:cubicBezTo>
                  <a:lnTo>
                    <a:pt x="1037" y="4402"/>
                  </a:lnTo>
                  <a:cubicBezTo>
                    <a:pt x="1239" y="4760"/>
                    <a:pt x="1644" y="4986"/>
                    <a:pt x="2060" y="4986"/>
                  </a:cubicBezTo>
                  <a:cubicBezTo>
                    <a:pt x="2489" y="4986"/>
                    <a:pt x="2882" y="4760"/>
                    <a:pt x="3084" y="4402"/>
                  </a:cubicBezTo>
                  <a:lnTo>
                    <a:pt x="3596" y="4652"/>
                  </a:lnTo>
                  <a:cubicBezTo>
                    <a:pt x="3704" y="4712"/>
                    <a:pt x="3787" y="4831"/>
                    <a:pt x="3787" y="4974"/>
                  </a:cubicBezTo>
                  <a:lnTo>
                    <a:pt x="3787" y="6022"/>
                  </a:lnTo>
                  <a:cubicBezTo>
                    <a:pt x="3787" y="6117"/>
                    <a:pt x="3858" y="6188"/>
                    <a:pt x="3954" y="6188"/>
                  </a:cubicBezTo>
                  <a:cubicBezTo>
                    <a:pt x="4037" y="6188"/>
                    <a:pt x="4108" y="6117"/>
                    <a:pt x="4108" y="6022"/>
                  </a:cubicBezTo>
                  <a:lnTo>
                    <a:pt x="4108" y="4974"/>
                  </a:lnTo>
                  <a:cubicBezTo>
                    <a:pt x="4132" y="4712"/>
                    <a:pt x="3977" y="4474"/>
                    <a:pt x="3739" y="4379"/>
                  </a:cubicBezTo>
                  <a:lnTo>
                    <a:pt x="3096" y="4045"/>
                  </a:lnTo>
                  <a:cubicBezTo>
                    <a:pt x="3537" y="3926"/>
                    <a:pt x="3799" y="3759"/>
                    <a:pt x="3930" y="3676"/>
                  </a:cubicBezTo>
                  <a:cubicBezTo>
                    <a:pt x="4073" y="3581"/>
                    <a:pt x="4108" y="3426"/>
                    <a:pt x="4049" y="3271"/>
                  </a:cubicBezTo>
                  <a:cubicBezTo>
                    <a:pt x="3918" y="2962"/>
                    <a:pt x="3775" y="2378"/>
                    <a:pt x="3775" y="1735"/>
                  </a:cubicBezTo>
                  <a:cubicBezTo>
                    <a:pt x="3775" y="866"/>
                    <a:pt x="3084" y="104"/>
                    <a:pt x="2227" y="9"/>
                  </a:cubicBezTo>
                  <a:cubicBezTo>
                    <a:pt x="2174" y="3"/>
                    <a:pt x="2120" y="0"/>
                    <a:pt x="20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116592" y="2293778"/>
              <a:ext cx="10630" cy="32241"/>
            </a:xfrm>
            <a:custGeom>
              <a:rect b="b" l="l" r="r" t="t"/>
              <a:pathLst>
                <a:path extrusionOk="0" h="1013" w="334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67" y="1012"/>
                  </a:cubicBezTo>
                  <a:cubicBezTo>
                    <a:pt x="250" y="1012"/>
                    <a:pt x="334" y="941"/>
                    <a:pt x="334" y="846"/>
                  </a:cubicBezTo>
                  <a:lnTo>
                    <a:pt x="334" y="167"/>
                  </a:lnTo>
                  <a:cubicBezTo>
                    <a:pt x="310" y="72"/>
                    <a:pt x="250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193519" y="2293778"/>
              <a:ext cx="10248" cy="32241"/>
            </a:xfrm>
            <a:custGeom>
              <a:rect b="b" l="l" r="r" t="t"/>
              <a:pathLst>
                <a:path extrusionOk="0" h="1013" w="322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55" y="1012"/>
                  </a:cubicBezTo>
                  <a:cubicBezTo>
                    <a:pt x="250" y="1012"/>
                    <a:pt x="322" y="941"/>
                    <a:pt x="322" y="846"/>
                  </a:cubicBezTo>
                  <a:lnTo>
                    <a:pt x="322" y="167"/>
                  </a:lnTo>
                  <a:cubicBezTo>
                    <a:pt x="310" y="72"/>
                    <a:pt x="250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346227" y="2166755"/>
              <a:ext cx="54966" cy="18301"/>
            </a:xfrm>
            <a:custGeom>
              <a:rect b="b" l="l" r="r" t="t"/>
              <a:pathLst>
                <a:path extrusionOk="0" h="575" w="1727">
                  <a:moveTo>
                    <a:pt x="646" y="0"/>
                  </a:moveTo>
                  <a:cubicBezTo>
                    <a:pt x="494" y="0"/>
                    <a:pt x="326" y="15"/>
                    <a:pt x="143" y="50"/>
                  </a:cubicBezTo>
                  <a:cubicBezTo>
                    <a:pt x="60" y="62"/>
                    <a:pt x="0" y="122"/>
                    <a:pt x="0" y="217"/>
                  </a:cubicBezTo>
                  <a:lnTo>
                    <a:pt x="0" y="396"/>
                  </a:lnTo>
                  <a:cubicBezTo>
                    <a:pt x="0" y="479"/>
                    <a:pt x="84" y="550"/>
                    <a:pt x="167" y="550"/>
                  </a:cubicBezTo>
                  <a:cubicBezTo>
                    <a:pt x="262" y="550"/>
                    <a:pt x="334" y="479"/>
                    <a:pt x="334" y="396"/>
                  </a:cubicBezTo>
                  <a:lnTo>
                    <a:pt x="334" y="360"/>
                  </a:lnTo>
                  <a:cubicBezTo>
                    <a:pt x="445" y="344"/>
                    <a:pt x="549" y="338"/>
                    <a:pt x="645" y="338"/>
                  </a:cubicBezTo>
                  <a:cubicBezTo>
                    <a:pt x="845" y="338"/>
                    <a:pt x="1007" y="367"/>
                    <a:pt x="1120" y="407"/>
                  </a:cubicBezTo>
                  <a:cubicBezTo>
                    <a:pt x="1334" y="467"/>
                    <a:pt x="1453" y="538"/>
                    <a:pt x="1453" y="538"/>
                  </a:cubicBezTo>
                  <a:cubicBezTo>
                    <a:pt x="1477" y="550"/>
                    <a:pt x="1512" y="574"/>
                    <a:pt x="1536" y="574"/>
                  </a:cubicBezTo>
                  <a:cubicBezTo>
                    <a:pt x="1584" y="574"/>
                    <a:pt x="1643" y="538"/>
                    <a:pt x="1667" y="491"/>
                  </a:cubicBezTo>
                  <a:cubicBezTo>
                    <a:pt x="1727" y="396"/>
                    <a:pt x="1715" y="288"/>
                    <a:pt x="1643" y="241"/>
                  </a:cubicBezTo>
                  <a:cubicBezTo>
                    <a:pt x="1615" y="231"/>
                    <a:pt x="1258" y="0"/>
                    <a:pt x="6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302655" y="2134991"/>
              <a:ext cx="141760" cy="192143"/>
            </a:xfrm>
            <a:custGeom>
              <a:rect b="b" l="l" r="r" t="t"/>
              <a:pathLst>
                <a:path extrusionOk="0" h="6037" w="4454">
                  <a:moveTo>
                    <a:pt x="3453" y="334"/>
                  </a:moveTo>
                  <a:lnTo>
                    <a:pt x="3453" y="1132"/>
                  </a:lnTo>
                  <a:cubicBezTo>
                    <a:pt x="3453" y="1263"/>
                    <a:pt x="3429" y="1405"/>
                    <a:pt x="3370" y="1525"/>
                  </a:cubicBezTo>
                  <a:lnTo>
                    <a:pt x="3310" y="1644"/>
                  </a:lnTo>
                  <a:cubicBezTo>
                    <a:pt x="3298" y="1667"/>
                    <a:pt x="3298" y="1691"/>
                    <a:pt x="3298" y="1715"/>
                  </a:cubicBezTo>
                  <a:lnTo>
                    <a:pt x="3298" y="2060"/>
                  </a:lnTo>
                  <a:cubicBezTo>
                    <a:pt x="3274" y="2346"/>
                    <a:pt x="3155" y="2608"/>
                    <a:pt x="2953" y="2799"/>
                  </a:cubicBezTo>
                  <a:cubicBezTo>
                    <a:pt x="2739" y="3001"/>
                    <a:pt x="2477" y="3096"/>
                    <a:pt x="2191" y="3096"/>
                  </a:cubicBezTo>
                  <a:cubicBezTo>
                    <a:pt x="1643" y="3084"/>
                    <a:pt x="1179" y="2596"/>
                    <a:pt x="1179" y="2013"/>
                  </a:cubicBezTo>
                  <a:lnTo>
                    <a:pt x="1179" y="1715"/>
                  </a:lnTo>
                  <a:cubicBezTo>
                    <a:pt x="1179" y="1691"/>
                    <a:pt x="1179" y="1667"/>
                    <a:pt x="1167" y="1644"/>
                  </a:cubicBezTo>
                  <a:lnTo>
                    <a:pt x="1107" y="1525"/>
                  </a:lnTo>
                  <a:cubicBezTo>
                    <a:pt x="1048" y="1405"/>
                    <a:pt x="1012" y="1275"/>
                    <a:pt x="1012" y="1132"/>
                  </a:cubicBezTo>
                  <a:cubicBezTo>
                    <a:pt x="1012" y="691"/>
                    <a:pt x="1369" y="334"/>
                    <a:pt x="1822" y="334"/>
                  </a:cubicBezTo>
                  <a:close/>
                  <a:moveTo>
                    <a:pt x="2762" y="3310"/>
                  </a:moveTo>
                  <a:lnTo>
                    <a:pt x="2762" y="3537"/>
                  </a:lnTo>
                  <a:cubicBezTo>
                    <a:pt x="2762" y="3572"/>
                    <a:pt x="2774" y="3620"/>
                    <a:pt x="2774" y="3680"/>
                  </a:cubicBezTo>
                  <a:lnTo>
                    <a:pt x="2239" y="4096"/>
                  </a:lnTo>
                  <a:lnTo>
                    <a:pt x="1691" y="3680"/>
                  </a:lnTo>
                  <a:cubicBezTo>
                    <a:pt x="1703" y="3632"/>
                    <a:pt x="1703" y="3584"/>
                    <a:pt x="1703" y="3537"/>
                  </a:cubicBezTo>
                  <a:lnTo>
                    <a:pt x="1703" y="3310"/>
                  </a:lnTo>
                  <a:cubicBezTo>
                    <a:pt x="1846" y="3370"/>
                    <a:pt x="2012" y="3406"/>
                    <a:pt x="2191" y="3406"/>
                  </a:cubicBezTo>
                  <a:lnTo>
                    <a:pt x="2239" y="3406"/>
                  </a:lnTo>
                  <a:cubicBezTo>
                    <a:pt x="2417" y="3406"/>
                    <a:pt x="2596" y="3382"/>
                    <a:pt x="2762" y="3310"/>
                  </a:cubicBezTo>
                  <a:close/>
                  <a:moveTo>
                    <a:pt x="1822" y="1"/>
                  </a:moveTo>
                  <a:cubicBezTo>
                    <a:pt x="1191" y="1"/>
                    <a:pt x="703" y="513"/>
                    <a:pt x="703" y="1120"/>
                  </a:cubicBezTo>
                  <a:cubicBezTo>
                    <a:pt x="703" y="1298"/>
                    <a:pt x="750" y="1489"/>
                    <a:pt x="822" y="1656"/>
                  </a:cubicBezTo>
                  <a:lnTo>
                    <a:pt x="869" y="1751"/>
                  </a:lnTo>
                  <a:lnTo>
                    <a:pt x="869" y="2001"/>
                  </a:lnTo>
                  <a:cubicBezTo>
                    <a:pt x="869" y="2441"/>
                    <a:pt x="1072" y="2846"/>
                    <a:pt x="1381" y="3096"/>
                  </a:cubicBezTo>
                  <a:lnTo>
                    <a:pt x="1381" y="3537"/>
                  </a:lnTo>
                  <a:cubicBezTo>
                    <a:pt x="1381" y="3608"/>
                    <a:pt x="1346" y="3680"/>
                    <a:pt x="1274" y="3703"/>
                  </a:cubicBezTo>
                  <a:lnTo>
                    <a:pt x="453" y="4025"/>
                  </a:lnTo>
                  <a:cubicBezTo>
                    <a:pt x="179" y="4132"/>
                    <a:pt x="0" y="4382"/>
                    <a:pt x="0" y="4668"/>
                  </a:cubicBezTo>
                  <a:lnTo>
                    <a:pt x="0" y="5858"/>
                  </a:lnTo>
                  <a:cubicBezTo>
                    <a:pt x="0" y="5942"/>
                    <a:pt x="83" y="6013"/>
                    <a:pt x="167" y="6013"/>
                  </a:cubicBezTo>
                  <a:cubicBezTo>
                    <a:pt x="262" y="6013"/>
                    <a:pt x="334" y="5942"/>
                    <a:pt x="334" y="5858"/>
                  </a:cubicBezTo>
                  <a:lnTo>
                    <a:pt x="334" y="4668"/>
                  </a:lnTo>
                  <a:cubicBezTo>
                    <a:pt x="334" y="4513"/>
                    <a:pt x="417" y="4382"/>
                    <a:pt x="560" y="4334"/>
                  </a:cubicBezTo>
                  <a:lnTo>
                    <a:pt x="1369" y="4025"/>
                  </a:lnTo>
                  <a:cubicBezTo>
                    <a:pt x="1417" y="4001"/>
                    <a:pt x="1465" y="3977"/>
                    <a:pt x="1488" y="3965"/>
                  </a:cubicBezTo>
                  <a:lnTo>
                    <a:pt x="2060" y="4394"/>
                  </a:lnTo>
                  <a:lnTo>
                    <a:pt x="2060" y="5870"/>
                  </a:lnTo>
                  <a:cubicBezTo>
                    <a:pt x="2060" y="5954"/>
                    <a:pt x="2131" y="6037"/>
                    <a:pt x="2215" y="6037"/>
                  </a:cubicBezTo>
                  <a:cubicBezTo>
                    <a:pt x="2310" y="6037"/>
                    <a:pt x="2381" y="5954"/>
                    <a:pt x="2381" y="5870"/>
                  </a:cubicBezTo>
                  <a:lnTo>
                    <a:pt x="2381" y="4394"/>
                  </a:lnTo>
                  <a:lnTo>
                    <a:pt x="2953" y="3965"/>
                  </a:lnTo>
                  <a:cubicBezTo>
                    <a:pt x="2977" y="3989"/>
                    <a:pt x="3024" y="4013"/>
                    <a:pt x="3072" y="4025"/>
                  </a:cubicBezTo>
                  <a:lnTo>
                    <a:pt x="3882" y="4334"/>
                  </a:lnTo>
                  <a:cubicBezTo>
                    <a:pt x="4024" y="4382"/>
                    <a:pt x="4108" y="4513"/>
                    <a:pt x="4108" y="4668"/>
                  </a:cubicBezTo>
                  <a:lnTo>
                    <a:pt x="4108" y="5858"/>
                  </a:lnTo>
                  <a:cubicBezTo>
                    <a:pt x="4108" y="5942"/>
                    <a:pt x="4179" y="6013"/>
                    <a:pt x="4274" y="6013"/>
                  </a:cubicBezTo>
                  <a:cubicBezTo>
                    <a:pt x="4358" y="6013"/>
                    <a:pt x="4441" y="5942"/>
                    <a:pt x="4441" y="5858"/>
                  </a:cubicBezTo>
                  <a:lnTo>
                    <a:pt x="4441" y="4668"/>
                  </a:lnTo>
                  <a:cubicBezTo>
                    <a:pt x="4453" y="4382"/>
                    <a:pt x="4274" y="4108"/>
                    <a:pt x="4024" y="4025"/>
                  </a:cubicBezTo>
                  <a:lnTo>
                    <a:pt x="3203" y="3703"/>
                  </a:lnTo>
                  <a:cubicBezTo>
                    <a:pt x="3131" y="3680"/>
                    <a:pt x="3084" y="3620"/>
                    <a:pt x="3084" y="3537"/>
                  </a:cubicBezTo>
                  <a:lnTo>
                    <a:pt x="3084" y="3108"/>
                  </a:lnTo>
                  <a:cubicBezTo>
                    <a:pt x="3120" y="3084"/>
                    <a:pt x="3155" y="3060"/>
                    <a:pt x="3191" y="3025"/>
                  </a:cubicBezTo>
                  <a:cubicBezTo>
                    <a:pt x="3453" y="2775"/>
                    <a:pt x="3608" y="2418"/>
                    <a:pt x="3608" y="2037"/>
                  </a:cubicBezTo>
                  <a:lnTo>
                    <a:pt x="3608" y="1727"/>
                  </a:lnTo>
                  <a:lnTo>
                    <a:pt x="3655" y="1644"/>
                  </a:lnTo>
                  <a:cubicBezTo>
                    <a:pt x="3739" y="1477"/>
                    <a:pt x="3774" y="1298"/>
                    <a:pt x="3774" y="1108"/>
                  </a:cubicBezTo>
                  <a:lnTo>
                    <a:pt x="3774" y="167"/>
                  </a:lnTo>
                  <a:cubicBezTo>
                    <a:pt x="3774" y="84"/>
                    <a:pt x="3691" y="1"/>
                    <a:pt x="36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330313" y="2288463"/>
              <a:ext cx="10248" cy="37938"/>
            </a:xfrm>
            <a:custGeom>
              <a:rect b="b" l="l" r="r" t="t"/>
              <a:pathLst>
                <a:path extrusionOk="0" h="1192" w="322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72" y="1191"/>
                    <a:pt x="167" y="1191"/>
                  </a:cubicBezTo>
                  <a:cubicBezTo>
                    <a:pt x="250" y="1191"/>
                    <a:pt x="322" y="1120"/>
                    <a:pt x="322" y="1036"/>
                  </a:cubicBezTo>
                  <a:lnTo>
                    <a:pt x="322" y="167"/>
                  </a:lnTo>
                  <a:cubicBezTo>
                    <a:pt x="310" y="84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406859" y="2288463"/>
              <a:ext cx="10630" cy="37938"/>
            </a:xfrm>
            <a:custGeom>
              <a:rect b="b" l="l" r="r" t="t"/>
              <a:pathLst>
                <a:path extrusionOk="0" h="1192" w="334">
                  <a:moveTo>
                    <a:pt x="167" y="1"/>
                  </a:moveTo>
                  <a:cubicBezTo>
                    <a:pt x="84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84" y="1191"/>
                    <a:pt x="167" y="1191"/>
                  </a:cubicBezTo>
                  <a:cubicBezTo>
                    <a:pt x="262" y="1191"/>
                    <a:pt x="334" y="1120"/>
                    <a:pt x="334" y="1036"/>
                  </a:cubicBezTo>
                  <a:lnTo>
                    <a:pt x="334" y="167"/>
                  </a:lnTo>
                  <a:cubicBezTo>
                    <a:pt x="322" y="84"/>
                    <a:pt x="262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149183" y="1976585"/>
              <a:ext cx="219419" cy="183072"/>
            </a:xfrm>
            <a:custGeom>
              <a:rect b="b" l="l" r="r" t="t"/>
              <a:pathLst>
                <a:path extrusionOk="0" h="5752" w="6894">
                  <a:moveTo>
                    <a:pt x="2369" y="4108"/>
                  </a:moveTo>
                  <a:lnTo>
                    <a:pt x="2286" y="4466"/>
                  </a:lnTo>
                  <a:lnTo>
                    <a:pt x="2060" y="4466"/>
                  </a:lnTo>
                  <a:cubicBezTo>
                    <a:pt x="1869" y="4466"/>
                    <a:pt x="1703" y="4299"/>
                    <a:pt x="1703" y="4108"/>
                  </a:cubicBezTo>
                  <a:close/>
                  <a:moveTo>
                    <a:pt x="5513" y="310"/>
                  </a:moveTo>
                  <a:cubicBezTo>
                    <a:pt x="5703" y="310"/>
                    <a:pt x="5870" y="477"/>
                    <a:pt x="5870" y="667"/>
                  </a:cubicBezTo>
                  <a:lnTo>
                    <a:pt x="5870" y="3418"/>
                  </a:lnTo>
                  <a:cubicBezTo>
                    <a:pt x="5870" y="3608"/>
                    <a:pt x="5703" y="3775"/>
                    <a:pt x="5513" y="3775"/>
                  </a:cubicBezTo>
                  <a:lnTo>
                    <a:pt x="4132" y="3775"/>
                  </a:lnTo>
                  <a:cubicBezTo>
                    <a:pt x="4096" y="3775"/>
                    <a:pt x="4048" y="3787"/>
                    <a:pt x="4036" y="3811"/>
                  </a:cubicBezTo>
                  <a:lnTo>
                    <a:pt x="2500" y="4918"/>
                  </a:lnTo>
                  <a:lnTo>
                    <a:pt x="2739" y="3966"/>
                  </a:lnTo>
                  <a:cubicBezTo>
                    <a:pt x="2762" y="3930"/>
                    <a:pt x="2739" y="3870"/>
                    <a:pt x="2715" y="3835"/>
                  </a:cubicBezTo>
                  <a:cubicBezTo>
                    <a:pt x="2679" y="3787"/>
                    <a:pt x="2643" y="3775"/>
                    <a:pt x="2584" y="3775"/>
                  </a:cubicBezTo>
                  <a:lnTo>
                    <a:pt x="691" y="3775"/>
                  </a:lnTo>
                  <a:cubicBezTo>
                    <a:pt x="500" y="3775"/>
                    <a:pt x="333" y="3608"/>
                    <a:pt x="333" y="3418"/>
                  </a:cubicBezTo>
                  <a:lnTo>
                    <a:pt x="333" y="667"/>
                  </a:lnTo>
                  <a:cubicBezTo>
                    <a:pt x="333" y="477"/>
                    <a:pt x="500" y="310"/>
                    <a:pt x="691" y="310"/>
                  </a:cubicBezTo>
                  <a:close/>
                  <a:moveTo>
                    <a:pt x="6215" y="989"/>
                  </a:moveTo>
                  <a:cubicBezTo>
                    <a:pt x="6406" y="989"/>
                    <a:pt x="6572" y="1156"/>
                    <a:pt x="6572" y="1346"/>
                  </a:cubicBezTo>
                  <a:lnTo>
                    <a:pt x="6572" y="4108"/>
                  </a:lnTo>
                  <a:lnTo>
                    <a:pt x="6549" y="4108"/>
                  </a:lnTo>
                  <a:cubicBezTo>
                    <a:pt x="6549" y="4299"/>
                    <a:pt x="6394" y="4466"/>
                    <a:pt x="6191" y="4466"/>
                  </a:cubicBezTo>
                  <a:lnTo>
                    <a:pt x="4810" y="4466"/>
                  </a:lnTo>
                  <a:cubicBezTo>
                    <a:pt x="4763" y="4466"/>
                    <a:pt x="4727" y="4477"/>
                    <a:pt x="4691" y="4513"/>
                  </a:cubicBezTo>
                  <a:cubicBezTo>
                    <a:pt x="4667" y="4549"/>
                    <a:pt x="4644" y="4608"/>
                    <a:pt x="4667" y="4656"/>
                  </a:cubicBezTo>
                  <a:lnTo>
                    <a:pt x="4763" y="5323"/>
                  </a:lnTo>
                  <a:lnTo>
                    <a:pt x="3596" y="4537"/>
                  </a:lnTo>
                  <a:lnTo>
                    <a:pt x="4191" y="4096"/>
                  </a:lnTo>
                  <a:lnTo>
                    <a:pt x="5513" y="4096"/>
                  </a:lnTo>
                  <a:cubicBezTo>
                    <a:pt x="5882" y="4096"/>
                    <a:pt x="6191" y="3799"/>
                    <a:pt x="6191" y="3418"/>
                  </a:cubicBezTo>
                  <a:lnTo>
                    <a:pt x="6191" y="989"/>
                  </a:lnTo>
                  <a:close/>
                  <a:moveTo>
                    <a:pt x="691" y="1"/>
                  </a:moveTo>
                  <a:cubicBezTo>
                    <a:pt x="322" y="1"/>
                    <a:pt x="0" y="298"/>
                    <a:pt x="0" y="679"/>
                  </a:cubicBezTo>
                  <a:lnTo>
                    <a:pt x="0" y="3430"/>
                  </a:lnTo>
                  <a:cubicBezTo>
                    <a:pt x="0" y="3811"/>
                    <a:pt x="298" y="4120"/>
                    <a:pt x="691" y="4120"/>
                  </a:cubicBezTo>
                  <a:lnTo>
                    <a:pt x="1393" y="4120"/>
                  </a:lnTo>
                  <a:lnTo>
                    <a:pt x="1393" y="4132"/>
                  </a:lnTo>
                  <a:cubicBezTo>
                    <a:pt x="1393" y="4501"/>
                    <a:pt x="1691" y="4823"/>
                    <a:pt x="2072" y="4823"/>
                  </a:cubicBezTo>
                  <a:lnTo>
                    <a:pt x="2203" y="4823"/>
                  </a:lnTo>
                  <a:lnTo>
                    <a:pt x="2143" y="5073"/>
                  </a:lnTo>
                  <a:cubicBezTo>
                    <a:pt x="2119" y="5180"/>
                    <a:pt x="2167" y="5275"/>
                    <a:pt x="2250" y="5335"/>
                  </a:cubicBezTo>
                  <a:cubicBezTo>
                    <a:pt x="2298" y="5370"/>
                    <a:pt x="2346" y="5382"/>
                    <a:pt x="2381" y="5382"/>
                  </a:cubicBezTo>
                  <a:cubicBezTo>
                    <a:pt x="2429" y="5382"/>
                    <a:pt x="2489" y="5370"/>
                    <a:pt x="2536" y="5335"/>
                  </a:cubicBezTo>
                  <a:lnTo>
                    <a:pt x="3251" y="4823"/>
                  </a:lnTo>
                  <a:lnTo>
                    <a:pt x="3417" y="4823"/>
                  </a:lnTo>
                  <a:lnTo>
                    <a:pt x="4751" y="5716"/>
                  </a:lnTo>
                  <a:cubicBezTo>
                    <a:pt x="4798" y="5740"/>
                    <a:pt x="4846" y="5751"/>
                    <a:pt x="4882" y="5751"/>
                  </a:cubicBezTo>
                  <a:cubicBezTo>
                    <a:pt x="4929" y="5751"/>
                    <a:pt x="4977" y="5740"/>
                    <a:pt x="5025" y="5716"/>
                  </a:cubicBezTo>
                  <a:cubicBezTo>
                    <a:pt x="5108" y="5656"/>
                    <a:pt x="5144" y="5561"/>
                    <a:pt x="5120" y="5454"/>
                  </a:cubicBezTo>
                  <a:lnTo>
                    <a:pt x="5025" y="4799"/>
                  </a:lnTo>
                  <a:lnTo>
                    <a:pt x="6215" y="4799"/>
                  </a:lnTo>
                  <a:cubicBezTo>
                    <a:pt x="6584" y="4799"/>
                    <a:pt x="6894" y="4501"/>
                    <a:pt x="6894" y="4120"/>
                  </a:cubicBezTo>
                  <a:lnTo>
                    <a:pt x="6894" y="1370"/>
                  </a:lnTo>
                  <a:cubicBezTo>
                    <a:pt x="6870" y="977"/>
                    <a:pt x="6572" y="679"/>
                    <a:pt x="6191" y="679"/>
                  </a:cubicBezTo>
                  <a:cubicBezTo>
                    <a:pt x="6179" y="298"/>
                    <a:pt x="5882" y="1"/>
                    <a:pt x="5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187822" y="2009177"/>
              <a:ext cx="26926" cy="10280"/>
            </a:xfrm>
            <a:custGeom>
              <a:rect b="b" l="l" r="r" t="t"/>
              <a:pathLst>
                <a:path extrusionOk="0" h="323" w="846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1"/>
                    <a:pt x="846" y="167"/>
                  </a:cubicBezTo>
                  <a:cubicBezTo>
                    <a:pt x="846" y="72"/>
                    <a:pt x="774" y="1"/>
                    <a:pt x="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226110" y="2009177"/>
              <a:ext cx="81478" cy="10280"/>
            </a:xfrm>
            <a:custGeom>
              <a:rect b="b" l="l" r="r" t="t"/>
              <a:pathLst>
                <a:path extrusionOk="0" h="323" w="256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2393" y="322"/>
                  </a:lnTo>
                  <a:cubicBezTo>
                    <a:pt x="2488" y="322"/>
                    <a:pt x="2560" y="251"/>
                    <a:pt x="2560" y="167"/>
                  </a:cubicBezTo>
                  <a:cubicBezTo>
                    <a:pt x="2560" y="72"/>
                    <a:pt x="2488" y="1"/>
                    <a:pt x="2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187822" y="2036453"/>
              <a:ext cx="119767" cy="10662"/>
            </a:xfrm>
            <a:custGeom>
              <a:rect b="b" l="l" r="r" t="t"/>
              <a:pathLst>
                <a:path extrusionOk="0" h="335" w="3763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3596" y="334"/>
                  </a:lnTo>
                  <a:cubicBezTo>
                    <a:pt x="3691" y="334"/>
                    <a:pt x="3763" y="263"/>
                    <a:pt x="3763" y="168"/>
                  </a:cubicBezTo>
                  <a:cubicBezTo>
                    <a:pt x="3763" y="84"/>
                    <a:pt x="3691" y="1"/>
                    <a:pt x="35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187822" y="2064143"/>
              <a:ext cx="81510" cy="10248"/>
            </a:xfrm>
            <a:custGeom>
              <a:rect b="b" l="l" r="r" t="t"/>
              <a:pathLst>
                <a:path extrusionOk="0" h="322" w="2561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2394" y="322"/>
                  </a:lnTo>
                  <a:cubicBezTo>
                    <a:pt x="2477" y="322"/>
                    <a:pt x="2560" y="250"/>
                    <a:pt x="2560" y="167"/>
                  </a:cubicBezTo>
                  <a:cubicBezTo>
                    <a:pt x="2560" y="72"/>
                    <a:pt x="2477" y="0"/>
                    <a:pt x="23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280663" y="2064143"/>
              <a:ext cx="26926" cy="10248"/>
            </a:xfrm>
            <a:custGeom>
              <a:rect b="b" l="l" r="r" t="t"/>
              <a:pathLst>
                <a:path extrusionOk="0" h="322" w="846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3" name="Google Shape;263;p29"/>
          <p:cNvGrpSpPr/>
          <p:nvPr/>
        </p:nvGrpSpPr>
        <p:grpSpPr>
          <a:xfrm>
            <a:off x="5067030" y="3055071"/>
            <a:ext cx="879307" cy="885718"/>
            <a:chOff x="2567841" y="1994124"/>
            <a:chExt cx="399812" cy="306477"/>
          </a:xfrm>
        </p:grpSpPr>
        <p:sp>
          <p:nvSpPr>
            <p:cNvPr id="264" name="Google Shape;264;p29"/>
            <p:cNvSpPr/>
            <p:nvPr/>
          </p:nvSpPr>
          <p:spPr>
            <a:xfrm>
              <a:off x="2567841" y="1994124"/>
              <a:ext cx="399812" cy="306477"/>
            </a:xfrm>
            <a:custGeom>
              <a:rect b="b" l="l" r="r" t="t"/>
              <a:pathLst>
                <a:path extrusionOk="0" h="9621" w="12551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2623237" y="2113963"/>
              <a:ext cx="287523" cy="77025"/>
            </a:xfrm>
            <a:custGeom>
              <a:rect b="b" l="l" r="r" t="t"/>
              <a:pathLst>
                <a:path extrusionOk="0" h="2418" w="9026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2623237" y="2017251"/>
              <a:ext cx="287523" cy="77025"/>
            </a:xfrm>
            <a:custGeom>
              <a:rect b="b" l="l" r="r" t="t"/>
              <a:pathLst>
                <a:path extrusionOk="0" h="2418" w="9026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7" name="Google Shape;267;p29"/>
          <p:cNvGrpSpPr/>
          <p:nvPr/>
        </p:nvGrpSpPr>
        <p:grpSpPr>
          <a:xfrm>
            <a:off x="1419262" y="3081244"/>
            <a:ext cx="768990" cy="833360"/>
            <a:chOff x="7538896" y="1970156"/>
            <a:chExt cx="361147" cy="361529"/>
          </a:xfrm>
        </p:grpSpPr>
        <p:sp>
          <p:nvSpPr>
            <p:cNvPr id="268" name="Google Shape;268;p29"/>
            <p:cNvSpPr/>
            <p:nvPr/>
          </p:nvSpPr>
          <p:spPr>
            <a:xfrm>
              <a:off x="7538896" y="1970156"/>
              <a:ext cx="361147" cy="361529"/>
            </a:xfrm>
            <a:custGeom>
              <a:rect b="b" l="l" r="r" t="t"/>
              <a:pathLst>
                <a:path extrusionOk="0" h="11359" w="11347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7685907" y="2066784"/>
              <a:ext cx="101211" cy="11394"/>
            </a:xfrm>
            <a:custGeom>
              <a:rect b="b" l="l" r="r" t="t"/>
              <a:pathLst>
                <a:path extrusionOk="0" h="358" w="318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7685907" y="2106187"/>
              <a:ext cx="147075" cy="11394"/>
            </a:xfrm>
            <a:custGeom>
              <a:rect b="b" l="l" r="r" t="t"/>
              <a:pathLst>
                <a:path extrusionOk="0" h="358" w="4621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7685907" y="2145239"/>
              <a:ext cx="147075" cy="11394"/>
            </a:xfrm>
            <a:custGeom>
              <a:rect b="b" l="l" r="r" t="t"/>
              <a:pathLst>
                <a:path extrusionOk="0" h="358" w="4621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7685907" y="2184260"/>
              <a:ext cx="147075" cy="11394"/>
            </a:xfrm>
            <a:custGeom>
              <a:rect b="b" l="l" r="r" t="t"/>
              <a:pathLst>
                <a:path extrusionOk="0" h="358" w="4621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7685907" y="2223280"/>
              <a:ext cx="147075" cy="11394"/>
            </a:xfrm>
            <a:custGeom>
              <a:rect b="b" l="l" r="r" t="t"/>
              <a:pathLst>
                <a:path extrusionOk="0" h="358" w="4621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274" name="Google Shape;274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0"/>
          <p:cNvSpPr/>
          <p:nvPr/>
        </p:nvSpPr>
        <p:spPr>
          <a:xfrm>
            <a:off x="720000" y="540000"/>
            <a:ext cx="3310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0"/>
          <p:cNvSpPr txBox="1"/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400">
                <a:solidFill>
                  <a:schemeClr val="lt1"/>
                </a:solidFill>
              </a:rPr>
              <a:t>THE</a:t>
            </a:r>
            <a:endParaRPr sz="3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400">
                <a:solidFill>
                  <a:schemeClr val="lt1"/>
                </a:solidFill>
              </a:rPr>
              <a:t>FINDINGS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282" name="Google Shape;282;p30"/>
          <p:cNvSpPr txBox="1"/>
          <p:nvPr>
            <p:ph idx="2" type="title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3" name="Google Shape;283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387771"/>
      </a:accent1>
      <a:accent2>
        <a:srgbClr val="212121"/>
      </a:accent2>
      <a:accent3>
        <a:srgbClr val="9ECFCB"/>
      </a:accent3>
      <a:accent4>
        <a:srgbClr val="289C91"/>
      </a:accent4>
      <a:accent5>
        <a:srgbClr val="619792"/>
      </a:accent5>
      <a:accent6>
        <a:srgbClr val="384C4B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