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ODbf5LqSLWFwSAoT5OKd5UvF3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387" y="48"/>
      </p:cViewPr>
      <p:guideLst>
        <p:guide orient="horz" pos="720"/>
        <p:guide orient="horz" pos="960"/>
        <p:guide orient="horz" pos="3888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Density Variation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Potato Starch Polymer</c:v>
                </c:pt>
                <c:pt idx="1">
                  <c:v>Flexible Composite</c:v>
                </c:pt>
                <c:pt idx="2">
                  <c:v>High Flax Composite</c:v>
                </c:pt>
                <c:pt idx="3">
                  <c:v>Partial Vacuum Cure</c:v>
                </c:pt>
                <c:pt idx="4">
                  <c:v>Total Vacuum Cure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2.88</c:v>
                </c:pt>
                <c:pt idx="1">
                  <c:v>2.7428571430000002</c:v>
                </c:pt>
                <c:pt idx="2">
                  <c:v>0.78709680000000004</c:v>
                </c:pt>
                <c:pt idx="3">
                  <c:v>2</c:v>
                </c:pt>
                <c:pt idx="4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5-4983-A2F3-4C85792CD4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Potato Starch Polymer</c:v>
                </c:pt>
                <c:pt idx="1">
                  <c:v>Flexible Composite</c:v>
                </c:pt>
                <c:pt idx="2">
                  <c:v>High Flax Composite</c:v>
                </c:pt>
                <c:pt idx="3">
                  <c:v>Partial Vacuum Cure</c:v>
                </c:pt>
                <c:pt idx="4">
                  <c:v>Total Vacuum Cure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7A05-4983-A2F3-4C85792CD4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Potato Starch Polymer</c:v>
                </c:pt>
                <c:pt idx="1">
                  <c:v>Flexible Composite</c:v>
                </c:pt>
                <c:pt idx="2">
                  <c:v>High Flax Composite</c:v>
                </c:pt>
                <c:pt idx="3">
                  <c:v>Partial Vacuum Cure</c:v>
                </c:pt>
                <c:pt idx="4">
                  <c:v>Total Vacuum Cure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7A05-4983-A2F3-4C85792CD47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5137432"/>
        <c:axId val="325131856"/>
      </c:barChart>
      <c:catAx>
        <c:axId val="32513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1856"/>
        <c:crosses val="autoZero"/>
        <c:auto val="1"/>
        <c:lblAlgn val="ctr"/>
        <c:lblOffset val="100"/>
        <c:noMultiLvlLbl val="0"/>
      </c:catAx>
      <c:valAx>
        <c:axId val="325131856"/>
        <c:scaling>
          <c:orientation val="minMax"/>
          <c:max val="3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Density</a:t>
                </a:r>
                <a:r>
                  <a:rPr lang="en-US" baseline="0" dirty="0"/>
                  <a:t> [g/mL]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3888888888888888E-2"/>
              <c:y val="0.310773847941138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7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Observed</a:t>
            </a:r>
            <a:r>
              <a:rPr lang="en-US" baseline="0" dirty="0"/>
              <a:t> Degradation in Compost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7167771791684"/>
          <c:y val="0.12287371991775918"/>
          <c:w val="0.6224313453873821"/>
          <c:h val="0.6993853249961401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Plain Potato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3.6</c:v>
                </c:pt>
                <c:pt idx="2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55-410D-BBAA-85E495F2ED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Flexible Polymer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22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Sheet1!$C$2:$C$7</c:f>
              <c:numCache>
                <c:formatCode>General</c:formatCode>
                <c:ptCount val="6"/>
                <c:pt idx="0">
                  <c:v>4.8</c:v>
                </c:pt>
                <c:pt idx="2">
                  <c:v>2.1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55-410D-BBAA-85E495F2ED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High Flax Composite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905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Sheet1!$D$2:$D$7</c:f>
              <c:numCache>
                <c:formatCode>General</c:formatCode>
                <c:ptCount val="6"/>
                <c:pt idx="0">
                  <c:v>5.7439999999999998</c:v>
                </c:pt>
                <c:pt idx="1">
                  <c:v>2.8159999999999998</c:v>
                </c:pt>
                <c:pt idx="3">
                  <c:v>1.9</c:v>
                </c:pt>
                <c:pt idx="4">
                  <c:v>1.6</c:v>
                </c:pt>
                <c:pt idx="5">
                  <c:v>0.7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55-410D-BBAA-85E495F2ED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Partial Vacuum Cure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19050">
                <a:solidFill>
                  <a:srgbClr val="92D050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2.6</c:v>
                </c:pt>
                <c:pt idx="2">
                  <c:v>1.8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155-410D-BBAA-85E495F2ED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Total Vacuum Cure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5875">
                <a:solidFill>
                  <a:schemeClr val="accent5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5"/>
                </a:solidFill>
                <a:ln w="1587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21B-46BE-BA5D-751FA99BB65B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Sheet1!$F$2:$F$7</c:f>
              <c:numCache>
                <c:formatCode>General</c:formatCode>
                <c:ptCount val="6"/>
                <c:pt idx="0">
                  <c:v>3.5</c:v>
                </c:pt>
                <c:pt idx="2">
                  <c:v>2.8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55-410D-BBAA-85E495F2EDA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Vinyl Ester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/>
            </c:spPr>
          </c:marker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8</c:v>
                </c:pt>
                <c:pt idx="2">
                  <c:v>12</c:v>
                </c:pt>
                <c:pt idx="3">
                  <c:v>29</c:v>
                </c:pt>
                <c:pt idx="4">
                  <c:v>43</c:v>
                </c:pt>
                <c:pt idx="5">
                  <c:v>55</c:v>
                </c:pt>
              </c:numCache>
            </c:numRef>
          </c:xVal>
          <c:yVal>
            <c:numRef>
              <c:f>Sheet1!$G$2:$G$7</c:f>
              <c:numCache>
                <c:formatCode>General</c:formatCode>
                <c:ptCount val="6"/>
                <c:pt idx="0">
                  <c:v>10.6</c:v>
                </c:pt>
                <c:pt idx="1">
                  <c:v>10.6</c:v>
                </c:pt>
                <c:pt idx="2">
                  <c:v>10.6</c:v>
                </c:pt>
                <c:pt idx="3">
                  <c:v>10.6</c:v>
                </c:pt>
                <c:pt idx="4">
                  <c:v>10.6</c:v>
                </c:pt>
                <c:pt idx="5">
                  <c:v>10.6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155-410D-BBAA-85E495F2E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137432"/>
        <c:axId val="325131856"/>
      </c:scatterChart>
      <c:valAx>
        <c:axId val="325137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</a:t>
                </a:r>
                <a:r>
                  <a:rPr lang="en-US" baseline="0" dirty="0"/>
                  <a:t> [days]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1856"/>
        <c:crosses val="autoZero"/>
        <c:crossBetween val="midCat"/>
      </c:valAx>
      <c:valAx>
        <c:axId val="32513185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Mass</a:t>
                </a:r>
                <a:r>
                  <a:rPr lang="en-US" baseline="0" dirty="0"/>
                  <a:t> [g]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7432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r"/>
      <c:legendEntry>
        <c:idx val="5"/>
        <c:delete val="1"/>
      </c:legendEntry>
      <c:layout>
        <c:manualLayout>
          <c:xMode val="edge"/>
          <c:yMode val="edge"/>
          <c:x val="0.80075058326042581"/>
          <c:y val="0.63246177781220003"/>
          <c:w val="0.19924941673957422"/>
          <c:h val="0.2509441400657441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Observed</a:t>
            </a:r>
            <a:r>
              <a:rPr lang="en-US" baseline="0" dirty="0"/>
              <a:t> Degradation with Varying Conditions</a:t>
            </a:r>
            <a:endParaRPr lang="en-US" dirty="0"/>
          </a:p>
        </c:rich>
      </c:tx>
      <c:layout>
        <c:manualLayout>
          <c:xMode val="edge"/>
          <c:yMode val="edge"/>
          <c:x val="0.15455245035573414"/>
          <c:y val="1.8263410561469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07167771791684"/>
          <c:y val="0.12287371991775918"/>
          <c:w val="0.6224313453873821"/>
          <c:h val="0.6993853249961401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 Air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4.8</c:v>
                </c:pt>
                <c:pt idx="1">
                  <c:v>4.8</c:v>
                </c:pt>
                <c:pt idx="3">
                  <c:v>4.9000000000000004</c:v>
                </c:pt>
                <c:pt idx="4">
                  <c:v>4.8</c:v>
                </c:pt>
                <c:pt idx="5">
                  <c:v>4.8</c:v>
                </c:pt>
                <c:pt idx="6">
                  <c:v>4.9000000000000004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55-410D-BBAA-85E495F2ED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Ocean Water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22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Sheet1!$C$2:$C$8</c:f>
              <c:numCache>
                <c:formatCode>General</c:formatCode>
                <c:ptCount val="7"/>
                <c:pt idx="0">
                  <c:v>5.6120000000000001</c:v>
                </c:pt>
                <c:pt idx="1">
                  <c:v>2.7959999999999998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55-410D-BBAA-85E495F2ED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Low Oxygen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19050">
                <a:solidFill>
                  <a:schemeClr val="accent3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Sheet1!$D$2:$D$8</c:f>
              <c:numCache>
                <c:formatCode>General</c:formatCode>
                <c:ptCount val="7"/>
                <c:pt idx="0">
                  <c:v>5.2</c:v>
                </c:pt>
                <c:pt idx="2">
                  <c:v>3.5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155-410D-BBAA-85E495F2EDA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2D050"/>
              </a:solidFill>
              <a:ln w="19050">
                <a:solidFill>
                  <a:srgbClr val="92D050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Sheet1!$E$2:$E$8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155-410D-BBAA-85E495F2EDA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Column2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15875">
                <a:solidFill>
                  <a:schemeClr val="accent5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5"/>
                </a:solidFill>
                <a:ln w="15875">
                  <a:solidFill>
                    <a:schemeClr val="accent5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21B-46BE-BA5D-751FA99BB65B}"/>
              </c:ext>
            </c:extLst>
          </c:dPt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Sheet1!$F$2:$F$8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155-410D-BBAA-85E495F2EDA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Column3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19050">
                <a:solidFill>
                  <a:schemeClr val="accent6"/>
                </a:solidFill>
              </a:ln>
              <a:effectLst/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8</c:v>
                </c:pt>
                <c:pt idx="2">
                  <c:v>18</c:v>
                </c:pt>
                <c:pt idx="3">
                  <c:v>29</c:v>
                </c:pt>
                <c:pt idx="4">
                  <c:v>36</c:v>
                </c:pt>
                <c:pt idx="5">
                  <c:v>41</c:v>
                </c:pt>
                <c:pt idx="6">
                  <c:v>54</c:v>
                </c:pt>
              </c:numCache>
            </c:numRef>
          </c:xVal>
          <c:yVal>
            <c:numRef>
              <c:f>Sheet1!$G$2:$G$8</c:f>
              <c:numCache>
                <c:formatCode>General</c:formatCode>
                <c:ptCount val="7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155-410D-BBAA-85E495F2E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137432"/>
        <c:axId val="325131856"/>
      </c:scatterChart>
      <c:valAx>
        <c:axId val="3251374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Time</a:t>
                </a:r>
                <a:r>
                  <a:rPr lang="en-US" baseline="0" dirty="0"/>
                  <a:t> [days]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1856"/>
        <c:crosses val="autoZero"/>
        <c:crossBetween val="midCat"/>
      </c:valAx>
      <c:valAx>
        <c:axId val="325131856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Mass</a:t>
                </a:r>
                <a:r>
                  <a:rPr lang="en-US" baseline="0" dirty="0"/>
                  <a:t> [g]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5137432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t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8030026000045446"/>
          <c:y val="0.73770619780855506"/>
          <c:w val="0.13663335561468898"/>
          <c:h val="0.150284264388231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Swollen, opaque. Indicative of compostability not just biodegradability.</a:t>
            </a:r>
            <a:endParaRPr/>
          </a:p>
        </p:txBody>
      </p:sp>
      <p:sp>
        <p:nvSpPr>
          <p:cNvPr id="158" name="Google Shape;158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vacuum, toy, thin flexible plastic, FTIR, Instron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orientation, new resin materials  </a:t>
            </a:r>
            <a:endParaRPr/>
          </a:p>
        </p:txBody>
      </p:sp>
      <p:sp>
        <p:nvSpPr>
          <p:cNvPr id="178" name="Google Shape;1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2" type="title">
  <p:cSld name="TITLE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Verdana"/>
              <a:buNone/>
              <a:defRPr sz="4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2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648" y="2980944"/>
            <a:ext cx="3959371" cy="38770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/>
            </a:lvl2pPr>
            <a:lvl3pPr marL="1371600" lvl="2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Red">
  <p:cSld name="BlankRed">
    <p:bg>
      <p:bgPr>
        <a:solidFill>
          <a:schemeClr val="accen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62225" y="1433513"/>
            <a:ext cx="4019550" cy="399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590" y="2981885"/>
            <a:ext cx="3958410" cy="3876114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18"/>
          <p:cNvSpPr txBox="1"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Verdana"/>
              <a:buNone/>
              <a:defRPr sz="4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>
                <a:solidFill>
                  <a:schemeClr val="dk1"/>
                </a:solidFill>
              </a:defRPr>
            </a:lvl2pPr>
            <a:lvl3pPr lvl="2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3pPr>
            <a:lvl4pPr lvl="3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4pPr>
            <a:lvl5pPr lvl="4" algn="ctr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85590" y="2981885"/>
            <a:ext cx="3958410" cy="387611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9"/>
          <p:cNvSpPr txBox="1">
            <a:spLocks noGrp="1"/>
          </p:cNvSpPr>
          <p:nvPr>
            <p:ph type="title"/>
          </p:nvPr>
        </p:nvSpPr>
        <p:spPr>
          <a:xfrm>
            <a:off x="762000" y="685800"/>
            <a:ext cx="68580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Verdana"/>
              <a:buNone/>
              <a:defRPr sz="4000">
                <a:solidFill>
                  <a:srgbClr val="FEFEF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9"/>
          <p:cNvSpPr txBox="1">
            <a:spLocks noGrp="1"/>
          </p:cNvSpPr>
          <p:nvPr>
            <p:ph type="body" idx="1"/>
          </p:nvPr>
        </p:nvSpPr>
        <p:spPr>
          <a:xfrm>
            <a:off x="762000" y="23622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9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 b="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2"/>
          </p:nvPr>
        </p:nvSpPr>
        <p:spPr>
          <a:xfrm>
            <a:off x="762000" y="2216400"/>
            <a:ext cx="36576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marL="1371600" lvl="2" indent="-330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marL="2286000" lvl="4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3"/>
          </p:nvPr>
        </p:nvSpPr>
        <p:spPr>
          <a:xfrm>
            <a:off x="4648200" y="1496736"/>
            <a:ext cx="3657600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4"/>
          </p:nvPr>
        </p:nvSpPr>
        <p:spPr>
          <a:xfrm>
            <a:off x="4648200" y="2216400"/>
            <a:ext cx="3657600" cy="39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Char char="•"/>
              <a:defRPr sz="2000"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marL="1371600" lvl="2" indent="-330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marL="2286000" lvl="4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2"/>
          <p:cNvSpPr txBox="1">
            <a:spLocks noGrp="1"/>
          </p:cNvSpPr>
          <p:nvPr>
            <p:ph type="sldNum" idx="12"/>
          </p:nvPr>
        </p:nvSpPr>
        <p:spPr>
          <a:xfrm>
            <a:off x="-2097" y="6391656"/>
            <a:ext cx="4592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2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457200" y="76200"/>
            <a:ext cx="8305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body" idx="1"/>
          </p:nvPr>
        </p:nvSpPr>
        <p:spPr>
          <a:xfrm>
            <a:off x="3392782" y="1524000"/>
            <a:ext cx="5294018" cy="4648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  <a:defRPr sz="2400"/>
            </a:lvl1pPr>
            <a:lvl2pPr marL="914400" lvl="1" indent="-3683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200"/>
              <a:buChar char="─"/>
              <a:defRPr sz="2200"/>
            </a:lvl2pPr>
            <a:lvl3pPr marL="1371600" lvl="2" indent="-355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▪"/>
              <a:defRPr sz="2000"/>
            </a:lvl3pPr>
            <a:lvl4pPr marL="1828800" lvl="3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o"/>
              <a:defRPr sz="1800"/>
            </a:lvl4pPr>
            <a:lvl5pPr marL="2286000" lvl="4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body" idx="2"/>
          </p:nvPr>
        </p:nvSpPr>
        <p:spPr>
          <a:xfrm>
            <a:off x="443917" y="1524000"/>
            <a:ext cx="2673657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5" name="Google Shape;55;p23"/>
          <p:cNvCxnSpPr/>
          <p:nvPr/>
        </p:nvCxnSpPr>
        <p:spPr>
          <a:xfrm rot="5400000">
            <a:off x="1359110" y="3581400"/>
            <a:ext cx="3810000" cy="1588"/>
          </a:xfrm>
          <a:prstGeom prst="straightConnector1">
            <a:avLst/>
          </a:prstGeom>
          <a:noFill/>
          <a:ln w="1587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Caption">
  <p:cSld name="Photo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>
            <a:spLocks noGrp="1"/>
          </p:cNvSpPr>
          <p:nvPr>
            <p:ph type="pic" idx="2"/>
          </p:nvPr>
        </p:nvSpPr>
        <p:spPr>
          <a:xfrm>
            <a:off x="457200" y="1524000"/>
            <a:ext cx="5867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body" idx="1"/>
          </p:nvPr>
        </p:nvSpPr>
        <p:spPr>
          <a:xfrm>
            <a:off x="6553200" y="1524000"/>
            <a:ext cx="2133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Verdana"/>
              <a:buNone/>
              <a:defRPr sz="2000"/>
            </a:lvl1pPr>
            <a:lvl2pPr marL="914400" lvl="1" indent="-3429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800"/>
              <a:buChar char="─"/>
              <a:defRPr sz="1800"/>
            </a:lvl2pPr>
            <a:lvl3pPr marL="1371600" lvl="2" indent="-3302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3pPr>
            <a:lvl4pPr marL="1828800" lvl="3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o"/>
              <a:defRPr sz="1400"/>
            </a:lvl4pPr>
            <a:lvl5pPr marL="2286000" lvl="4" indent="-317500" algn="l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  <a:defRPr sz="1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Verdana"/>
              <a:buChar char="─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429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020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3"/>
          <p:cNvSpPr/>
          <p:nvPr/>
        </p:nvSpPr>
        <p:spPr>
          <a:xfrm>
            <a:off x="457200" y="1234966"/>
            <a:ext cx="8686800" cy="4571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4;p13"/>
          <p:cNvSpPr txBox="1"/>
          <p:nvPr/>
        </p:nvSpPr>
        <p:spPr>
          <a:xfrm>
            <a:off x="5486400" y="64008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Worcester Polytechnic Institute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gr-mechem@wpi.ed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guceri@wpi.edu" TargetMode="External"/><Relationship Id="rId4" Type="http://schemas.openxmlformats.org/officeDocument/2006/relationships/hyperlink" Target="mailto:sjkmiotek@wpi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ctrTitle"/>
          </p:nvPr>
        </p:nvSpPr>
        <p:spPr>
          <a:xfrm>
            <a:off x="304800" y="2133600"/>
            <a:ext cx="82296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Verdana"/>
              <a:buNone/>
            </a:pPr>
            <a:r>
              <a:rPr lang="en-US"/>
              <a:t>The Development and Study of Organic Composites</a:t>
            </a:r>
            <a:endParaRPr/>
          </a:p>
        </p:txBody>
      </p: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457200" y="4038600"/>
            <a:ext cx="68580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Timothy Cotter (ME)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Allyson Kearns (CHE, minor ME)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Allison Sichler (CHE, minor SE)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Aiden Wright (ME)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Material Analysis</a:t>
            </a:r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aphicFrame>
        <p:nvGraphicFramePr>
          <p:cNvPr id="162" name="Google Shape;162;p27"/>
          <p:cNvGraphicFramePr/>
          <p:nvPr/>
        </p:nvGraphicFramePr>
        <p:xfrm>
          <a:off x="457199" y="1524001"/>
          <a:ext cx="8229601" cy="4876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" name="Google Shape;163;p27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4">
            <a:alphaModFix/>
          </a:blip>
          <a:srcRect l="31882" t="6727" r="17410" b="9568"/>
          <a:stretch/>
        </p:blipFill>
        <p:spPr>
          <a:xfrm>
            <a:off x="6981769" y="1934307"/>
            <a:ext cx="1960008" cy="2426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Recommendations </a:t>
            </a:r>
            <a:endParaRPr/>
          </a:p>
        </p:txBody>
      </p:sp>
      <p:sp>
        <p:nvSpPr>
          <p:cNvPr id="170" name="Google Shape;170;p8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8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172" name="Google Shape;17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625" y="1717678"/>
            <a:ext cx="3053950" cy="34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8400" y="2085150"/>
            <a:ext cx="4031601" cy="268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/>
          <p:cNvSpPr txBox="1"/>
          <p:nvPr/>
        </p:nvSpPr>
        <p:spPr>
          <a:xfrm>
            <a:off x="589325" y="5140325"/>
            <a:ext cx="3714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Instron →  Tensile Testing </a:t>
            </a:r>
            <a:endParaRPr sz="20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4418400" y="4945874"/>
            <a:ext cx="4697100" cy="936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Fourier-Transform Infrared Microscopy → Chemical Composition</a:t>
            </a:r>
            <a:endParaRPr sz="19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0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Recommendations  </a:t>
            </a:r>
            <a:endParaRPr/>
          </a:p>
        </p:txBody>
      </p:sp>
      <p:sp>
        <p:nvSpPr>
          <p:cNvPr id="181" name="Google Shape;181;p10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2" name="Google Shape;182;p10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83" name="Google Shape;18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600" y="1817100"/>
            <a:ext cx="2543525" cy="139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0"/>
          <p:cNvPicPr preferRelativeResize="0"/>
          <p:nvPr/>
        </p:nvPicPr>
        <p:blipFill rotWithShape="1">
          <a:blip r:embed="rId4">
            <a:alphaModFix/>
          </a:blip>
          <a:srcRect l="10992" t="16239" b="16237"/>
          <a:stretch/>
        </p:blipFill>
        <p:spPr>
          <a:xfrm>
            <a:off x="3657050" y="1878175"/>
            <a:ext cx="2211325" cy="139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58300" y="1706100"/>
            <a:ext cx="2543525" cy="161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5725" y="4011113"/>
            <a:ext cx="2211323" cy="164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07063" y="4472250"/>
            <a:ext cx="3152775" cy="100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0"/>
          <p:cNvSpPr txBox="1"/>
          <p:nvPr/>
        </p:nvSpPr>
        <p:spPr>
          <a:xfrm>
            <a:off x="985700" y="3307800"/>
            <a:ext cx="23688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Thin-Flexible Plastic</a:t>
            </a: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>
            <a:off x="3622000" y="3307804"/>
            <a:ext cx="2368800" cy="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Hard, High Strength Plastic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Google Shape;190;p10"/>
          <p:cNvSpPr txBox="1"/>
          <p:nvPr/>
        </p:nvSpPr>
        <p:spPr>
          <a:xfrm>
            <a:off x="6433013" y="3307800"/>
            <a:ext cx="23688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Create Samples in Vacuum</a:t>
            </a:r>
            <a:r>
              <a:rPr lang="en-US" sz="1400" b="0" i="0" u="none" strike="noStrike" cap="non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1366975" y="5659550"/>
            <a:ext cx="23688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Corn-Starch Based Resins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5113326" y="5542775"/>
            <a:ext cx="2543400" cy="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Altered Fiber Orientation </a:t>
            </a:r>
            <a:endParaRPr sz="14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/>
          <p:nvPr/>
        </p:nvSpPr>
        <p:spPr>
          <a:xfrm>
            <a:off x="711200" y="1625600"/>
            <a:ext cx="7696200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Please feel free to contact us at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gr-mechem@wpi.edu</a:t>
            </a: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Or our advisors at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sjkmiotek@wpi.edu</a:t>
            </a: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sz="3200" b="1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guceri@wpi.edu</a:t>
            </a: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endParaRPr sz="32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" name="Google Shape;76;p2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77" name="Google Shape;77;p2" descr="main articl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676400"/>
            <a:ext cx="6248400" cy="253231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>
            <a:off x="838200" y="4572000"/>
            <a:ext cx="76962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an effort to alleviate modern society’s reliance on petroleum-based plastics, our team explored compostable alternatives via organic fiber-reinforced composites.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 develop a novel composite material made from bioplastic resins, reinforced with natural fibers</a:t>
            </a:r>
            <a:endParaRPr/>
          </a:p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To explore the properties of the composite including: matrix-fiber adhesion, degradability, material composition, and mechanical strength</a:t>
            </a:r>
            <a:endParaRPr/>
          </a:p>
          <a:p>
            <a:pPr marL="11430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Characterization and Degradation</a:t>
            </a:r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Material categorization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Biodegradable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Compostable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Organic</a:t>
            </a:r>
            <a:br>
              <a:rPr lang="en-US"/>
            </a:br>
            <a:endParaRPr/>
          </a:p>
          <a:p>
            <a:pPr marL="274320" lvl="0" indent="-27432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Biodegradation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Nutrient composition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pH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Gas exchange rates</a:t>
            </a:r>
            <a:endParaRPr/>
          </a:p>
          <a:p>
            <a:pPr marL="594360" lvl="1" indent="-274318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Char char="─"/>
            </a:pPr>
            <a:r>
              <a:rPr lang="en-US"/>
              <a:t>Temperature</a:t>
            </a:r>
            <a:endParaRPr/>
          </a:p>
          <a:p>
            <a:pPr marL="320040" lvl="1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  <a:p>
            <a:pPr marL="594360" lvl="1" indent="-147319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endParaRPr/>
          </a:p>
        </p:txBody>
      </p:sp>
      <p:sp>
        <p:nvSpPr>
          <p:cNvPr id="94" name="Google Shape;94;p3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641849" y="2101849"/>
            <a:ext cx="4622801" cy="34671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"/>
          <p:cNvSpPr/>
          <p:nvPr/>
        </p:nvSpPr>
        <p:spPr>
          <a:xfrm>
            <a:off x="5926016" y="2268415"/>
            <a:ext cx="1758461" cy="2189285"/>
          </a:xfrm>
          <a:prstGeom prst="rect">
            <a:avLst/>
          </a:prstGeom>
          <a:noFill/>
          <a:ln w="57150" cap="flat" cmpd="sng">
            <a:solidFill>
              <a:srgbClr val="7C12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Fiber Reinforced Composites (FRC)</a:t>
            </a:r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06" name="Google Shape;10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39500" y="1620914"/>
            <a:ext cx="4479002" cy="4346536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6"/>
          <p:cNvSpPr/>
          <p:nvPr/>
        </p:nvSpPr>
        <p:spPr>
          <a:xfrm rot="8123354">
            <a:off x="3629364" y="3616938"/>
            <a:ext cx="740589" cy="16239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FE1E3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6"/>
          <p:cNvSpPr/>
          <p:nvPr/>
        </p:nvSpPr>
        <p:spPr>
          <a:xfrm>
            <a:off x="4288501" y="3095383"/>
            <a:ext cx="381000" cy="357576"/>
          </a:xfrm>
          <a:prstGeom prst="ellipse">
            <a:avLst/>
          </a:prstGeom>
          <a:noFill/>
          <a:ln w="381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6"/>
          <p:cNvSpPr txBox="1"/>
          <p:nvPr/>
        </p:nvSpPr>
        <p:spPr>
          <a:xfrm>
            <a:off x="2481006" y="3965970"/>
            <a:ext cx="153569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Chopped Fibers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6"/>
          <p:cNvSpPr/>
          <p:nvPr/>
        </p:nvSpPr>
        <p:spPr>
          <a:xfrm>
            <a:off x="4825725" y="4357896"/>
            <a:ext cx="381000" cy="357576"/>
          </a:xfrm>
          <a:prstGeom prst="ellipse">
            <a:avLst/>
          </a:prstGeom>
          <a:noFill/>
          <a:ln w="381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6"/>
          <p:cNvSpPr/>
          <p:nvPr/>
        </p:nvSpPr>
        <p:spPr>
          <a:xfrm rot="-2663994">
            <a:off x="5085927" y="3988273"/>
            <a:ext cx="740589" cy="162397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DFE1E3"/>
          </a:solidFill>
          <a:ln w="12700" cap="sq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5016225" y="3182916"/>
            <a:ext cx="1535693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Random Orientation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Methodology</a:t>
            </a:r>
            <a:endParaRPr/>
          </a:p>
        </p:txBody>
      </p:sp>
      <p:sp>
        <p:nvSpPr>
          <p:cNvPr id="118" name="Google Shape;118;p5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953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Add 2.5 g potato starch, 3 mL of HCl, and 2 mL of glycerol to 25 mL of water</a:t>
            </a:r>
            <a:endParaRPr/>
          </a:p>
          <a:p>
            <a:pPr marL="4953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Place the mixture on a hot plate at 200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°C</a:t>
            </a:r>
            <a:r>
              <a:rPr lang="en-US"/>
              <a:t> for 15 minutes, mixing every couple of minutes</a:t>
            </a:r>
            <a:endParaRPr/>
          </a:p>
          <a:p>
            <a:pPr marL="4953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Add 3 mL of NaOH and pour the mixture and chopped fibers into a mold</a:t>
            </a:r>
            <a:endParaRPr/>
          </a:p>
          <a:p>
            <a:pPr marL="495300" lvl="0" indent="-3429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Allow it to set over night either at room temp, in an oven at 105</a:t>
            </a: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°C</a:t>
            </a:r>
            <a:r>
              <a:rPr lang="en-US"/>
              <a:t>, or in the presence of a vacuum </a:t>
            </a: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6" descr="A picture containing whit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1788" y="1518137"/>
            <a:ext cx="3195012" cy="2612138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6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Material Analysis</a:t>
            </a:r>
            <a:endParaRPr/>
          </a:p>
        </p:txBody>
      </p:sp>
      <p:sp>
        <p:nvSpPr>
          <p:cNvPr id="127" name="Google Shape;127;p6"/>
          <p:cNvSpPr txBox="1"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br>
              <a:rPr lang="en-US"/>
            </a:br>
            <a:endParaRPr/>
          </a:p>
          <a:p>
            <a:pPr marL="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/>
              <a:t>			    Jute, 100x</a:t>
            </a:r>
            <a:endParaRPr/>
          </a:p>
          <a:p>
            <a:pPr marL="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/>
          </a:p>
          <a:p>
            <a:pPr marL="0" lvl="0" indent="0" algn="l" rtl="0">
              <a:lnSpc>
                <a:spcPct val="95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en-US"/>
              <a:t> Cotton, 100x 	Jute, 100x	            Flax, 125x</a:t>
            </a:r>
            <a:endParaRPr/>
          </a:p>
        </p:txBody>
      </p:sp>
      <p:sp>
        <p:nvSpPr>
          <p:cNvPr id="128" name="Google Shape;128;p6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9" name="Google Shape;129;p6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1518137"/>
            <a:ext cx="3075710" cy="251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4145" y="3767327"/>
            <a:ext cx="3075710" cy="251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/>
              <a:t>Material Analysis</a:t>
            </a:r>
            <a:endParaRPr/>
          </a:p>
        </p:txBody>
      </p:sp>
      <p:graphicFrame>
        <p:nvGraphicFramePr>
          <p:cNvPr id="137" name="Google Shape;137;p7"/>
          <p:cNvGraphicFramePr/>
          <p:nvPr/>
        </p:nvGraphicFramePr>
        <p:xfrm>
          <a:off x="457201" y="1524000"/>
          <a:ext cx="5767754" cy="4472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8" name="Google Shape;138;p7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7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140" name="Google Shape;140;p7"/>
          <p:cNvPicPr preferRelativeResize="0"/>
          <p:nvPr/>
        </p:nvPicPr>
        <p:blipFill rotWithShape="1">
          <a:blip r:embed="rId4">
            <a:alphaModFix/>
          </a:blip>
          <a:srcRect l="23535" r="43572" b="32543"/>
          <a:stretch/>
        </p:blipFill>
        <p:spPr>
          <a:xfrm rot="-5400000">
            <a:off x="7149717" y="946352"/>
            <a:ext cx="1304279" cy="200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7"/>
          <p:cNvPicPr preferRelativeResize="0"/>
          <p:nvPr/>
        </p:nvPicPr>
        <p:blipFill rotWithShape="1">
          <a:blip r:embed="rId5">
            <a:alphaModFix/>
          </a:blip>
          <a:srcRect l="19166" t="5555" r="26667" b="24444"/>
          <a:stretch/>
        </p:blipFill>
        <p:spPr>
          <a:xfrm>
            <a:off x="6798732" y="2592736"/>
            <a:ext cx="2006246" cy="194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7"/>
          <p:cNvPicPr preferRelativeResize="0"/>
          <p:nvPr/>
        </p:nvPicPr>
        <p:blipFill rotWithShape="1">
          <a:blip r:embed="rId6">
            <a:alphaModFix/>
          </a:blip>
          <a:srcRect l="42222" t="12963" r="20000" b="42593"/>
          <a:stretch/>
        </p:blipFill>
        <p:spPr>
          <a:xfrm>
            <a:off x="6798732" y="4523116"/>
            <a:ext cx="2006246" cy="177021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6644515" y="2299658"/>
            <a:ext cx="231468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Potato Starch Polymer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7"/>
          <p:cNvSpPr txBox="1"/>
          <p:nvPr/>
        </p:nvSpPr>
        <p:spPr>
          <a:xfrm>
            <a:off x="6644515" y="4256416"/>
            <a:ext cx="231468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Flexible Composite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7"/>
          <p:cNvSpPr txBox="1"/>
          <p:nvPr/>
        </p:nvSpPr>
        <p:spPr>
          <a:xfrm>
            <a:off x="6644515" y="5996354"/>
            <a:ext cx="231468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Vacuum Cure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Material Analysis</a:t>
            </a:r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sldNum" idx="12"/>
          </p:nvPr>
        </p:nvSpPr>
        <p:spPr>
          <a:xfrm>
            <a:off x="1" y="6391657"/>
            <a:ext cx="457200" cy="313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52" name="Google Shape;152;p4"/>
          <p:cNvGraphicFramePr/>
          <p:nvPr/>
        </p:nvGraphicFramePr>
        <p:xfrm>
          <a:off x="457200" y="1524000"/>
          <a:ext cx="8229600" cy="4867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3" name="Google Shape;153;p4"/>
          <p:cNvSpPr txBox="1">
            <a:spLocks noGrp="1"/>
          </p:cNvSpPr>
          <p:nvPr>
            <p:ph type="ftr" idx="11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Cotter, Kearns, Sichler, Wright.   April 2020.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pic>
        <p:nvPicPr>
          <p:cNvPr id="154" name="Google Shape;154;p4"/>
          <p:cNvPicPr preferRelativeResize="0"/>
          <p:nvPr/>
        </p:nvPicPr>
        <p:blipFill rotWithShape="1">
          <a:blip r:embed="rId4">
            <a:alphaModFix/>
          </a:blip>
          <a:srcRect t="9489"/>
          <a:stretch/>
        </p:blipFill>
        <p:spPr>
          <a:xfrm rot="5400000">
            <a:off x="6755153" y="2253496"/>
            <a:ext cx="2444263" cy="1928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PI_Gray">
  <a:themeElements>
    <a:clrScheme name="Custom 57">
      <a:dk1>
        <a:srgbClr val="FFFFFF"/>
      </a:dk1>
      <a:lt1>
        <a:srgbClr val="6D6D6D"/>
      </a:lt1>
      <a:dk2>
        <a:srgbClr val="000000"/>
      </a:dk2>
      <a:lt2>
        <a:srgbClr val="FFFFFF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D9CD95"/>
      </a:accent6>
      <a:hlink>
        <a:srgbClr val="46A0DC"/>
      </a:hlink>
      <a:folHlink>
        <a:srgbClr val="808DA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</Words>
  <Application>Microsoft Office PowerPoint</Application>
  <PresentationFormat>On-screen Show (4:3)</PresentationFormat>
  <Paragraphs>96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Noto Sans Symbols</vt:lpstr>
      <vt:lpstr>Times New Roman</vt:lpstr>
      <vt:lpstr>Verdana</vt:lpstr>
      <vt:lpstr>WPI_Gray</vt:lpstr>
      <vt:lpstr>The Development and Study of Organic Composites</vt:lpstr>
      <vt:lpstr>Introduction</vt:lpstr>
      <vt:lpstr>Objectives</vt:lpstr>
      <vt:lpstr>Characterization and Degradation</vt:lpstr>
      <vt:lpstr>Fiber Reinforced Composites (FRC)</vt:lpstr>
      <vt:lpstr>Methodology</vt:lpstr>
      <vt:lpstr>Material Analysis</vt:lpstr>
      <vt:lpstr>Material Analysis</vt:lpstr>
      <vt:lpstr>Material Analysis</vt:lpstr>
      <vt:lpstr>Material Analysis</vt:lpstr>
      <vt:lpstr>Recommendations </vt:lpstr>
      <vt:lpstr>Recommendations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Development and Study of Organic Composites</dc:title>
  <dc:creator>Choi, Yejee</dc:creator>
  <cp:lastModifiedBy>Timothy Cotter</cp:lastModifiedBy>
  <cp:revision>1</cp:revision>
  <dcterms:created xsi:type="dcterms:W3CDTF">2016-10-10T18:03:45Z</dcterms:created>
  <dcterms:modified xsi:type="dcterms:W3CDTF">2020-04-24T21:33:39Z</dcterms:modified>
</cp:coreProperties>
</file>