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33" autoAdjust="0"/>
  </p:normalViewPr>
  <p:slideViewPr>
    <p:cSldViewPr snapToGrid="0">
      <p:cViewPr varScale="1">
        <p:scale>
          <a:sx n="86" d="100"/>
          <a:sy n="86" d="100"/>
        </p:scale>
        <p:origin x="562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1C8B-196A-4E27-A2DA-0DEB2517CD8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D9678-478E-4F93-A6BB-D807C037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nerg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i.org/papers/view/fact-sheet-biogasconverting-waste-to-energ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2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0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https://ourworldindata.org/energy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https://www.eesi.org/papers/view/fact-sheet-biogasconverting-waste-to-energy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0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D9678-478E-4F93-A6BB-D807C037EA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747C-59B9-4175-A49F-B7A28C048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2A9DD-F988-4A9C-9ADE-E30165311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0EA27-F125-4C22-AE6C-3C720AB2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D56-B870-4A68-856D-8CACAA368965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34911-C14F-4E1B-942A-597F4E4D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C8C33-728F-4D43-B7DF-64BA67D5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6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E1CA-92A6-42E6-ADFE-2BCBFD81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655E8-3CDE-46AD-B77F-5A4BF6ADF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5ED96-023C-4B3C-B8E9-C2E3A76F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5A58-E509-4966-B9BC-92C84C05F01D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CFF-CF5A-4947-B7BC-949A6B84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06507-690A-49C9-BBFA-DAD8945A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2B320-C281-474D-89FC-5389F97CF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00105-D340-4599-8BB8-0D0E5CEC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D6636-7175-4EF0-9BB2-387CDC13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530A-9CFB-42FF-9E61-DABC74EBF690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2DD50-607D-478F-8E42-24683332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9F874-5CD7-4E27-8B28-BCA1BBA6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DBA4-2E2D-41C7-A853-856FC90F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7D55-DE1B-4CDC-AAEB-80081A93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38FF6-2362-4081-ADD4-C945EBA4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B06-9256-4432-BBB8-2C02A0EE6D90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40D8-5D12-4F0F-83BB-CE21C2A7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E069-BD53-4125-9DF0-5E300A4B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9E42-F7EF-46A4-8FB8-DAA7B3E4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FF37B-C2EC-4603-A5D1-B015C9599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85EC-B01B-4AA5-88CE-4C80E8D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159B-F00E-4766-98DC-305D89D2D475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209E-7A57-4428-9072-DC9A7138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1D365-D6D2-4ACF-9CE4-02829CCE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6CCA-FA9B-4D57-BE8E-B388838A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BDD0-8D49-4FDC-8C45-C66290C53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37AD9-8985-4F96-B5D6-82B45B926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C5EDF-7206-425E-BEEF-0699EEEE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E65D-E01A-4BF2-BF00-60F0BB6D605C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34BD-BB08-4F13-8A5E-1E26A9AD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93519-4DCB-4C6B-AF2C-6B8BDBAE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F472-1F88-4A7B-91CC-DBCF68FD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265DA-B225-4945-B2E6-37A3C261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FAA7-32BA-4265-BF9F-233106DB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C9A48-ADA9-4D26-960C-32977AE7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179B7-5F00-4026-B46F-1DB963CCF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2363D-D2A6-4B17-A8B5-D18B7447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937B-EA7A-4A04-9C2E-2B488AE6D6C2}" type="datetime1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531DD-6570-496F-BEF5-20B689A8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E7CAD-75FA-45D6-93FE-AFCAAA5D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D8C6-E248-4470-8661-94ED2CA0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FBDB-6AEF-401A-B5BB-2053B1F3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928-ADE6-4F7F-8CAA-46B53C68462E}" type="datetime1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06A98-158A-4AD5-8272-FC635BEA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196B5-D97E-4135-9908-24A96D2D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0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178C8-B5BB-4B67-B10A-47B3F6D9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FCBC-7927-4240-93A3-763B5F827F34}" type="datetime1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D7E52-1A23-4C88-A623-A208D638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66597-5E29-4DF9-A11C-03192419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63EF-3D93-43C9-89EF-BD06F63B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9DFE-C942-4D0C-B8A1-AD5BAEDC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6DF36-241F-49B0-B994-F177BA8CD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6124B-DFB1-4BBB-B54C-AAE26CC5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D4E3-CA14-432A-A44E-E75FE5CFB3ED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30462-8E0A-4F18-8175-2E8C7FFD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73CA4-7ED7-4868-9DDC-F4103EB3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EEBE-AB8D-4042-853F-B585638A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B5262-520A-4417-A22E-0C9C74458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36A59-0C56-4796-86AB-C1351B1C8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F236-617D-4A22-9036-24F15895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A45E-3C55-4F5C-9B19-F179318EE601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61689-A8E7-4B56-9134-CB5EDEB0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38C0F-6DE7-4638-9A5F-FD56F12D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B95C6-1535-4708-B289-44305576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23EA7-DA28-4C50-8024-0154AB57E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7988E-430D-4113-A019-402AE0ED8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2AD3-0A06-4ACE-A493-9AAE936366B3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130DC-4C90-487F-A4EB-E1673DD66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3EC00-76DB-4710-BD54-108451851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179A-418A-4609-9543-3420CA70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esi.org/papers/view/fact-sheet-biogasconverting-waste-to-ener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9F89-4D73-43A5-A2FF-C20BC580F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Batch Reactor Pretreatment of Brewer's Spent Grain Enables Bioenergy Production From Continuous Anaerobic Digestion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26E8-48F1-4A43-9C5A-6E142DEF6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Katherine </a:t>
            </a:r>
            <a:r>
              <a:rPr lang="en-US" dirty="0" err="1"/>
              <a:t>Vaz</a:t>
            </a:r>
            <a:r>
              <a:rPr lang="en-US" dirty="0"/>
              <a:t> Gomes</a:t>
            </a:r>
          </a:p>
          <a:p>
            <a:r>
              <a:rPr lang="en-US" dirty="0"/>
              <a:t>Advisor: Michael Timko</a:t>
            </a:r>
          </a:p>
          <a:p>
            <a:r>
              <a:rPr lang="en-US" dirty="0"/>
              <a:t>Brazil Project Center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5DC01-C1D9-4752-80F8-F09C05A8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1</a:t>
            </a:fld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3993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475D99-49C4-4058-91DB-CB0A9D34B23F}"/>
              </a:ext>
            </a:extLst>
          </p:cNvPr>
          <p:cNvSpPr/>
          <p:nvPr/>
        </p:nvSpPr>
        <p:spPr>
          <a:xfrm>
            <a:off x="310718" y="1693308"/>
            <a:ext cx="51668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0.00364 MJ of Energy Produced by the Continuous Reactor in a 30-Day Period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Continuous Reactor produced Energy to create 53% of one bottle of beer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Industry Standard Beer is 355 mL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The average brewery expends 200 MJ of energy to produce 1L of beer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600" dirty="0"/>
              <a:t>Implications for the Sustainability of the Brewing Industry</a:t>
            </a:r>
          </a:p>
          <a:p>
            <a:pPr marL="514350" lvl="1"/>
            <a:endParaRPr lang="en-US" sz="1600" dirty="0"/>
          </a:p>
          <a:p>
            <a:pPr marL="5715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B8150-44C6-442C-8A59-803F19BCF858}"/>
              </a:ext>
            </a:extLst>
          </p:cNvPr>
          <p:cNvSpPr/>
          <p:nvPr/>
        </p:nvSpPr>
        <p:spPr>
          <a:xfrm>
            <a:off x="2133560" y="277536"/>
            <a:ext cx="7537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Results: Energy Production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789BD-7B57-4BF4-A582-95A022D8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10</a:t>
            </a:fld>
            <a:endParaRPr lang="en-US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6A249-124A-4FC9-8BCA-EB7B44D7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94" y="1400175"/>
            <a:ext cx="6286688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5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1C55AD-764E-4569-AC5D-0CB27F236995}"/>
              </a:ext>
            </a:extLst>
          </p:cNvPr>
          <p:cNvSpPr/>
          <p:nvPr/>
        </p:nvSpPr>
        <p:spPr>
          <a:xfrm>
            <a:off x="4766149" y="119395"/>
            <a:ext cx="2659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6E3B0-C200-4EB3-A0C7-25C7C18BA3AE}"/>
              </a:ext>
            </a:extLst>
          </p:cNvPr>
          <p:cNvSpPr/>
          <p:nvPr/>
        </p:nvSpPr>
        <p:spPr>
          <a:xfrm>
            <a:off x="291484" y="1305340"/>
            <a:ext cx="61080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Energetic Analysis shows that this Batch Rector Pretreatment method is a promising option as a source of renewable energy for the brewing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Recommendation for future work to investigate the effects of changing the initial amount of barley bagasse, reactor conditions, and time spent in the Batch Reactor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Further work should pursue tuning this process to obtain optimal results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Recommendation for a technoeconomic analysis to examine the expenses associated with the industrialization of this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C0990-38FB-4A14-8E92-6B3CD4E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11</a:t>
            </a:fld>
            <a:endParaRPr lang="en-US" sz="6600" dirty="0"/>
          </a:p>
        </p:txBody>
      </p:sp>
      <p:pic>
        <p:nvPicPr>
          <p:cNvPr id="1026" name="Picture 2" descr="Tax Credits and Deduction for the Beer Brewing Industry | Tax ...">
            <a:extLst>
              <a:ext uri="{FF2B5EF4-FFF2-40B4-BE49-F238E27FC236}">
                <a16:creationId xmlns:a16="http://schemas.microsoft.com/office/drawing/2014/main" id="{0B3BA404-515D-4D52-9AB5-91C108FD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35" y="1804987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8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8C08-8B55-4236-8678-C5710FD8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84" y="187325"/>
            <a:ext cx="43434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Acknowledgements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A9388-E981-4047-8E7E-95E89536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565" y="1787525"/>
            <a:ext cx="4485419" cy="4441054"/>
          </a:xfrm>
        </p:spPr>
        <p:txBody>
          <a:bodyPr>
            <a:noAutofit/>
          </a:bodyPr>
          <a:lstStyle/>
          <a:p>
            <a:r>
              <a:rPr lang="en-US" sz="2800" dirty="0"/>
              <a:t>Thank You To Everyone Who Made This Project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Prof. Michael Timko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Prof. Tania Forester-Carneiro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Researchers in the BIOTAR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Laura Robinson &amp;</a:t>
            </a:r>
          </a:p>
          <a:p>
            <a:r>
              <a:rPr lang="en-US" sz="2800" dirty="0"/>
              <a:t> Lori J. </a:t>
            </a:r>
            <a:r>
              <a:rPr lang="en-US" sz="2800" dirty="0" err="1"/>
              <a:t>Ostapowicz-Critz</a:t>
            </a:r>
            <a:r>
              <a:rPr lang="en-US" sz="2800" dirty="0"/>
              <a:t> </a:t>
            </a:r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659877E-6D67-40AC-8C06-A0567267F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r="6650" b="2"/>
          <a:stretch/>
        </p:blipFill>
        <p:spPr>
          <a:xfrm>
            <a:off x="5798601" y="987425"/>
            <a:ext cx="4941373" cy="48736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EB13-EF0A-45BA-8888-38457909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12</a:t>
            </a:fld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670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A7D664-A9C5-4FDE-900B-45661487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69" y="67369"/>
            <a:ext cx="6731925" cy="2852737"/>
          </a:xfrm>
        </p:spPr>
        <p:txBody>
          <a:bodyPr>
            <a:normAutofit/>
          </a:bodyPr>
          <a:lstStyle/>
          <a:p>
            <a:r>
              <a:rPr lang="en-US" sz="4000" dirty="0"/>
              <a:t>Please Contact Me With Any Questions or Feedback!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E63519-9945-4276-8EB7-A6B13AD6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34" y="3044748"/>
            <a:ext cx="4574650" cy="1500187"/>
          </a:xfrm>
        </p:spPr>
        <p:txBody>
          <a:bodyPr/>
          <a:lstStyle/>
          <a:p>
            <a:r>
              <a:rPr lang="en-US" dirty="0"/>
              <a:t>Reach Me At kvgomes@wpi.edu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738B2-01A7-4A91-BD15-B03AA2D4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75" y="942331"/>
            <a:ext cx="4601100" cy="497333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E214E2-C50A-4230-9E2C-935DD3B2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13</a:t>
            </a:fld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7524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509876-D3BB-4122-9DF1-B83EE55D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D8BC2E-2C66-488E-A16C-220EE2074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76" y="153583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World is Currently Dependent on Petroleum Based Fuels (Figure 1)</a:t>
            </a:r>
          </a:p>
          <a:p>
            <a:r>
              <a:rPr lang="en-US" dirty="0"/>
              <a:t>Biogas Is an Attractive Option as an Alternative Fuel Source </a:t>
            </a:r>
          </a:p>
          <a:p>
            <a:r>
              <a:rPr lang="en-US" dirty="0"/>
              <a:t>Biogas Is Obtainable Through Anaerobic Digestion</a:t>
            </a:r>
          </a:p>
          <a:p>
            <a:r>
              <a:rPr lang="en-US" dirty="0"/>
              <a:t>Anaerobic Digestion Can Be Costly and Difficult Without a Pretreatment Method</a:t>
            </a:r>
          </a:p>
          <a:p>
            <a:r>
              <a:rPr lang="en-US" dirty="0"/>
              <a:t>This Study Examined the Pretreatment of Barley Bagasse by a Batch Reactor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FB7DAF-F6BE-49B2-A1A8-C5447D0FD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93000"/>
          </a:blip>
          <a:stretch>
            <a:fillRect/>
          </a:stretch>
        </p:blipFill>
        <p:spPr>
          <a:xfrm>
            <a:off x="5032324" y="1535838"/>
            <a:ext cx="6321476" cy="417761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3D99AB-538F-4224-A8B6-214D0F9F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2</a:t>
            </a:fld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0212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CD9238-B876-4215-9560-A7F0E519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125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Research: Biogas and Characterization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88DAC-2BD1-4F16-B338-A552D6B9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250" y="911225"/>
            <a:ext cx="5181600" cy="4351338"/>
          </a:xfrm>
        </p:spPr>
        <p:txBody>
          <a:bodyPr/>
          <a:lstStyle/>
          <a:p>
            <a:pPr marL="285750">
              <a:spcAft>
                <a:spcPts val="600"/>
              </a:spcAft>
            </a:pPr>
            <a:r>
              <a:rPr lang="en-US" sz="1600" dirty="0"/>
              <a:t>Figure 2 displays the role of biogas as a renewable fuel source in the anaerobic digestion process</a:t>
            </a:r>
          </a:p>
          <a:p>
            <a:pPr marL="285750">
              <a:spcAft>
                <a:spcPts val="600"/>
              </a:spcAft>
            </a:pPr>
            <a:r>
              <a:rPr lang="en-US" sz="1600" dirty="0"/>
              <a:t>Biogas is an attractive renewable fuel source because it can be used for heat and electricity </a:t>
            </a:r>
          </a:p>
          <a:p>
            <a:pPr marL="285750">
              <a:spcAft>
                <a:spcPts val="600"/>
              </a:spcAft>
            </a:pPr>
            <a:r>
              <a:rPr lang="en-US" sz="1600" dirty="0"/>
              <a:t>Anaerobic Digestors are often characterized by numerous stability metrics to maintain high methane yield in the biogas </a:t>
            </a:r>
          </a:p>
          <a:p>
            <a:pPr marL="742950" lvl="1">
              <a:spcAft>
                <a:spcPts val="600"/>
              </a:spcAft>
            </a:pPr>
            <a:r>
              <a:rPr lang="en-US" sz="1600" dirty="0"/>
              <a:t>Alkalinity</a:t>
            </a:r>
          </a:p>
          <a:p>
            <a:pPr marL="742950" lvl="1">
              <a:spcAft>
                <a:spcPts val="600"/>
              </a:spcAft>
            </a:pPr>
            <a:r>
              <a:rPr lang="en-US" sz="1600" dirty="0"/>
              <a:t>Chemical Oxygen Demand</a:t>
            </a:r>
          </a:p>
          <a:p>
            <a:pPr marL="742950" lvl="1">
              <a:spcAft>
                <a:spcPts val="600"/>
              </a:spcAft>
            </a:pPr>
            <a:r>
              <a:rPr lang="en-US" sz="1600" dirty="0"/>
              <a:t>Ammoniacal Nitrogen</a:t>
            </a:r>
          </a:p>
          <a:p>
            <a:pPr marL="742950" lvl="1">
              <a:spcAft>
                <a:spcPts val="600"/>
              </a:spcAft>
            </a:pPr>
            <a:r>
              <a:rPr lang="en-US" sz="1600" dirty="0"/>
              <a:t>pH</a:t>
            </a:r>
          </a:p>
          <a:p>
            <a:pPr marL="742950" lvl="1">
              <a:spcAft>
                <a:spcPts val="600"/>
              </a:spcAft>
            </a:pPr>
            <a:r>
              <a:rPr lang="en-US" sz="1600" dirty="0"/>
              <a:t>Total &amp; Volatile Solids</a:t>
            </a:r>
          </a:p>
          <a:p>
            <a:pPr marL="742950" lvl="1">
              <a:spcAft>
                <a:spcPts val="600"/>
              </a:spcAft>
            </a:pPr>
            <a:r>
              <a:rPr lang="en-US" sz="1600" dirty="0"/>
              <a:t>Biogas Composition</a:t>
            </a:r>
            <a:endParaRPr lang="en-US" dirty="0"/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0BCEC2-0182-4511-B885-1335EAC67A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50" y="1376039"/>
            <a:ext cx="6424323" cy="360553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87992-E3A6-42DA-8B10-72962DA6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3</a:t>
            </a:fld>
            <a:endParaRPr lang="en-US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0FD3B-3970-40E9-86D9-2175A1623FFA}"/>
              </a:ext>
            </a:extLst>
          </p:cNvPr>
          <p:cNvSpPr txBox="1"/>
          <p:nvPr/>
        </p:nvSpPr>
        <p:spPr>
          <a:xfrm>
            <a:off x="5206324" y="6561137"/>
            <a:ext cx="5499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https://www.eesi.org/papers/view/fact-sheet-biogasconverting-waste-to-energy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059EB-0AC1-4334-BC06-AC1E3F3B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19087"/>
            <a:ext cx="11239500" cy="62198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D2E2B-4FA8-45CD-84C2-D6C31972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4</a:t>
            </a:fld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30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AD17B0A2-469C-4AEC-8FC9-669AF70A1433}"/>
              </a:ext>
            </a:extLst>
          </p:cNvPr>
          <p:cNvSpPr/>
          <p:nvPr/>
        </p:nvSpPr>
        <p:spPr>
          <a:xfrm>
            <a:off x="5241019" y="2830720"/>
            <a:ext cx="1194048" cy="7416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F52A2A-3035-488F-9BA8-A0C88C1D6672}"/>
              </a:ext>
            </a:extLst>
          </p:cNvPr>
          <p:cNvSpPr/>
          <p:nvPr/>
        </p:nvSpPr>
        <p:spPr>
          <a:xfrm>
            <a:off x="1219448" y="569832"/>
            <a:ext cx="939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/>
              <a:t>Experimental Procedure: Reactor Conditions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277F7F-E51B-4D96-90B0-FFF1109B6603}"/>
              </a:ext>
            </a:extLst>
          </p:cNvPr>
          <p:cNvGrpSpPr/>
          <p:nvPr/>
        </p:nvGrpSpPr>
        <p:grpSpPr>
          <a:xfrm>
            <a:off x="2182686" y="1393604"/>
            <a:ext cx="7470648" cy="4357593"/>
            <a:chOff x="4094480" y="812797"/>
            <a:chExt cx="7991584" cy="45720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7798A54-C968-45E4-9384-AD53D4BA6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30" t="3679" r="11299" b="577"/>
            <a:stretch/>
          </p:blipFill>
          <p:spPr>
            <a:xfrm>
              <a:off x="4094480" y="812798"/>
              <a:ext cx="3313176" cy="45720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697E15-780C-4C77-999F-3BE9D2A4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01704" y="812797"/>
              <a:ext cx="3484360" cy="45720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CCF5C3-4DE9-4B89-AF3A-3D97F5A8EE01}"/>
                </a:ext>
              </a:extLst>
            </p:cNvPr>
            <p:cNvSpPr txBox="1"/>
            <p:nvPr/>
          </p:nvSpPr>
          <p:spPr>
            <a:xfrm>
              <a:off x="7310392" y="2543292"/>
              <a:ext cx="1332992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/>
                <a:t>180 mL/day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5D33EF-D8F1-458E-91DA-6F1AEED3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5</a:t>
            </a:fld>
            <a:endParaRPr lang="en-US" sz="6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C9D72-9804-4C9B-977E-0591DC0F253D}"/>
              </a:ext>
            </a:extLst>
          </p:cNvPr>
          <p:cNvSpPr txBox="1"/>
          <p:nvPr/>
        </p:nvSpPr>
        <p:spPr>
          <a:xfrm>
            <a:off x="6396104" y="6060181"/>
            <a:ext cx="50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Continuous Reactor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0CE32-6F2F-4FA8-8E10-4966C6638339}"/>
              </a:ext>
            </a:extLst>
          </p:cNvPr>
          <p:cNvSpPr txBox="1"/>
          <p:nvPr/>
        </p:nvSpPr>
        <p:spPr>
          <a:xfrm>
            <a:off x="2182686" y="6075144"/>
            <a:ext cx="290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Batch Reactor</a:t>
            </a:r>
          </a:p>
        </p:txBody>
      </p:sp>
    </p:spTree>
    <p:extLst>
      <p:ext uri="{BB962C8B-B14F-4D97-AF65-F5344CB8AC3E}">
        <p14:creationId xmlns:p14="http://schemas.microsoft.com/office/powerpoint/2010/main" val="269210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13B967-1BD1-4AF8-B9BA-45400F5C6BC9}"/>
              </a:ext>
            </a:extLst>
          </p:cNvPr>
          <p:cNvSpPr/>
          <p:nvPr/>
        </p:nvSpPr>
        <p:spPr>
          <a:xfrm>
            <a:off x="1724226" y="204265"/>
            <a:ext cx="8743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/>
              <a:t>Experimental Procedure: Reactor 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C3871-677D-485E-93A4-AB9E5EB22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83" y="850596"/>
            <a:ext cx="8768105" cy="49635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8C4DA-B3F5-4B05-884B-F3F29B24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6</a:t>
            </a:fld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2218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479439-0E17-48FE-95DE-6F299734BEF6}"/>
              </a:ext>
            </a:extLst>
          </p:cNvPr>
          <p:cNvSpPr/>
          <p:nvPr/>
        </p:nvSpPr>
        <p:spPr>
          <a:xfrm>
            <a:off x="1506378" y="146027"/>
            <a:ext cx="9179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Experimental Procedure: Energetic Analysis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88F94-4BD7-4C0A-A7B6-77080960FDAE}"/>
              </a:ext>
            </a:extLst>
          </p:cNvPr>
          <p:cNvSpPr/>
          <p:nvPr/>
        </p:nvSpPr>
        <p:spPr>
          <a:xfrm>
            <a:off x="437965" y="2151727"/>
            <a:ext cx="41784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Analysis for the Energy Produced by the Reactor Made the Following Assumptions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Ideal Gas Behavior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100% of the Methane Is Combusted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Lower Heating Value for Methane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F027718-347D-41E6-8464-6C9BAF51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43" y="1372537"/>
            <a:ext cx="4741123" cy="41129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40702-6624-42A4-894D-16BF9EBB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7</a:t>
            </a:fld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4678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2E6D5-07C3-48FF-9A61-C7782D9EFAC7}"/>
              </a:ext>
            </a:extLst>
          </p:cNvPr>
          <p:cNvSpPr/>
          <p:nvPr/>
        </p:nvSpPr>
        <p:spPr>
          <a:xfrm>
            <a:off x="1383109" y="137150"/>
            <a:ext cx="4360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Results: Biogas Volume and Composition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996A3-48E6-46EB-96AC-D45841BB5289}"/>
              </a:ext>
            </a:extLst>
          </p:cNvPr>
          <p:cNvSpPr/>
          <p:nvPr/>
        </p:nvSpPr>
        <p:spPr>
          <a:xfrm>
            <a:off x="229528" y="2076142"/>
            <a:ext cx="548731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Continuous Reactor produced an average of 58% methane in the biogas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Composition trends are consistent with highly biodegradable materials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Produced over 20L of Biogas with an average of 745 mL per day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6A4BF-42B1-44B4-8EA5-87022DAD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8</a:t>
            </a:fld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D3B0E-D0CF-4C9B-85AE-ED2D05F1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780" y="3388588"/>
            <a:ext cx="4480149" cy="3469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444BF-98D7-4F2C-A921-E728052FE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476"/>
            <a:ext cx="4360189" cy="33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7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4BC95B-0AD0-4EA4-B259-B71E8CBD84DF}"/>
              </a:ext>
            </a:extLst>
          </p:cNvPr>
          <p:cNvSpPr/>
          <p:nvPr/>
        </p:nvSpPr>
        <p:spPr>
          <a:xfrm>
            <a:off x="1029482" y="4733033"/>
            <a:ext cx="273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&amp; Volatile Solid Ratios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9D973-E8D8-4EDE-9DE2-67A5023BD21F}"/>
              </a:ext>
            </a:extLst>
          </p:cNvPr>
          <p:cNvSpPr/>
          <p:nvPr/>
        </p:nvSpPr>
        <p:spPr>
          <a:xfrm>
            <a:off x="5056294" y="4668501"/>
            <a:ext cx="309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Ammoniacal Nitrogen Quantity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72F7A6-6663-4D9A-B740-EB56AF33B30A}"/>
              </a:ext>
            </a:extLst>
          </p:cNvPr>
          <p:cNvSpPr/>
          <p:nvPr/>
        </p:nvSpPr>
        <p:spPr>
          <a:xfrm>
            <a:off x="9563100" y="4863852"/>
            <a:ext cx="179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Daily pH Testing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C5C5D-1675-4EA6-8C8F-F33362C012BB}"/>
              </a:ext>
            </a:extLst>
          </p:cNvPr>
          <p:cNvSpPr/>
          <p:nvPr/>
        </p:nvSpPr>
        <p:spPr>
          <a:xfrm>
            <a:off x="4099512" y="270314"/>
            <a:ext cx="464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Results: Daily Metrics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F200B-B0E1-4A64-9406-9CCA9F3D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179A-418A-4609-9543-3420CA70FEC3}" type="slidenum">
              <a:rPr lang="en-US" sz="6600" smtClean="0"/>
              <a:t>9</a:t>
            </a:fld>
            <a:endParaRPr lang="en-US" sz="6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5A8A5C-A941-4CB6-9A16-3D37991C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164"/>
            <a:ext cx="4361734" cy="3498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A00C1-7F94-4B48-BCA6-70A2A122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669" y="1302041"/>
            <a:ext cx="4394121" cy="3242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1C6DA-BB23-410D-9E0E-D74F683F9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727" y="1239948"/>
            <a:ext cx="3452354" cy="36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496</Words>
  <Application>Microsoft Office PowerPoint</Application>
  <PresentationFormat>Widescreen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Batch Reactor Pretreatment of Brewer's Spent Grain Enables Bioenergy Production From Continuous Anaerobic Digestion</vt:lpstr>
      <vt:lpstr>Motivation</vt:lpstr>
      <vt:lpstr>Background Research: Biogas and Characterization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Please Contact Me With Any Questions or Feedback!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Reactor Anaerobic Digestion with Batch Reactor Pretreatment for Barley Bagasse </dc:title>
  <dc:creator>Katherine Gomes</dc:creator>
  <cp:lastModifiedBy>Katherine Gomes</cp:lastModifiedBy>
  <cp:revision>15</cp:revision>
  <dcterms:created xsi:type="dcterms:W3CDTF">2020-04-21T15:10:35Z</dcterms:created>
  <dcterms:modified xsi:type="dcterms:W3CDTF">2020-04-25T16:30:55Z</dcterms:modified>
</cp:coreProperties>
</file>