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4"/>
  </p:sldMasterIdLst>
  <p:notesMasterIdLst>
    <p:notesMasterId r:id="rId5"/>
  </p:notesMasterIdLst>
  <p:sldIdLst>
    <p:sldId id="256" r:id="rId6"/>
  </p:sldIdLst>
  <p:sldSz cy="256032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064">
          <p15:clr>
            <a:srgbClr val="A4A3A4"/>
          </p15:clr>
        </p15:guide>
        <p15:guide id="2" pos="10368">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8064" orient="horz"/>
        <p:guide pos="10368"/>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326"/>
              </a:spcBef>
              <a:spcAft>
                <a:spcPts val="0"/>
              </a:spcAft>
              <a:buSzPts val="1400"/>
              <a:buNone/>
              <a:defRPr b="0" i="0" sz="4419" u="none" cap="none" strike="noStrike">
                <a:solidFill>
                  <a:schemeClr val="dk1"/>
                </a:solidFill>
                <a:latin typeface="Calibri"/>
                <a:ea typeface="Calibri"/>
                <a:cs typeface="Calibri"/>
                <a:sym typeface="Calibri"/>
              </a:defRPr>
            </a:lvl1pPr>
            <a:lvl2pPr indent="-228600" lvl="1" marL="914400" marR="0" rtl="0" algn="l">
              <a:spcBef>
                <a:spcPts val="1326"/>
              </a:spcBef>
              <a:spcAft>
                <a:spcPts val="0"/>
              </a:spcAft>
              <a:buSzPts val="1400"/>
              <a:buNone/>
              <a:defRPr b="0" i="0" sz="4419" u="none" cap="none" strike="noStrike">
                <a:solidFill>
                  <a:schemeClr val="dk1"/>
                </a:solidFill>
                <a:latin typeface="Calibri"/>
                <a:ea typeface="Calibri"/>
                <a:cs typeface="Calibri"/>
                <a:sym typeface="Calibri"/>
              </a:defRPr>
            </a:lvl2pPr>
            <a:lvl3pPr indent="-228600" lvl="2" marL="1371600" marR="0" rtl="0" algn="l">
              <a:spcBef>
                <a:spcPts val="1326"/>
              </a:spcBef>
              <a:spcAft>
                <a:spcPts val="0"/>
              </a:spcAft>
              <a:buSzPts val="1400"/>
              <a:buNone/>
              <a:defRPr b="0" i="0" sz="4419" u="none" cap="none" strike="noStrike">
                <a:solidFill>
                  <a:schemeClr val="dk1"/>
                </a:solidFill>
                <a:latin typeface="Calibri"/>
                <a:ea typeface="Calibri"/>
                <a:cs typeface="Calibri"/>
                <a:sym typeface="Calibri"/>
              </a:defRPr>
            </a:lvl3pPr>
            <a:lvl4pPr indent="-228600" lvl="3" marL="1828800" marR="0" rtl="0" algn="l">
              <a:spcBef>
                <a:spcPts val="1326"/>
              </a:spcBef>
              <a:spcAft>
                <a:spcPts val="0"/>
              </a:spcAft>
              <a:buSzPts val="1400"/>
              <a:buNone/>
              <a:defRPr b="0" i="0" sz="4419" u="none" cap="none" strike="noStrike">
                <a:solidFill>
                  <a:schemeClr val="dk1"/>
                </a:solidFill>
                <a:latin typeface="Calibri"/>
                <a:ea typeface="Calibri"/>
                <a:cs typeface="Calibri"/>
                <a:sym typeface="Calibri"/>
              </a:defRPr>
            </a:lvl4pPr>
            <a:lvl5pPr indent="-228600" lvl="4" marL="2286000" marR="0" rtl="0" algn="l">
              <a:spcBef>
                <a:spcPts val="1326"/>
              </a:spcBef>
              <a:spcAft>
                <a:spcPts val="0"/>
              </a:spcAft>
              <a:buSzPts val="1400"/>
              <a:buNone/>
              <a:defRPr b="0" i="0" sz="4419"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4419"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4419"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4419"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4419"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 name="Shape 13"/>
        <p:cNvGrpSpPr/>
        <p:nvPr/>
      </p:nvGrpSpPr>
      <p:grpSpPr>
        <a:xfrm>
          <a:off x="0" y="0"/>
          <a:ext cx="0" cy="0"/>
          <a:chOff x="0" y="0"/>
          <a:chExt cx="0" cy="0"/>
        </a:xfrm>
      </p:grpSpPr>
      <p:sp>
        <p:nvSpPr>
          <p:cNvPr id="14" name="Google Shape;14;g754961253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326"/>
              </a:spcBef>
              <a:spcAft>
                <a:spcPts val="0"/>
              </a:spcAft>
              <a:buNone/>
            </a:pPr>
            <a:r>
              <a:t/>
            </a:r>
            <a:endParaRPr/>
          </a:p>
        </p:txBody>
      </p:sp>
      <p:sp>
        <p:nvSpPr>
          <p:cNvPr id="15" name="Google Shape;15;g754961253d_0_0:notes"/>
          <p:cNvSpPr/>
          <p:nvPr>
            <p:ph idx="2" type="sldImg"/>
          </p:nvPr>
        </p:nvSpPr>
        <p:spPr>
          <a:xfrm>
            <a:off x="1223963" y="685800"/>
            <a:ext cx="4410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2468565" y="7953376"/>
            <a:ext cx="27981274" cy="5487988"/>
          </a:xfrm>
          <a:prstGeom prst="rect">
            <a:avLst/>
          </a:prstGeom>
          <a:noFill/>
          <a:ln>
            <a:noFill/>
          </a:ln>
        </p:spPr>
        <p:txBody>
          <a:bodyPr anchorCtr="0" anchor="t" bIns="60000" lIns="120000" spcFirstLastPara="1" rIns="120000" wrap="square" tIns="60000">
            <a:noAutofit/>
          </a:bodyPr>
          <a:lstStyle>
            <a:lvl1pPr lvl="0" marR="0" rtl="0" algn="ctr">
              <a:spcBef>
                <a:spcPts val="0"/>
              </a:spcBef>
              <a:spcAft>
                <a:spcPts val="0"/>
              </a:spcAft>
              <a:buSzPts val="1400"/>
              <a:buNone/>
              <a:defRPr b="0" i="0" sz="15825" u="none" cap="none" strike="noStrike">
                <a:solidFill>
                  <a:schemeClr val="dk1"/>
                </a:solidFill>
                <a:latin typeface="Cambria"/>
                <a:ea typeface="Cambria"/>
                <a:cs typeface="Cambria"/>
                <a:sym typeface="Cambria"/>
              </a:defRPr>
            </a:lvl1pPr>
            <a:lvl2pPr lvl="1" marR="0" rtl="0" algn="ctr">
              <a:spcBef>
                <a:spcPts val="0"/>
              </a:spcBef>
              <a:spcAft>
                <a:spcPts val="0"/>
              </a:spcAft>
              <a:buSzPts val="1400"/>
              <a:buNone/>
              <a:defRPr b="0" i="0" sz="15825"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15825"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15825"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15825" u="none" cap="none" strike="noStrike">
                <a:solidFill>
                  <a:schemeClr val="dk1"/>
                </a:solidFill>
                <a:latin typeface="Arial"/>
                <a:ea typeface="Arial"/>
                <a:cs typeface="Arial"/>
                <a:sym typeface="Arial"/>
              </a:defRPr>
            </a:lvl5pPr>
            <a:lvl6pPr lvl="5" marR="0" rtl="0" algn="ctr">
              <a:spcBef>
                <a:spcPts val="0"/>
              </a:spcBef>
              <a:spcAft>
                <a:spcPts val="0"/>
              </a:spcAft>
              <a:buSzPts val="1400"/>
              <a:buNone/>
              <a:defRPr b="0" i="0" sz="15825"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5825"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5825"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5825" u="none" cap="none" strike="noStrike">
                <a:solidFill>
                  <a:schemeClr val="dk1"/>
                </a:solidFill>
                <a:latin typeface="Calibri"/>
                <a:ea typeface="Calibri"/>
                <a:cs typeface="Calibri"/>
                <a:sym typeface="Calibri"/>
              </a:defRPr>
            </a:lvl9pPr>
          </a:lstStyle>
          <a:p/>
        </p:txBody>
      </p:sp>
      <p:sp>
        <p:nvSpPr>
          <p:cNvPr id="12" name="Google Shape;12;p2"/>
          <p:cNvSpPr txBox="1"/>
          <p:nvPr>
            <p:ph idx="1" type="subTitle"/>
          </p:nvPr>
        </p:nvSpPr>
        <p:spPr>
          <a:xfrm>
            <a:off x="4937127" y="14508163"/>
            <a:ext cx="23044149" cy="6543675"/>
          </a:xfrm>
          <a:prstGeom prst="rect">
            <a:avLst/>
          </a:prstGeom>
          <a:noFill/>
          <a:ln>
            <a:noFill/>
          </a:ln>
        </p:spPr>
        <p:txBody>
          <a:bodyPr anchorCtr="0" anchor="t" bIns="60000" lIns="120000" spcFirstLastPara="1" rIns="120000" wrap="square" tIns="60000">
            <a:noAutofit/>
          </a:bodyPr>
          <a:lstStyle>
            <a:lvl1pPr lvl="0" marR="0" rtl="0" algn="ctr">
              <a:spcBef>
                <a:spcPts val="2310"/>
              </a:spcBef>
              <a:spcAft>
                <a:spcPts val="0"/>
              </a:spcAft>
              <a:buClr>
                <a:srgbClr val="888888"/>
              </a:buClr>
              <a:buSzPts val="11550"/>
              <a:buFont typeface="Arial"/>
              <a:buNone/>
              <a:defRPr b="0" i="0" sz="11550" u="none" cap="none" strike="noStrike">
                <a:solidFill>
                  <a:srgbClr val="888888"/>
                </a:solidFill>
                <a:latin typeface="Cambria"/>
                <a:ea typeface="Cambria"/>
                <a:cs typeface="Cambria"/>
                <a:sym typeface="Cambria"/>
              </a:defRPr>
            </a:lvl1pPr>
            <a:lvl2pPr lvl="1" marR="0" rtl="0" algn="ctr">
              <a:spcBef>
                <a:spcPts val="2010"/>
              </a:spcBef>
              <a:spcAft>
                <a:spcPts val="0"/>
              </a:spcAft>
              <a:buClr>
                <a:srgbClr val="888888"/>
              </a:buClr>
              <a:buSzPts val="10050"/>
              <a:buFont typeface="Arial"/>
              <a:buNone/>
              <a:defRPr b="0" i="0" sz="10050" u="none" cap="none" strike="noStrike">
                <a:solidFill>
                  <a:srgbClr val="888888"/>
                </a:solidFill>
                <a:latin typeface="Cambria"/>
                <a:ea typeface="Cambria"/>
                <a:cs typeface="Cambria"/>
                <a:sym typeface="Cambria"/>
              </a:defRPr>
            </a:lvl2pPr>
            <a:lvl3pPr lvl="2" marR="0" rtl="0" algn="ctr">
              <a:spcBef>
                <a:spcPts val="1740"/>
              </a:spcBef>
              <a:spcAft>
                <a:spcPts val="0"/>
              </a:spcAft>
              <a:buClr>
                <a:srgbClr val="888888"/>
              </a:buClr>
              <a:buSzPts val="8700"/>
              <a:buFont typeface="Arial"/>
              <a:buNone/>
              <a:defRPr b="0" i="0" sz="8700" u="none" cap="none" strike="noStrike">
                <a:solidFill>
                  <a:srgbClr val="888888"/>
                </a:solidFill>
                <a:latin typeface="Cambria"/>
                <a:ea typeface="Cambria"/>
                <a:cs typeface="Cambria"/>
                <a:sym typeface="Cambria"/>
              </a:defRPr>
            </a:lvl3pPr>
            <a:lvl4pPr lvl="3" marR="0" rtl="0" algn="ctr">
              <a:spcBef>
                <a:spcPts val="1440"/>
              </a:spcBef>
              <a:spcAft>
                <a:spcPts val="0"/>
              </a:spcAft>
              <a:buClr>
                <a:srgbClr val="888888"/>
              </a:buClr>
              <a:buSzPts val="7200"/>
              <a:buFont typeface="Arial"/>
              <a:buNone/>
              <a:defRPr b="0" i="0" sz="7200" u="none" cap="none" strike="noStrike">
                <a:solidFill>
                  <a:srgbClr val="888888"/>
                </a:solidFill>
                <a:latin typeface="Cambria"/>
                <a:ea typeface="Cambria"/>
                <a:cs typeface="Cambria"/>
                <a:sym typeface="Cambria"/>
              </a:defRPr>
            </a:lvl4pPr>
            <a:lvl5pPr lvl="4" marR="0" rtl="0" algn="ctr">
              <a:spcBef>
                <a:spcPts val="1440"/>
              </a:spcBef>
              <a:spcAft>
                <a:spcPts val="0"/>
              </a:spcAft>
              <a:buClr>
                <a:srgbClr val="888888"/>
              </a:buClr>
              <a:buSzPts val="7200"/>
              <a:buFont typeface="Arial"/>
              <a:buNone/>
              <a:defRPr b="0" i="0" sz="7200" u="none" cap="none" strike="noStrike">
                <a:solidFill>
                  <a:srgbClr val="888888"/>
                </a:solidFill>
                <a:latin typeface="Cambria"/>
                <a:ea typeface="Cambria"/>
                <a:cs typeface="Cambria"/>
                <a:sym typeface="Cambria"/>
              </a:defRPr>
            </a:lvl5pPr>
            <a:lvl6pPr lvl="5" marR="0" rtl="0" algn="ctr">
              <a:spcBef>
                <a:spcPts val="1440"/>
              </a:spcBef>
              <a:spcAft>
                <a:spcPts val="0"/>
              </a:spcAft>
              <a:buClr>
                <a:srgbClr val="888888"/>
              </a:buClr>
              <a:buSzPts val="7200"/>
              <a:buFont typeface="Arial"/>
              <a:buNone/>
              <a:defRPr b="0" i="0" sz="7200" u="none" cap="none" strike="noStrike">
                <a:solidFill>
                  <a:srgbClr val="888888"/>
                </a:solidFill>
                <a:latin typeface="Cambria"/>
                <a:ea typeface="Cambria"/>
                <a:cs typeface="Cambria"/>
                <a:sym typeface="Cambria"/>
              </a:defRPr>
            </a:lvl6pPr>
            <a:lvl7pPr lvl="6" marR="0" rtl="0" algn="ctr">
              <a:spcBef>
                <a:spcPts val="1440"/>
              </a:spcBef>
              <a:spcAft>
                <a:spcPts val="0"/>
              </a:spcAft>
              <a:buClr>
                <a:srgbClr val="888888"/>
              </a:buClr>
              <a:buSzPts val="7200"/>
              <a:buFont typeface="Arial"/>
              <a:buNone/>
              <a:defRPr b="0" i="0" sz="7200" u="none" cap="none" strike="noStrike">
                <a:solidFill>
                  <a:srgbClr val="888888"/>
                </a:solidFill>
                <a:latin typeface="Cambria"/>
                <a:ea typeface="Cambria"/>
                <a:cs typeface="Cambria"/>
                <a:sym typeface="Cambria"/>
              </a:defRPr>
            </a:lvl7pPr>
            <a:lvl8pPr lvl="7" marR="0" rtl="0" algn="ctr">
              <a:spcBef>
                <a:spcPts val="1440"/>
              </a:spcBef>
              <a:spcAft>
                <a:spcPts val="0"/>
              </a:spcAft>
              <a:buClr>
                <a:srgbClr val="888888"/>
              </a:buClr>
              <a:buSzPts val="7200"/>
              <a:buFont typeface="Arial"/>
              <a:buNone/>
              <a:defRPr b="0" i="0" sz="7200" u="none" cap="none" strike="noStrike">
                <a:solidFill>
                  <a:srgbClr val="888888"/>
                </a:solidFill>
                <a:latin typeface="Cambria"/>
                <a:ea typeface="Cambria"/>
                <a:cs typeface="Cambria"/>
                <a:sym typeface="Cambria"/>
              </a:defRPr>
            </a:lvl8pPr>
            <a:lvl9pPr lvl="8" marR="0" rtl="0" algn="ctr">
              <a:spcBef>
                <a:spcPts val="1440"/>
              </a:spcBef>
              <a:spcAft>
                <a:spcPts val="0"/>
              </a:spcAft>
              <a:buClr>
                <a:srgbClr val="888888"/>
              </a:buClr>
              <a:buSzPts val="7200"/>
              <a:buFont typeface="Arial"/>
              <a:buNone/>
              <a:defRPr b="0" i="0" sz="7200" u="none" cap="none" strike="noStrike">
                <a:solidFill>
                  <a:srgbClr val="888888"/>
                </a:solidFill>
                <a:latin typeface="Cambria"/>
                <a:ea typeface="Cambria"/>
                <a:cs typeface="Cambria"/>
                <a:sym typeface="Cambri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B647B"/>
            </a:gs>
            <a:gs pos="100000">
              <a:srgbClr val="292E36"/>
            </a:gs>
          </a:gsLst>
          <a:lin ang="5400000" scaled="0"/>
        </a:gra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1.png"/><Relationship Id="rId13" Type="http://schemas.openxmlformats.org/officeDocument/2006/relationships/image" Target="../media/image9.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2.png"/><Relationship Id="rId15" Type="http://schemas.openxmlformats.org/officeDocument/2006/relationships/image" Target="../media/image5.jpg"/><Relationship Id="rId1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3.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 name="Shape 16"/>
        <p:cNvGrpSpPr/>
        <p:nvPr/>
      </p:nvGrpSpPr>
      <p:grpSpPr>
        <a:xfrm>
          <a:off x="0" y="0"/>
          <a:ext cx="0" cy="0"/>
          <a:chOff x="0" y="0"/>
          <a:chExt cx="0" cy="0"/>
        </a:xfrm>
      </p:grpSpPr>
      <p:sp>
        <p:nvSpPr>
          <p:cNvPr id="17" name="Google Shape;17;p3"/>
          <p:cNvSpPr/>
          <p:nvPr/>
        </p:nvSpPr>
        <p:spPr>
          <a:xfrm rot="10800000">
            <a:off x="0" y="130"/>
            <a:ext cx="32918400" cy="4242900"/>
          </a:xfrm>
          <a:prstGeom prst="round2SameRect">
            <a:avLst>
              <a:gd fmla="val 16667" name="adj1"/>
              <a:gd fmla="val 0" name="adj2"/>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
          <p:cNvSpPr/>
          <p:nvPr/>
        </p:nvSpPr>
        <p:spPr>
          <a:xfrm>
            <a:off x="11115600" y="4419600"/>
            <a:ext cx="10296600" cy="16661100"/>
          </a:xfrm>
          <a:prstGeom prst="roundRect">
            <a:avLst>
              <a:gd fmla="val 4639" name="adj"/>
            </a:avLst>
          </a:prstGeom>
          <a:solidFill>
            <a:schemeClr val="lt1"/>
          </a:solidFill>
          <a:ln cap="flat" cmpd="sng" w="9525">
            <a:solidFill>
              <a:schemeClr val="dk1"/>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spcBef>
                <a:spcPts val="0"/>
              </a:spcBef>
              <a:spcAft>
                <a:spcPts val="0"/>
              </a:spcAft>
              <a:buNone/>
            </a:pPr>
            <a:r>
              <a:rPr b="1" lang="en-US" sz="4050">
                <a:solidFill>
                  <a:schemeClr val="dk1"/>
                </a:solidFill>
              </a:rPr>
              <a:t>Experiment</a:t>
            </a:r>
            <a:endParaRPr sz="4050"/>
          </a:p>
          <a:p>
            <a:pPr indent="0" lvl="0" marL="0" marR="0" rtl="0" algn="ctr">
              <a:spcBef>
                <a:spcPts val="0"/>
              </a:spcBef>
              <a:spcAft>
                <a:spcPts val="0"/>
              </a:spcAft>
              <a:buNone/>
            </a:pPr>
            <a:r>
              <a:t/>
            </a:r>
            <a:endParaRPr b="1" i="0" sz="435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1" i="0" sz="315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2700" u="none" cap="none" strike="noStrike">
              <a:solidFill>
                <a:schemeClr val="dk1"/>
              </a:solidFill>
              <a:latin typeface="Cambria"/>
              <a:ea typeface="Cambria"/>
              <a:cs typeface="Cambria"/>
              <a:sym typeface="Cambria"/>
            </a:endParaRPr>
          </a:p>
          <a:p>
            <a:pPr indent="0" lvl="0" marL="0" marR="0" rtl="0" algn="just">
              <a:spcBef>
                <a:spcPts val="0"/>
              </a:spcBef>
              <a:spcAft>
                <a:spcPts val="0"/>
              </a:spcAft>
              <a:buNone/>
            </a:pPr>
            <a:r>
              <a:t/>
            </a:r>
            <a:endParaRPr b="0" i="0" sz="2775"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2775"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2775"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2775"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2775"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1" i="0" sz="2775" u="none" cap="none" strike="noStrike">
              <a:solidFill>
                <a:schemeClr val="dk1"/>
              </a:solidFill>
              <a:latin typeface="Arial"/>
              <a:ea typeface="Arial"/>
              <a:cs typeface="Arial"/>
              <a:sym typeface="Arial"/>
            </a:endParaRPr>
          </a:p>
          <a:p>
            <a:pPr indent="0" lvl="1" marL="1672004" marR="0" rtl="0" algn="just">
              <a:spcBef>
                <a:spcPts val="0"/>
              </a:spcBef>
              <a:spcAft>
                <a:spcPts val="0"/>
              </a:spcAft>
              <a:buNone/>
            </a:pPr>
            <a:r>
              <a:rPr b="1" i="0" lang="en-US" sz="2775" u="none" cap="none" strike="noStrike">
                <a:solidFill>
                  <a:schemeClr val="dk1"/>
                </a:solidFill>
                <a:latin typeface="Arial"/>
                <a:ea typeface="Arial"/>
                <a:cs typeface="Arial"/>
                <a:sym typeface="Arial"/>
              </a:rPr>
              <a:t> </a:t>
            </a:r>
            <a:endParaRPr/>
          </a:p>
          <a:p>
            <a:pPr indent="0" lvl="1" marL="1672004" marR="0" rtl="0" algn="just">
              <a:spcBef>
                <a:spcPts val="0"/>
              </a:spcBef>
              <a:spcAft>
                <a:spcPts val="0"/>
              </a:spcAft>
              <a:buNone/>
            </a:pPr>
            <a:r>
              <a:t/>
            </a:r>
            <a:endParaRPr b="1" i="0" sz="2775" u="none" cap="none" strike="noStrike">
              <a:solidFill>
                <a:schemeClr val="dk1"/>
              </a:solidFill>
              <a:latin typeface="Arial"/>
              <a:ea typeface="Arial"/>
              <a:cs typeface="Arial"/>
              <a:sym typeface="Arial"/>
            </a:endParaRPr>
          </a:p>
        </p:txBody>
      </p:sp>
      <p:sp>
        <p:nvSpPr>
          <p:cNvPr id="19" name="Google Shape;19;p3"/>
          <p:cNvSpPr/>
          <p:nvPr/>
        </p:nvSpPr>
        <p:spPr>
          <a:xfrm>
            <a:off x="685800" y="4360325"/>
            <a:ext cx="10296600" cy="4242900"/>
          </a:xfrm>
          <a:prstGeom prst="roundRect">
            <a:avLst>
              <a:gd fmla="val 10797" name="adj"/>
            </a:avLst>
          </a:prstGeom>
          <a:solidFill>
            <a:schemeClr val="lt1"/>
          </a:solidFill>
          <a:ln cap="flat" cmpd="sng" w="9525">
            <a:solidFill>
              <a:schemeClr val="dk1"/>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spcBef>
                <a:spcPts val="0"/>
              </a:spcBef>
              <a:spcAft>
                <a:spcPts val="0"/>
              </a:spcAft>
              <a:buNone/>
            </a:pPr>
            <a:r>
              <a:rPr b="1" lang="en-US" sz="4050">
                <a:solidFill>
                  <a:schemeClr val="dk1"/>
                </a:solidFill>
              </a:rPr>
              <a:t>Abstract</a:t>
            </a:r>
            <a:endParaRPr sz="4050"/>
          </a:p>
          <a:p>
            <a:pPr indent="0" lvl="0" marL="0" marR="0" rtl="0" algn="l">
              <a:spcBef>
                <a:spcPts val="0"/>
              </a:spcBef>
              <a:spcAft>
                <a:spcPts val="0"/>
              </a:spcAft>
              <a:buNone/>
            </a:pPr>
            <a:r>
              <a:rPr lang="en-US" sz="2400">
                <a:solidFill>
                  <a:schemeClr val="dk1"/>
                </a:solidFill>
                <a:latin typeface="Cambria"/>
                <a:ea typeface="Cambria"/>
                <a:cs typeface="Cambria"/>
                <a:sym typeface="Cambria"/>
              </a:rPr>
              <a:t>Supervisory control of a humanoid robot requires </a:t>
            </a:r>
            <a:r>
              <a:rPr b="1" lang="en-US" sz="2400">
                <a:solidFill>
                  <a:schemeClr val="dk1"/>
                </a:solidFill>
                <a:latin typeface="Cambria"/>
                <a:ea typeface="Cambria"/>
                <a:cs typeface="Cambria"/>
                <a:sym typeface="Cambria"/>
              </a:rPr>
              <a:t>coordination of remote perception with robot action</a:t>
            </a:r>
            <a:r>
              <a:rPr lang="en-US" sz="2400">
                <a:solidFill>
                  <a:schemeClr val="dk1"/>
                </a:solidFill>
                <a:latin typeface="Cambria"/>
                <a:ea typeface="Cambria"/>
                <a:cs typeface="Cambria"/>
                <a:sym typeface="Cambria"/>
              </a:rPr>
              <a:t>, which becomes more demanding with </a:t>
            </a:r>
            <a:r>
              <a:rPr b="1" lang="en-US" sz="2400">
                <a:solidFill>
                  <a:schemeClr val="dk1"/>
                </a:solidFill>
                <a:latin typeface="Cambria"/>
                <a:ea typeface="Cambria"/>
                <a:cs typeface="Cambria"/>
                <a:sym typeface="Cambria"/>
              </a:rPr>
              <a:t>multiple moving cameras</a:t>
            </a:r>
            <a:r>
              <a:rPr lang="en-US" sz="2400">
                <a:solidFill>
                  <a:schemeClr val="dk1"/>
                </a:solidFill>
                <a:latin typeface="Cambria"/>
                <a:ea typeface="Cambria"/>
                <a:cs typeface="Cambria"/>
                <a:sym typeface="Cambria"/>
              </a:rPr>
              <a:t>. This work explores autonomous camera control and selection to </a:t>
            </a:r>
            <a:r>
              <a:rPr b="1" lang="en-US" sz="2400">
                <a:solidFill>
                  <a:schemeClr val="dk1"/>
                </a:solidFill>
                <a:latin typeface="Cambria"/>
                <a:ea typeface="Cambria"/>
                <a:cs typeface="Cambria"/>
                <a:sym typeface="Cambria"/>
              </a:rPr>
              <a:t>reduce operator workload and improve task performance</a:t>
            </a:r>
            <a:r>
              <a:rPr lang="en-US" sz="2400">
                <a:solidFill>
                  <a:schemeClr val="dk1"/>
                </a:solidFill>
                <a:latin typeface="Cambria"/>
                <a:ea typeface="Cambria"/>
                <a:cs typeface="Cambria"/>
                <a:sym typeface="Cambria"/>
              </a:rPr>
              <a:t> by designing a novel method for autonomous camera selection and control and evaluating the approach in a user study.</a:t>
            </a:r>
            <a:endParaRPr sz="2400">
              <a:solidFill>
                <a:schemeClr val="dk1"/>
              </a:solidFill>
              <a:latin typeface="Cambria"/>
              <a:ea typeface="Cambria"/>
              <a:cs typeface="Cambria"/>
              <a:sym typeface="Cambria"/>
            </a:endParaRPr>
          </a:p>
          <a:p>
            <a:pPr indent="0" lvl="0" marL="0" marR="0" rtl="0" algn="l">
              <a:spcBef>
                <a:spcPts val="0"/>
              </a:spcBef>
              <a:spcAft>
                <a:spcPts val="0"/>
              </a:spcAft>
              <a:buNone/>
            </a:pPr>
            <a:r>
              <a:rPr lang="en-US" sz="2400">
                <a:solidFill>
                  <a:schemeClr val="dk1"/>
                </a:solidFill>
                <a:latin typeface="Cambria"/>
                <a:ea typeface="Cambria"/>
                <a:cs typeface="Cambria"/>
                <a:sym typeface="Cambria"/>
              </a:rPr>
              <a:t>We found </a:t>
            </a:r>
            <a:r>
              <a:rPr b="1" lang="en-US" sz="2400">
                <a:solidFill>
                  <a:schemeClr val="dk1"/>
                </a:solidFill>
                <a:latin typeface="Cambria"/>
                <a:ea typeface="Cambria"/>
                <a:cs typeface="Cambria"/>
                <a:sym typeface="Cambria"/>
              </a:rPr>
              <a:t>autonomous camera control does improve task performance</a:t>
            </a:r>
            <a:r>
              <a:rPr lang="en-US" sz="2400">
                <a:solidFill>
                  <a:schemeClr val="dk1"/>
                </a:solidFill>
                <a:latin typeface="Cambria"/>
                <a:ea typeface="Cambria"/>
                <a:cs typeface="Cambria"/>
                <a:sym typeface="Cambria"/>
              </a:rPr>
              <a:t> and operator experience, but </a:t>
            </a:r>
            <a:r>
              <a:rPr b="1" lang="en-US" sz="2400">
                <a:solidFill>
                  <a:schemeClr val="dk1"/>
                </a:solidFill>
                <a:latin typeface="Cambria"/>
                <a:ea typeface="Cambria"/>
                <a:cs typeface="Cambria"/>
                <a:sym typeface="Cambria"/>
              </a:rPr>
              <a:t>autonomous camera selection requires further investigation</a:t>
            </a:r>
            <a:r>
              <a:rPr lang="en-US" sz="2400">
                <a:solidFill>
                  <a:schemeClr val="dk1"/>
                </a:solidFill>
                <a:latin typeface="Cambria"/>
                <a:ea typeface="Cambria"/>
                <a:cs typeface="Cambria"/>
                <a:sym typeface="Cambria"/>
              </a:rPr>
              <a:t>. </a:t>
            </a:r>
            <a:endParaRPr sz="4200">
              <a:solidFill>
                <a:schemeClr val="dk1"/>
              </a:solidFill>
              <a:latin typeface="Cambria"/>
              <a:ea typeface="Cambria"/>
              <a:cs typeface="Cambria"/>
              <a:sym typeface="Cambria"/>
            </a:endParaRPr>
          </a:p>
        </p:txBody>
      </p:sp>
      <p:sp>
        <p:nvSpPr>
          <p:cNvPr id="20" name="Google Shape;20;p3"/>
          <p:cNvSpPr/>
          <p:nvPr/>
        </p:nvSpPr>
        <p:spPr>
          <a:xfrm>
            <a:off x="685800" y="8734800"/>
            <a:ext cx="10296600" cy="5823900"/>
          </a:xfrm>
          <a:prstGeom prst="roundRect">
            <a:avLst>
              <a:gd fmla="val 8301" name="adj"/>
            </a:avLst>
          </a:prstGeom>
          <a:solidFill>
            <a:schemeClr val="lt1"/>
          </a:solidFill>
          <a:ln cap="flat" cmpd="sng" w="9525">
            <a:solidFill>
              <a:schemeClr val="dk1"/>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spcBef>
                <a:spcPts val="0"/>
              </a:spcBef>
              <a:spcAft>
                <a:spcPts val="0"/>
              </a:spcAft>
              <a:buNone/>
            </a:pPr>
            <a:r>
              <a:rPr b="1" lang="en-US" sz="4050">
                <a:solidFill>
                  <a:schemeClr val="dk1"/>
                </a:solidFill>
              </a:rPr>
              <a:t>Background</a:t>
            </a:r>
            <a:endParaRPr/>
          </a:p>
          <a:p>
            <a:pPr indent="0" lvl="0" marL="0" marR="0" rtl="0" algn="ctr">
              <a:spcBef>
                <a:spcPts val="0"/>
              </a:spcBef>
              <a:spcAft>
                <a:spcPts val="0"/>
              </a:spcAft>
              <a:buNone/>
            </a:pPr>
            <a:r>
              <a:t/>
            </a:r>
            <a:endParaRPr b="1" i="0" sz="825"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a:p>
        </p:txBody>
      </p:sp>
      <p:sp>
        <p:nvSpPr>
          <p:cNvPr id="21" name="Google Shape;21;p3"/>
          <p:cNvSpPr/>
          <p:nvPr/>
        </p:nvSpPr>
        <p:spPr>
          <a:xfrm>
            <a:off x="685800" y="18154650"/>
            <a:ext cx="10296600" cy="7372200"/>
          </a:xfrm>
          <a:prstGeom prst="roundRect">
            <a:avLst>
              <a:gd fmla="val 6288" name="adj"/>
            </a:avLst>
          </a:prstGeom>
          <a:solidFill>
            <a:schemeClr val="lt1"/>
          </a:solidFill>
          <a:ln cap="flat" cmpd="sng" w="9525">
            <a:solidFill>
              <a:schemeClr val="dk1"/>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spcBef>
                <a:spcPts val="0"/>
              </a:spcBef>
              <a:spcAft>
                <a:spcPts val="0"/>
              </a:spcAft>
              <a:buNone/>
            </a:pPr>
            <a:r>
              <a:rPr b="1" lang="en-US" sz="4050">
                <a:solidFill>
                  <a:schemeClr val="dk1"/>
                </a:solidFill>
              </a:rPr>
              <a:t>Proposed Design of Telepresence Assistance</a:t>
            </a:r>
            <a:endParaRPr/>
          </a:p>
        </p:txBody>
      </p:sp>
      <p:sp>
        <p:nvSpPr>
          <p:cNvPr id="22" name="Google Shape;22;p3"/>
          <p:cNvSpPr/>
          <p:nvPr/>
        </p:nvSpPr>
        <p:spPr>
          <a:xfrm>
            <a:off x="21552900" y="4419600"/>
            <a:ext cx="10687200" cy="14157300"/>
          </a:xfrm>
          <a:prstGeom prst="roundRect">
            <a:avLst>
              <a:gd fmla="val 4030" name="adj"/>
            </a:avLst>
          </a:prstGeom>
          <a:solidFill>
            <a:schemeClr val="lt1"/>
          </a:solidFill>
          <a:ln cap="flat" cmpd="sng" w="9525">
            <a:solidFill>
              <a:schemeClr val="dk1"/>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spcBef>
                <a:spcPts val="0"/>
              </a:spcBef>
              <a:spcAft>
                <a:spcPts val="0"/>
              </a:spcAft>
              <a:buNone/>
            </a:pPr>
            <a:r>
              <a:t/>
            </a:r>
            <a:endParaRPr/>
          </a:p>
        </p:txBody>
      </p:sp>
      <p:sp>
        <p:nvSpPr>
          <p:cNvPr id="23" name="Google Shape;23;p3"/>
          <p:cNvSpPr/>
          <p:nvPr/>
        </p:nvSpPr>
        <p:spPr>
          <a:xfrm>
            <a:off x="21545400" y="18745050"/>
            <a:ext cx="10617000" cy="6781800"/>
          </a:xfrm>
          <a:prstGeom prst="roundRect">
            <a:avLst>
              <a:gd fmla="val 5379" name="adj"/>
            </a:avLst>
          </a:prstGeom>
          <a:solidFill>
            <a:schemeClr val="lt1"/>
          </a:solidFill>
          <a:ln cap="flat" cmpd="sng" w="9525">
            <a:solidFill>
              <a:schemeClr val="dk1"/>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spcBef>
                <a:spcPts val="0"/>
              </a:spcBef>
              <a:spcAft>
                <a:spcPts val="0"/>
              </a:spcAft>
              <a:buNone/>
            </a:pPr>
            <a:r>
              <a:t/>
            </a:r>
            <a:endParaRPr/>
          </a:p>
          <a:p>
            <a:pPr indent="0" lvl="0" marL="0" marR="0" rtl="0" algn="ctr">
              <a:spcBef>
                <a:spcPts val="0"/>
              </a:spcBef>
              <a:spcAft>
                <a:spcPts val="0"/>
              </a:spcAft>
              <a:buNone/>
            </a:pPr>
            <a:r>
              <a:t/>
            </a:r>
            <a:endParaRPr sz="3000">
              <a:solidFill>
                <a:schemeClr val="dk1"/>
              </a:solidFill>
              <a:latin typeface="Times New Roman"/>
              <a:ea typeface="Times New Roman"/>
              <a:cs typeface="Times New Roman"/>
              <a:sym typeface="Times New Roman"/>
            </a:endParaRPr>
          </a:p>
        </p:txBody>
      </p:sp>
      <p:sp>
        <p:nvSpPr>
          <p:cNvPr id="24" name="Google Shape;24;p3"/>
          <p:cNvSpPr txBox="1"/>
          <p:nvPr/>
        </p:nvSpPr>
        <p:spPr>
          <a:xfrm>
            <a:off x="7072600" y="441125"/>
            <a:ext cx="19943100" cy="3497100"/>
          </a:xfrm>
          <a:prstGeom prst="rect">
            <a:avLst/>
          </a:prstGeom>
          <a:noFill/>
          <a:ln>
            <a:noFill/>
          </a:ln>
        </p:spPr>
        <p:txBody>
          <a:bodyPr anchorCtr="0" anchor="t" bIns="45000" lIns="90000" spcFirstLastPara="1" rIns="90000" wrap="square" tIns="45000">
            <a:noAutofit/>
          </a:bodyPr>
          <a:lstStyle/>
          <a:p>
            <a:pPr indent="0" lvl="0" marL="0" rtl="0" algn="ctr">
              <a:lnSpc>
                <a:spcPct val="100000"/>
              </a:lnSpc>
              <a:spcBef>
                <a:spcPts val="0"/>
              </a:spcBef>
              <a:spcAft>
                <a:spcPts val="0"/>
              </a:spcAft>
              <a:buSzPts val="1100"/>
              <a:buNone/>
            </a:pPr>
            <a:r>
              <a:rPr b="1" lang="en-US" sz="5000">
                <a:solidFill>
                  <a:schemeClr val="dk1"/>
                </a:solidFill>
              </a:rPr>
              <a:t>Active Telepresence Assistance for Supervisory Control: </a:t>
            </a:r>
            <a:endParaRPr b="1" sz="50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US" sz="5000">
                <a:solidFill>
                  <a:schemeClr val="dk1"/>
                </a:solidFill>
              </a:rPr>
              <a:t>A User Study with a Multi-Camera Tele-Nursing Robot</a:t>
            </a:r>
            <a:endParaRPr b="1" sz="5000"/>
          </a:p>
          <a:p>
            <a:pPr indent="0" lvl="0" marL="0" marR="0" rtl="0" algn="ctr">
              <a:spcBef>
                <a:spcPts val="0"/>
              </a:spcBef>
              <a:spcAft>
                <a:spcPts val="0"/>
              </a:spcAft>
              <a:buNone/>
            </a:pPr>
            <a:r>
              <a:t/>
            </a:r>
            <a:endParaRPr b="1" sz="2300">
              <a:solidFill>
                <a:schemeClr val="dk1"/>
              </a:solidFill>
            </a:endParaRPr>
          </a:p>
          <a:p>
            <a:pPr indent="0" lvl="0" marL="0" marR="0" rtl="0" algn="ctr">
              <a:spcBef>
                <a:spcPts val="0"/>
              </a:spcBef>
              <a:spcAft>
                <a:spcPts val="0"/>
              </a:spcAft>
              <a:buNone/>
            </a:pPr>
            <a:r>
              <a:rPr b="1" lang="en-US" sz="2800">
                <a:solidFill>
                  <a:schemeClr val="dk1"/>
                </a:solidFill>
              </a:rPr>
              <a:t>Undergraduate Researchers: </a:t>
            </a:r>
            <a:r>
              <a:rPr b="1" lang="en-US" sz="2800">
                <a:solidFill>
                  <a:schemeClr val="dk1"/>
                </a:solidFill>
              </a:rPr>
              <a:t>Hannah Baez (RBE), Naomi Harrison(RBE/ME), Ajay Manohar(ECE), Brandon Navarro(CS), Justine Roy(RBE/ME), Thomas Schweich(CS)</a:t>
            </a:r>
            <a:endParaRPr b="1" sz="2800">
              <a:solidFill>
                <a:schemeClr val="dk1"/>
              </a:solidFill>
            </a:endParaRPr>
          </a:p>
          <a:p>
            <a:pPr indent="0" lvl="0" marL="0" marR="0" rtl="0" algn="ctr">
              <a:spcBef>
                <a:spcPts val="0"/>
              </a:spcBef>
              <a:spcAft>
                <a:spcPts val="0"/>
              </a:spcAft>
              <a:buNone/>
            </a:pPr>
            <a:r>
              <a:rPr b="1" lang="en-US" sz="2800">
                <a:solidFill>
                  <a:schemeClr val="dk1"/>
                </a:solidFill>
              </a:rPr>
              <a:t>Graduate Researcher: Alexandra Valiton (RBE) </a:t>
            </a:r>
            <a:endParaRPr b="1" sz="2800">
              <a:solidFill>
                <a:schemeClr val="dk1"/>
              </a:solidFill>
            </a:endParaRPr>
          </a:p>
          <a:p>
            <a:pPr indent="0" lvl="0" marL="0" marR="0" rtl="0" algn="ctr">
              <a:spcBef>
                <a:spcPts val="0"/>
              </a:spcBef>
              <a:spcAft>
                <a:spcPts val="0"/>
              </a:spcAft>
              <a:buNone/>
            </a:pPr>
            <a:r>
              <a:rPr b="1" lang="en-US" sz="2800" u="none">
                <a:latin typeface="Arial"/>
                <a:ea typeface="Arial"/>
                <a:cs typeface="Arial"/>
                <a:sym typeface="Arial"/>
              </a:rPr>
              <a:t>Advisor</a:t>
            </a:r>
            <a:r>
              <a:rPr b="1" lang="en-US" sz="2800"/>
              <a:t>s</a:t>
            </a:r>
            <a:r>
              <a:rPr b="1" lang="en-US" sz="2800" u="none">
                <a:latin typeface="Arial"/>
                <a:ea typeface="Arial"/>
                <a:cs typeface="Arial"/>
                <a:sym typeface="Arial"/>
              </a:rPr>
              <a:t>: Professor </a:t>
            </a:r>
            <a:r>
              <a:rPr b="1" lang="en-US" sz="2800"/>
              <a:t>Zhi Li</a:t>
            </a:r>
            <a:r>
              <a:rPr b="1" lang="en-US" sz="2800" u="none">
                <a:latin typeface="Arial"/>
                <a:ea typeface="Arial"/>
                <a:cs typeface="Arial"/>
                <a:sym typeface="Arial"/>
              </a:rPr>
              <a:t> (RBE/</a:t>
            </a:r>
            <a:r>
              <a:rPr b="1" lang="en-US" sz="2800"/>
              <a:t>ME</a:t>
            </a:r>
            <a:r>
              <a:rPr b="1" lang="en-US" sz="2800" u="none">
                <a:latin typeface="Arial"/>
                <a:ea typeface="Arial"/>
                <a:cs typeface="Arial"/>
                <a:sym typeface="Arial"/>
              </a:rPr>
              <a:t>), </a:t>
            </a:r>
            <a:r>
              <a:rPr b="1" lang="en-US" sz="2800">
                <a:solidFill>
                  <a:schemeClr val="dk1"/>
                </a:solidFill>
              </a:rPr>
              <a:t>Professor </a:t>
            </a:r>
            <a:r>
              <a:rPr b="1" lang="en-US" sz="2800" u="none">
                <a:latin typeface="Arial"/>
                <a:ea typeface="Arial"/>
                <a:cs typeface="Arial"/>
                <a:sym typeface="Arial"/>
              </a:rPr>
              <a:t>Carlo Pincir</a:t>
            </a:r>
            <a:r>
              <a:rPr b="1" lang="en-US" sz="2800"/>
              <a:t>oli(RBE/CS), </a:t>
            </a:r>
            <a:r>
              <a:rPr b="1" lang="en-US" sz="2800">
                <a:solidFill>
                  <a:schemeClr val="dk1"/>
                </a:solidFill>
              </a:rPr>
              <a:t>Professor </a:t>
            </a:r>
            <a:r>
              <a:rPr b="1" lang="en-US" sz="2800">
                <a:highlight>
                  <a:srgbClr val="FFFFFF"/>
                </a:highlight>
              </a:rPr>
              <a:t>Maqsood Ali Mughal (ECE)</a:t>
            </a:r>
            <a:endParaRPr sz="2800"/>
          </a:p>
          <a:p>
            <a:pPr indent="0" lvl="0" marL="0" marR="0" rtl="0" algn="ctr">
              <a:spcBef>
                <a:spcPts val="0"/>
              </a:spcBef>
              <a:spcAft>
                <a:spcPts val="0"/>
              </a:spcAft>
              <a:buNone/>
            </a:pPr>
            <a:r>
              <a:t/>
            </a:r>
            <a:endParaRPr b="1" sz="3000" u="none">
              <a:solidFill>
                <a:schemeClr val="dk1"/>
              </a:solidFill>
              <a:latin typeface="Arial"/>
              <a:ea typeface="Arial"/>
              <a:cs typeface="Arial"/>
              <a:sym typeface="Arial"/>
            </a:endParaRPr>
          </a:p>
        </p:txBody>
      </p:sp>
      <p:pic>
        <p:nvPicPr>
          <p:cNvPr id="25" name="Google Shape;25;p3"/>
          <p:cNvPicPr preferRelativeResize="0"/>
          <p:nvPr/>
        </p:nvPicPr>
        <p:blipFill rotWithShape="1">
          <a:blip r:embed="rId3">
            <a:alphaModFix/>
          </a:blip>
          <a:srcRect b="0" l="0" r="0" t="0"/>
          <a:stretch/>
        </p:blipFill>
        <p:spPr>
          <a:xfrm>
            <a:off x="1551613" y="-300072"/>
            <a:ext cx="5520981" cy="4266213"/>
          </a:xfrm>
          <a:prstGeom prst="rect">
            <a:avLst/>
          </a:prstGeom>
          <a:noFill/>
          <a:ln>
            <a:noFill/>
          </a:ln>
        </p:spPr>
      </p:pic>
      <p:sp>
        <p:nvSpPr>
          <p:cNvPr id="26" name="Google Shape;26;p3"/>
          <p:cNvSpPr txBox="1"/>
          <p:nvPr/>
        </p:nvSpPr>
        <p:spPr>
          <a:xfrm>
            <a:off x="1005575" y="19168974"/>
            <a:ext cx="9586200" cy="372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7" name="Google Shape;27;p3"/>
          <p:cNvSpPr txBox="1"/>
          <p:nvPr/>
        </p:nvSpPr>
        <p:spPr>
          <a:xfrm>
            <a:off x="21681300" y="7203200"/>
            <a:ext cx="10296600" cy="192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i="1" lang="en-US" sz="2400">
                <a:solidFill>
                  <a:schemeClr val="dk1"/>
                </a:solidFill>
                <a:latin typeface="Cambria"/>
                <a:ea typeface="Cambria"/>
                <a:cs typeface="Cambria"/>
                <a:sym typeface="Cambria"/>
              </a:rPr>
              <a:t>T</a:t>
            </a:r>
            <a:r>
              <a:rPr i="1" lang="en-US" sz="2400">
                <a:solidFill>
                  <a:schemeClr val="dk1"/>
                </a:solidFill>
                <a:latin typeface="Cambria"/>
                <a:ea typeface="Cambria"/>
                <a:cs typeface="Cambria"/>
                <a:sym typeface="Cambria"/>
              </a:rPr>
              <a:t>ask Performance: </a:t>
            </a:r>
            <a:endParaRPr i="1" sz="2400">
              <a:solidFill>
                <a:schemeClr val="dk1"/>
              </a:solidFill>
              <a:latin typeface="Cambria"/>
              <a:ea typeface="Cambria"/>
              <a:cs typeface="Cambria"/>
              <a:sym typeface="Cambria"/>
            </a:endParaRPr>
          </a:p>
          <a:p>
            <a:pPr indent="0" lvl="0" marL="0" rtl="0" algn="l">
              <a:spcBef>
                <a:spcPts val="0"/>
              </a:spcBef>
              <a:spcAft>
                <a:spcPts val="0"/>
              </a:spcAft>
              <a:buSzPts val="1100"/>
              <a:buNone/>
            </a:pPr>
            <a:r>
              <a:rPr lang="en-US" sz="2400">
                <a:solidFill>
                  <a:schemeClr val="dk1"/>
                </a:solidFill>
                <a:latin typeface="Cambria"/>
                <a:ea typeface="Cambria"/>
                <a:cs typeface="Cambria"/>
                <a:sym typeface="Cambria"/>
              </a:rPr>
              <a:t>Autonomous camera control has a significant effect on decision duration, and mitigates the impacts of gender and video game experience (which are highly correlated) on both decision duration and task accuracy.  Autonomous camera selection shows no significant impact on task performance.</a:t>
            </a:r>
            <a:endParaRPr sz="2400">
              <a:solidFill>
                <a:schemeClr val="dk1"/>
              </a:solidFill>
              <a:latin typeface="Cambria"/>
              <a:ea typeface="Cambria"/>
              <a:cs typeface="Cambria"/>
              <a:sym typeface="Cambria"/>
            </a:endParaRPr>
          </a:p>
          <a:p>
            <a:pPr indent="0" lvl="0" marL="0" rtl="0" algn="l">
              <a:spcBef>
                <a:spcPts val="0"/>
              </a:spcBef>
              <a:spcAft>
                <a:spcPts val="0"/>
              </a:spcAft>
              <a:buSzPts val="1100"/>
              <a:buNone/>
            </a:pPr>
            <a:r>
              <a:t/>
            </a:r>
            <a:endParaRPr sz="2400">
              <a:solidFill>
                <a:schemeClr val="dk1"/>
              </a:solidFill>
              <a:latin typeface="Cambria"/>
              <a:ea typeface="Cambria"/>
              <a:cs typeface="Cambria"/>
              <a:sym typeface="Cambria"/>
            </a:endParaRPr>
          </a:p>
          <a:p>
            <a:pPr indent="0" lvl="0" marL="0" rtl="0" algn="l">
              <a:spcBef>
                <a:spcPts val="0"/>
              </a:spcBef>
              <a:spcAft>
                <a:spcPts val="0"/>
              </a:spcAft>
              <a:buSzPts val="1100"/>
              <a:buNone/>
            </a:pPr>
            <a:r>
              <a:t/>
            </a:r>
            <a:endParaRPr sz="2400">
              <a:solidFill>
                <a:schemeClr val="dk1"/>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t/>
            </a:r>
            <a:endParaRPr i="1" sz="2400">
              <a:solidFill>
                <a:schemeClr val="dk1"/>
              </a:solidFill>
              <a:latin typeface="Cambria"/>
              <a:ea typeface="Cambria"/>
              <a:cs typeface="Cambria"/>
              <a:sym typeface="Cambria"/>
            </a:endParaRPr>
          </a:p>
        </p:txBody>
      </p:sp>
      <p:pic>
        <p:nvPicPr>
          <p:cNvPr id="28" name="Google Shape;28;p3"/>
          <p:cNvPicPr preferRelativeResize="0"/>
          <p:nvPr/>
        </p:nvPicPr>
        <p:blipFill>
          <a:blip r:embed="rId4">
            <a:alphaModFix/>
          </a:blip>
          <a:stretch>
            <a:fillRect/>
          </a:stretch>
        </p:blipFill>
        <p:spPr>
          <a:xfrm>
            <a:off x="27015700" y="926800"/>
            <a:ext cx="4800600" cy="1812471"/>
          </a:xfrm>
          <a:prstGeom prst="rect">
            <a:avLst/>
          </a:prstGeom>
          <a:noFill/>
          <a:ln>
            <a:noFill/>
          </a:ln>
        </p:spPr>
      </p:pic>
      <p:sp>
        <p:nvSpPr>
          <p:cNvPr id="29" name="Google Shape;29;p3"/>
          <p:cNvSpPr txBox="1"/>
          <p:nvPr/>
        </p:nvSpPr>
        <p:spPr>
          <a:xfrm>
            <a:off x="769500" y="9504425"/>
            <a:ext cx="10146000" cy="48975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20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Nursing is a critical role in society, but demand is expected to exceed the supply </a:t>
            </a:r>
            <a:endParaRPr sz="2400">
              <a:solidFill>
                <a:schemeClr val="dk1"/>
              </a:solidFill>
              <a:latin typeface="Cambria"/>
              <a:ea typeface="Cambria"/>
              <a:cs typeface="Cambria"/>
              <a:sym typeface="Cambria"/>
            </a:endParaRPr>
          </a:p>
          <a:p>
            <a:pPr indent="-381000" lvl="0" marL="457200" rtl="0" algn="l">
              <a:lnSpc>
                <a:spcPct val="100000"/>
              </a:lnSpc>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Semi-autonomous nursing robots could supplement the nurse workforce for both quarantine and routine patient care. </a:t>
            </a:r>
            <a:endParaRPr sz="2400">
              <a:solidFill>
                <a:schemeClr val="dk1"/>
              </a:solidFill>
              <a:latin typeface="Cambria"/>
              <a:ea typeface="Cambria"/>
              <a:cs typeface="Cambria"/>
              <a:sym typeface="Cambria"/>
            </a:endParaRPr>
          </a:p>
          <a:p>
            <a:pPr indent="-381000" lvl="0" marL="457200" rtl="0" algn="l">
              <a:lnSpc>
                <a:spcPct val="100000"/>
              </a:lnSpc>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Direct teleoperation is complex and challenging; supervisory control improves task performance, reduces workload, and lets a single human operator supervise multiple robots. </a:t>
            </a:r>
            <a:endParaRPr sz="2400">
              <a:solidFill>
                <a:schemeClr val="dk1"/>
              </a:solidFill>
              <a:latin typeface="Cambria"/>
              <a:ea typeface="Cambria"/>
              <a:cs typeface="Cambria"/>
              <a:sym typeface="Cambria"/>
            </a:endParaRPr>
          </a:p>
          <a:p>
            <a:pPr indent="-381000" lvl="0" marL="457200" rtl="0" algn="l">
              <a:lnSpc>
                <a:spcPct val="100000"/>
              </a:lnSpc>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Robot autonomy may be unreliable due to perception limitations or task uncertainty, so appropriate active telepresence control is critical to maintaining operator situational awareness. </a:t>
            </a:r>
            <a:endParaRPr sz="2400">
              <a:solidFill>
                <a:schemeClr val="dk1"/>
              </a:solidFill>
              <a:latin typeface="Cambria"/>
              <a:ea typeface="Cambria"/>
              <a:cs typeface="Cambria"/>
              <a:sym typeface="Cambria"/>
            </a:endParaRPr>
          </a:p>
          <a:p>
            <a:pPr indent="-381000" lvl="0" marL="457200" rtl="0" algn="l">
              <a:lnSpc>
                <a:spcPct val="100000"/>
              </a:lnSpc>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Remote perception is a challenge involving limited field of view, unfamiliar frame of reference, multiple camera perspectives, and lack of depth perception.</a:t>
            </a:r>
            <a:r>
              <a:rPr lang="en-US" sz="2400">
                <a:solidFill>
                  <a:schemeClr val="dk1"/>
                </a:solidFill>
              </a:rPr>
              <a:t>				</a:t>
            </a:r>
            <a:endParaRPr/>
          </a:p>
        </p:txBody>
      </p:sp>
      <p:sp>
        <p:nvSpPr>
          <p:cNvPr id="30" name="Google Shape;30;p3"/>
          <p:cNvSpPr txBox="1"/>
          <p:nvPr/>
        </p:nvSpPr>
        <p:spPr>
          <a:xfrm>
            <a:off x="769500" y="19288800"/>
            <a:ext cx="10146000" cy="65049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0"/>
              </a:spcAft>
              <a:buSzPts val="1100"/>
              <a:buNone/>
            </a:pPr>
            <a:r>
              <a:rPr i="1" lang="en-US" sz="2400">
                <a:solidFill>
                  <a:schemeClr val="dk1"/>
                </a:solidFill>
                <a:latin typeface="Cambria"/>
                <a:ea typeface="Cambria"/>
                <a:cs typeface="Cambria"/>
                <a:sym typeface="Cambria"/>
              </a:rPr>
              <a:t>Robot Autonomy for Camera selection: </a:t>
            </a:r>
            <a:endParaRPr i="1" sz="2400">
              <a:solidFill>
                <a:schemeClr val="dk1"/>
              </a:solidFill>
              <a:latin typeface="Cambria"/>
              <a:ea typeface="Cambria"/>
              <a:cs typeface="Cambria"/>
              <a:sym typeface="Cambria"/>
            </a:endParaRPr>
          </a:p>
          <a:p>
            <a:pPr indent="-381000" lvl="0" marL="457200" rtl="0" algn="l">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U</a:t>
            </a:r>
            <a:r>
              <a:rPr lang="en-US" sz="2400">
                <a:solidFill>
                  <a:schemeClr val="dk1"/>
                </a:solidFill>
                <a:latin typeface="Cambria"/>
                <a:ea typeface="Cambria"/>
                <a:cs typeface="Cambria"/>
                <a:sym typeface="Cambria"/>
              </a:rPr>
              <a:t>se the robot </a:t>
            </a:r>
            <a:r>
              <a:rPr i="1" lang="en-US" sz="2400">
                <a:solidFill>
                  <a:schemeClr val="dk1"/>
                </a:solidFill>
                <a:latin typeface="Cambria"/>
                <a:ea typeface="Cambria"/>
                <a:cs typeface="Cambria"/>
                <a:sym typeface="Cambria"/>
              </a:rPr>
              <a:t>head camera </a:t>
            </a:r>
            <a:r>
              <a:rPr lang="en-US" sz="2400">
                <a:solidFill>
                  <a:schemeClr val="dk1"/>
                </a:solidFill>
                <a:latin typeface="Cambria"/>
                <a:ea typeface="Cambria"/>
                <a:cs typeface="Cambria"/>
                <a:sym typeface="Cambria"/>
              </a:rPr>
              <a:t>(C</a:t>
            </a:r>
            <a:r>
              <a:rPr baseline="-25000" lang="en-US" sz="2400">
                <a:solidFill>
                  <a:schemeClr val="dk1"/>
                </a:solidFill>
                <a:latin typeface="Cambria"/>
                <a:ea typeface="Cambria"/>
                <a:cs typeface="Cambria"/>
                <a:sym typeface="Cambria"/>
              </a:rPr>
              <a:t>H</a:t>
            </a:r>
            <a:r>
              <a:rPr lang="en-US" sz="2400">
                <a:solidFill>
                  <a:schemeClr val="dk1"/>
                </a:solidFill>
                <a:latin typeface="Cambria"/>
                <a:ea typeface="Cambria"/>
                <a:cs typeface="Cambria"/>
                <a:sym typeface="Cambria"/>
              </a:rPr>
              <a:t> ) to observe large robot motions and spatial relationships</a:t>
            </a:r>
            <a:endParaRPr sz="2400">
              <a:solidFill>
                <a:schemeClr val="dk1"/>
              </a:solidFill>
              <a:latin typeface="Cambria"/>
              <a:ea typeface="Cambria"/>
              <a:cs typeface="Cambria"/>
              <a:sym typeface="Cambria"/>
            </a:endParaRPr>
          </a:p>
          <a:p>
            <a:pPr indent="-381000" lvl="0" marL="457200" rtl="0" algn="l">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Use the robot </a:t>
            </a:r>
            <a:r>
              <a:rPr i="1" lang="en-US" sz="2400">
                <a:solidFill>
                  <a:schemeClr val="dk1"/>
                </a:solidFill>
                <a:latin typeface="Cambria"/>
                <a:ea typeface="Cambria"/>
                <a:cs typeface="Cambria"/>
                <a:sym typeface="Cambria"/>
              </a:rPr>
              <a:t>right hand camera </a:t>
            </a:r>
            <a:r>
              <a:rPr lang="en-US" sz="2400">
                <a:solidFill>
                  <a:schemeClr val="dk1"/>
                </a:solidFill>
                <a:latin typeface="Cambria"/>
                <a:ea typeface="Cambria"/>
                <a:cs typeface="Cambria"/>
                <a:sym typeface="Cambria"/>
              </a:rPr>
              <a:t>(C</a:t>
            </a:r>
            <a:r>
              <a:rPr baseline="-25000" lang="en-US" sz="2400">
                <a:solidFill>
                  <a:schemeClr val="dk1"/>
                </a:solidFill>
                <a:latin typeface="Cambria"/>
                <a:ea typeface="Cambria"/>
                <a:cs typeface="Cambria"/>
                <a:sym typeface="Cambria"/>
              </a:rPr>
              <a:t>R</a:t>
            </a:r>
            <a:r>
              <a:rPr lang="en-US" sz="2400">
                <a:solidFill>
                  <a:schemeClr val="dk1"/>
                </a:solidFill>
                <a:latin typeface="Cambria"/>
                <a:ea typeface="Cambria"/>
                <a:cs typeface="Cambria"/>
                <a:sym typeface="Cambria"/>
              </a:rPr>
              <a:t>) to observe precise motions and local task features</a:t>
            </a:r>
            <a:endParaRPr sz="2400">
              <a:solidFill>
                <a:schemeClr val="dk1"/>
              </a:solidFill>
              <a:latin typeface="Cambria"/>
              <a:ea typeface="Cambria"/>
              <a:cs typeface="Cambria"/>
              <a:sym typeface="Cambria"/>
            </a:endParaRPr>
          </a:p>
          <a:p>
            <a:pPr indent="0" lvl="0" marL="0" rtl="0" algn="l">
              <a:spcBef>
                <a:spcPts val="1200"/>
              </a:spcBef>
              <a:spcAft>
                <a:spcPts val="0"/>
              </a:spcAft>
              <a:buSzPts val="1100"/>
              <a:buNone/>
            </a:pPr>
            <a:r>
              <a:rPr i="1" lang="en-US" sz="2400">
                <a:solidFill>
                  <a:schemeClr val="dk1"/>
                </a:solidFill>
                <a:latin typeface="Cambria"/>
                <a:ea typeface="Cambria"/>
                <a:cs typeface="Cambria"/>
                <a:sym typeface="Cambria"/>
              </a:rPr>
              <a:t>Robot Autonomy for Camera Control: </a:t>
            </a:r>
            <a:endParaRPr i="1" sz="2400">
              <a:solidFill>
                <a:schemeClr val="dk1"/>
              </a:solidFill>
              <a:latin typeface="Cambria"/>
              <a:ea typeface="Cambria"/>
              <a:cs typeface="Cambria"/>
              <a:sym typeface="Cambria"/>
            </a:endParaRPr>
          </a:p>
          <a:p>
            <a:pPr indent="-381000" lvl="0" marL="457200" rtl="0" algn="l">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A</a:t>
            </a:r>
            <a:r>
              <a:rPr lang="en-US" sz="2400">
                <a:solidFill>
                  <a:schemeClr val="dk1"/>
                </a:solidFill>
                <a:latin typeface="Cambria"/>
                <a:ea typeface="Cambria"/>
                <a:cs typeface="Cambria"/>
                <a:sym typeface="Cambria"/>
              </a:rPr>
              <a:t>dopts an autonomous dynamic camera control framework which selects the optimal robot arm configuration based on a weighted sum of objectives:</a:t>
            </a:r>
            <a:endParaRPr sz="2400">
              <a:solidFill>
                <a:schemeClr val="dk1"/>
              </a:solidFill>
              <a:latin typeface="Cambria"/>
              <a:ea typeface="Cambria"/>
              <a:cs typeface="Cambria"/>
              <a:sym typeface="Cambria"/>
            </a:endParaRPr>
          </a:p>
          <a:p>
            <a:pPr indent="-381000" lvl="1" marL="914400" rtl="0" algn="l">
              <a:lnSpc>
                <a:spcPct val="100000"/>
              </a:lnSpc>
              <a:spcBef>
                <a:spcPts val="0"/>
              </a:spcBef>
              <a:spcAft>
                <a:spcPts val="0"/>
              </a:spcAft>
              <a:buSzPts val="2400"/>
              <a:buFont typeface="Cambria"/>
              <a:buChar char="○"/>
            </a:pPr>
            <a:r>
              <a:rPr i="1" lang="en-US" sz="2400">
                <a:latin typeface="Cambria"/>
                <a:ea typeface="Cambria"/>
                <a:cs typeface="Cambria"/>
                <a:sym typeface="Cambria"/>
              </a:rPr>
              <a:t>Look at Hand </a:t>
            </a:r>
            <a:r>
              <a:rPr lang="en-US" sz="2400">
                <a:latin typeface="Cambria"/>
                <a:ea typeface="Cambria"/>
                <a:cs typeface="Cambria"/>
                <a:sym typeface="Cambria"/>
              </a:rPr>
              <a:t>- Minimize the distance between the manipulator (left) hand and the camera z-axis.</a:t>
            </a:r>
            <a:endParaRPr sz="2400">
              <a:latin typeface="Cambria"/>
              <a:ea typeface="Cambria"/>
              <a:cs typeface="Cambria"/>
              <a:sym typeface="Cambria"/>
            </a:endParaRPr>
          </a:p>
          <a:p>
            <a:pPr indent="-381000" lvl="1" marL="914400" rtl="0" algn="l">
              <a:lnSpc>
                <a:spcPct val="100000"/>
              </a:lnSpc>
              <a:spcBef>
                <a:spcPts val="0"/>
              </a:spcBef>
              <a:spcAft>
                <a:spcPts val="0"/>
              </a:spcAft>
              <a:buSzPts val="2400"/>
              <a:buFont typeface="Cambria"/>
              <a:buChar char="○"/>
            </a:pPr>
            <a:r>
              <a:rPr i="1" lang="en-US" sz="2400">
                <a:latin typeface="Cambria"/>
                <a:ea typeface="Cambria"/>
                <a:cs typeface="Cambria"/>
                <a:sym typeface="Cambria"/>
              </a:rPr>
              <a:t>Camera Roll </a:t>
            </a:r>
            <a:r>
              <a:rPr lang="en-US" sz="2400">
                <a:latin typeface="Cambria"/>
                <a:ea typeface="Cambria"/>
                <a:cs typeface="Cambria"/>
                <a:sym typeface="Cambria"/>
              </a:rPr>
              <a:t>- Keep the camera view gravity-referenced.</a:t>
            </a:r>
            <a:endParaRPr sz="2400">
              <a:latin typeface="Cambria"/>
              <a:ea typeface="Cambria"/>
              <a:cs typeface="Cambria"/>
              <a:sym typeface="Cambria"/>
            </a:endParaRPr>
          </a:p>
          <a:p>
            <a:pPr indent="-381000" lvl="1" marL="914400" rtl="0" algn="l">
              <a:lnSpc>
                <a:spcPct val="100000"/>
              </a:lnSpc>
              <a:spcBef>
                <a:spcPts val="0"/>
              </a:spcBef>
              <a:spcAft>
                <a:spcPts val="0"/>
              </a:spcAft>
              <a:buSzPts val="2400"/>
              <a:buFont typeface="Cambria"/>
              <a:buChar char="○"/>
            </a:pPr>
            <a:r>
              <a:rPr i="1" lang="en-US" sz="2400">
                <a:latin typeface="Cambria"/>
                <a:ea typeface="Cambria"/>
                <a:cs typeface="Cambria"/>
                <a:sym typeface="Cambria"/>
              </a:rPr>
              <a:t>Camera Height</a:t>
            </a:r>
            <a:r>
              <a:rPr lang="en-US" sz="2400">
                <a:latin typeface="Cambria"/>
                <a:ea typeface="Cambria"/>
                <a:cs typeface="Cambria"/>
                <a:sym typeface="Cambria"/>
              </a:rPr>
              <a:t> - Match the height of C</a:t>
            </a:r>
            <a:r>
              <a:rPr baseline="-25000" lang="en-US" sz="2400">
                <a:latin typeface="Cambria"/>
                <a:ea typeface="Cambria"/>
                <a:cs typeface="Cambria"/>
                <a:sym typeface="Cambria"/>
              </a:rPr>
              <a:t>H</a:t>
            </a:r>
            <a:r>
              <a:rPr lang="en-US" sz="2400">
                <a:latin typeface="Cambria"/>
                <a:ea typeface="Cambria"/>
                <a:cs typeface="Cambria"/>
                <a:sym typeface="Cambria"/>
              </a:rPr>
              <a:t>.</a:t>
            </a:r>
            <a:endParaRPr sz="2400">
              <a:latin typeface="Cambria"/>
              <a:ea typeface="Cambria"/>
              <a:cs typeface="Cambria"/>
              <a:sym typeface="Cambria"/>
            </a:endParaRPr>
          </a:p>
          <a:p>
            <a:pPr indent="-381000" lvl="1" marL="914400" rtl="0" algn="l">
              <a:lnSpc>
                <a:spcPct val="100000"/>
              </a:lnSpc>
              <a:spcBef>
                <a:spcPts val="0"/>
              </a:spcBef>
              <a:spcAft>
                <a:spcPts val="0"/>
              </a:spcAft>
              <a:buClr>
                <a:schemeClr val="dk1"/>
              </a:buClr>
              <a:buSzPts val="2400"/>
              <a:buFont typeface="Cambria"/>
              <a:buChar char="○"/>
            </a:pPr>
            <a:r>
              <a:rPr i="1" lang="en-US" sz="2400">
                <a:solidFill>
                  <a:schemeClr val="dk1"/>
                </a:solidFill>
                <a:latin typeface="Cambria"/>
                <a:ea typeface="Cambria"/>
                <a:cs typeface="Cambria"/>
                <a:sym typeface="Cambria"/>
              </a:rPr>
              <a:t>Viewing Distance</a:t>
            </a:r>
            <a:r>
              <a:rPr lang="en-US" sz="2400">
                <a:solidFill>
                  <a:schemeClr val="dk1"/>
                </a:solidFill>
                <a:latin typeface="Cambria"/>
                <a:ea typeface="Cambria"/>
                <a:cs typeface="Cambria"/>
                <a:sym typeface="Cambria"/>
              </a:rPr>
              <a:t> - Keep the distance from the camera to the manipulation hand close to an empirically-determined ideal.</a:t>
            </a:r>
            <a:endParaRPr sz="2400">
              <a:solidFill>
                <a:schemeClr val="dk1"/>
              </a:solidFill>
              <a:latin typeface="Cambria"/>
              <a:ea typeface="Cambria"/>
              <a:cs typeface="Cambria"/>
              <a:sym typeface="Cambria"/>
            </a:endParaRPr>
          </a:p>
          <a:p>
            <a:pPr indent="-381000" lvl="1" marL="914400" rtl="0" algn="l">
              <a:lnSpc>
                <a:spcPct val="100000"/>
              </a:lnSpc>
              <a:spcBef>
                <a:spcPts val="0"/>
              </a:spcBef>
              <a:spcAft>
                <a:spcPts val="1200"/>
              </a:spcAft>
              <a:buClr>
                <a:schemeClr val="dk1"/>
              </a:buClr>
              <a:buSzPts val="2400"/>
              <a:buFont typeface="Cambria"/>
              <a:buChar char="○"/>
            </a:pPr>
            <a:r>
              <a:rPr i="1" lang="en-US" sz="2400">
                <a:solidFill>
                  <a:schemeClr val="dk1"/>
                </a:solidFill>
                <a:latin typeface="Cambria"/>
                <a:ea typeface="Cambria"/>
                <a:cs typeface="Cambria"/>
                <a:sym typeface="Cambria"/>
              </a:rPr>
              <a:t>Side View</a:t>
            </a:r>
            <a:r>
              <a:rPr lang="en-US" sz="2400">
                <a:solidFill>
                  <a:schemeClr val="dk1"/>
                </a:solidFill>
                <a:latin typeface="Cambria"/>
                <a:ea typeface="Cambria"/>
                <a:cs typeface="Cambria"/>
                <a:sym typeface="Cambria"/>
              </a:rPr>
              <a:t> - Select view that are perpendicular to head camera view.</a:t>
            </a:r>
            <a:endParaRPr sz="2400">
              <a:latin typeface="Cambria"/>
              <a:ea typeface="Cambria"/>
              <a:cs typeface="Cambria"/>
              <a:sym typeface="Cambria"/>
            </a:endParaRPr>
          </a:p>
        </p:txBody>
      </p:sp>
      <p:sp>
        <p:nvSpPr>
          <p:cNvPr id="31" name="Google Shape;31;p3"/>
          <p:cNvSpPr txBox="1"/>
          <p:nvPr/>
        </p:nvSpPr>
        <p:spPr>
          <a:xfrm>
            <a:off x="11252100" y="5185900"/>
            <a:ext cx="10055100" cy="984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1" lang="en-US" sz="2400">
                <a:solidFill>
                  <a:schemeClr val="dk1"/>
                </a:solidFill>
                <a:latin typeface="Cambria"/>
                <a:ea typeface="Cambria"/>
                <a:cs typeface="Cambria"/>
                <a:sym typeface="Cambria"/>
              </a:rPr>
              <a:t>Platform</a:t>
            </a:r>
            <a:r>
              <a:rPr lang="en-US" sz="2400">
                <a:solidFill>
                  <a:schemeClr val="dk1"/>
                </a:solidFill>
                <a:latin typeface="Cambria"/>
                <a:ea typeface="Cambria"/>
                <a:cs typeface="Cambria"/>
                <a:sym typeface="Cambria"/>
              </a:rPr>
              <a:t>: TRINA is a m</a:t>
            </a:r>
            <a:r>
              <a:rPr lang="en-US" sz="2400">
                <a:solidFill>
                  <a:schemeClr val="dk1"/>
                </a:solidFill>
                <a:latin typeface="Cambria"/>
                <a:ea typeface="Cambria"/>
                <a:cs typeface="Cambria"/>
                <a:sym typeface="Cambria"/>
              </a:rPr>
              <a:t>ulti-camera tele-nursing system, including a humanoid torso on an omni-directional base with soft grippers, webcams on each wrist, and a fish-eye camera located on the robot head. </a:t>
            </a:r>
            <a:endParaRPr sz="24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t/>
            </a:r>
            <a:endParaRPr sz="24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rPr i="1" lang="en-US" sz="2400">
                <a:solidFill>
                  <a:schemeClr val="dk1"/>
                </a:solidFill>
                <a:latin typeface="Cambria"/>
                <a:ea typeface="Cambria"/>
                <a:cs typeface="Cambria"/>
                <a:sym typeface="Cambria"/>
              </a:rPr>
              <a:t>Interface</a:t>
            </a:r>
            <a:r>
              <a:rPr lang="en-US" sz="2400">
                <a:solidFill>
                  <a:schemeClr val="dk1"/>
                </a:solidFill>
                <a:latin typeface="Cambria"/>
                <a:ea typeface="Cambria"/>
                <a:cs typeface="Cambria"/>
                <a:sym typeface="Cambria"/>
              </a:rPr>
              <a:t>: HTC Vive controls the </a:t>
            </a:r>
            <a:r>
              <a:rPr lang="en-US" sz="2400">
                <a:solidFill>
                  <a:schemeClr val="dk1"/>
                </a:solidFill>
                <a:latin typeface="Cambria"/>
                <a:ea typeface="Cambria"/>
                <a:cs typeface="Cambria"/>
                <a:sym typeface="Cambria"/>
              </a:rPr>
              <a:t>position and orientation</a:t>
            </a:r>
            <a:r>
              <a:rPr lang="en-US" sz="2400">
                <a:solidFill>
                  <a:schemeClr val="dk1"/>
                </a:solidFill>
                <a:latin typeface="Cambria"/>
                <a:ea typeface="Cambria"/>
                <a:cs typeface="Cambria"/>
                <a:sym typeface="Cambria"/>
              </a:rPr>
              <a:t> of C</a:t>
            </a:r>
            <a:r>
              <a:rPr baseline="-25000" lang="en-US" sz="2400">
                <a:solidFill>
                  <a:schemeClr val="dk1"/>
                </a:solidFill>
                <a:latin typeface="Cambria"/>
                <a:ea typeface="Cambria"/>
                <a:cs typeface="Cambria"/>
                <a:sym typeface="Cambria"/>
              </a:rPr>
              <a:t>R</a:t>
            </a:r>
            <a:r>
              <a:rPr lang="en-US" sz="2400">
                <a:solidFill>
                  <a:schemeClr val="dk1"/>
                </a:solidFill>
                <a:latin typeface="Cambria"/>
                <a:ea typeface="Cambria"/>
                <a:cs typeface="Cambria"/>
                <a:sym typeface="Cambria"/>
              </a:rPr>
              <a:t> when manual camera control is used. The trigger on the Vive controller or the ‘S’ key on the keyboard toggle the active camera view between C</a:t>
            </a:r>
            <a:r>
              <a:rPr baseline="-25000" lang="en-US" sz="2400">
                <a:solidFill>
                  <a:schemeClr val="dk1"/>
                </a:solidFill>
                <a:latin typeface="Cambria"/>
                <a:ea typeface="Cambria"/>
                <a:cs typeface="Cambria"/>
                <a:sym typeface="Cambria"/>
              </a:rPr>
              <a:t>H</a:t>
            </a:r>
            <a:r>
              <a:rPr lang="en-US" sz="2400">
                <a:solidFill>
                  <a:schemeClr val="dk1"/>
                </a:solidFill>
                <a:latin typeface="Cambria"/>
                <a:ea typeface="Cambria"/>
                <a:cs typeface="Cambria"/>
                <a:sym typeface="Cambria"/>
              </a:rPr>
              <a:t> and C</a:t>
            </a:r>
            <a:r>
              <a:rPr baseline="-25000" lang="en-US" sz="2400">
                <a:solidFill>
                  <a:schemeClr val="dk1"/>
                </a:solidFill>
                <a:latin typeface="Cambria"/>
                <a:ea typeface="Cambria"/>
                <a:cs typeface="Cambria"/>
                <a:sym typeface="Cambria"/>
              </a:rPr>
              <a:t>R</a:t>
            </a:r>
            <a:r>
              <a:rPr lang="en-US" sz="2400">
                <a:solidFill>
                  <a:schemeClr val="dk1"/>
                </a:solidFill>
                <a:latin typeface="Cambria"/>
                <a:ea typeface="Cambria"/>
                <a:cs typeface="Cambria"/>
                <a:sym typeface="Cambria"/>
              </a:rPr>
              <a:t>. Participants view the camera feeds on a computer monitor. </a:t>
            </a:r>
            <a:endParaRPr sz="24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t/>
            </a:r>
            <a:endParaRPr sz="24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rPr i="1" lang="en-US" sz="2400">
                <a:solidFill>
                  <a:schemeClr val="dk1"/>
                </a:solidFill>
                <a:latin typeface="Cambria"/>
                <a:ea typeface="Cambria"/>
                <a:cs typeface="Cambria"/>
                <a:sym typeface="Cambria"/>
              </a:rPr>
              <a:t>Task</a:t>
            </a:r>
            <a:r>
              <a:rPr lang="en-US" sz="2400">
                <a:solidFill>
                  <a:schemeClr val="dk1"/>
                </a:solidFill>
                <a:latin typeface="Cambria"/>
                <a:ea typeface="Cambria"/>
                <a:cs typeface="Cambria"/>
                <a:sym typeface="Cambria"/>
              </a:rPr>
              <a:t>: Participants supervise TRINA in a manipulation task to pick up and sort cups into a cup stack or a collection bin. The workspace in front of TRINA contained five cups (lettered A-E), a plastic bin, and a stacking point with a base cup. TRINA should pick up the cups in alphabetical order and place some in the stack and some in the bin. The order of handling the cups does not change, but the cups destined for the bin or the stack are randomized at each trial and revealed to the participant at the beginning of the trial. </a:t>
            </a:r>
            <a:endParaRPr sz="24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t/>
            </a:r>
            <a:endParaRPr sz="24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rPr i="1" lang="en-US" sz="2400">
                <a:solidFill>
                  <a:schemeClr val="dk1"/>
                </a:solidFill>
                <a:latin typeface="Cambria"/>
                <a:ea typeface="Cambria"/>
                <a:cs typeface="Cambria"/>
                <a:sym typeface="Cambria"/>
              </a:rPr>
              <a:t>Task Sequence and Errors</a:t>
            </a:r>
            <a:r>
              <a:rPr lang="en-US" sz="2400">
                <a:solidFill>
                  <a:schemeClr val="dk1"/>
                </a:solidFill>
                <a:latin typeface="Cambria"/>
                <a:ea typeface="Cambria"/>
                <a:cs typeface="Cambria"/>
                <a:sym typeface="Cambria"/>
              </a:rPr>
              <a:t>: The actions needed to accomplish this manipulation task form the task sequence, which is executed autonomously by the robot. The task sequence also included a random selection of high-level and low-level error positions. </a:t>
            </a:r>
            <a:endParaRPr sz="24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t/>
            </a:r>
            <a:endParaRPr sz="2400">
              <a:solidFill>
                <a:schemeClr val="dk1"/>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i="1" lang="en-US" sz="2400">
                <a:solidFill>
                  <a:schemeClr val="dk1"/>
                </a:solidFill>
                <a:latin typeface="Cambria"/>
                <a:ea typeface="Cambria"/>
                <a:cs typeface="Cambria"/>
                <a:sym typeface="Cambria"/>
              </a:rPr>
              <a:t>Experimental Conditions</a:t>
            </a:r>
            <a:r>
              <a:rPr lang="en-US" sz="2400">
                <a:solidFill>
                  <a:schemeClr val="dk1"/>
                </a:solidFill>
                <a:latin typeface="Cambria"/>
                <a:ea typeface="Cambria"/>
                <a:cs typeface="Cambria"/>
                <a:sym typeface="Cambria"/>
              </a:rPr>
              <a:t>: Each participant completed the task three times in three different remote perception modes. Each mode contains a different </a:t>
            </a:r>
            <a:endParaRPr sz="2400">
              <a:solidFill>
                <a:schemeClr val="dk1"/>
              </a:solidFill>
              <a:latin typeface="Cambria"/>
              <a:ea typeface="Cambria"/>
              <a:cs typeface="Cambria"/>
              <a:sym typeface="Cambria"/>
            </a:endParaRPr>
          </a:p>
          <a:p>
            <a:pPr indent="0" lvl="0" marL="0" marR="0" rtl="0" algn="l">
              <a:spcBef>
                <a:spcPts val="0"/>
              </a:spcBef>
              <a:spcAft>
                <a:spcPts val="0"/>
              </a:spcAft>
              <a:buNone/>
            </a:pPr>
            <a:r>
              <a:t/>
            </a:r>
            <a:endParaRPr/>
          </a:p>
        </p:txBody>
      </p:sp>
      <p:pic>
        <p:nvPicPr>
          <p:cNvPr id="32" name="Google Shape;32;p3"/>
          <p:cNvPicPr preferRelativeResize="0"/>
          <p:nvPr/>
        </p:nvPicPr>
        <p:blipFill>
          <a:blip r:embed="rId5">
            <a:alphaModFix/>
          </a:blip>
          <a:stretch>
            <a:fillRect/>
          </a:stretch>
        </p:blipFill>
        <p:spPr>
          <a:xfrm>
            <a:off x="14877054" y="14459688"/>
            <a:ext cx="6213546" cy="1355400"/>
          </a:xfrm>
          <a:prstGeom prst="rect">
            <a:avLst/>
          </a:prstGeom>
          <a:noFill/>
          <a:ln>
            <a:noFill/>
          </a:ln>
        </p:spPr>
      </p:pic>
      <p:sp>
        <p:nvSpPr>
          <p:cNvPr id="33" name="Google Shape;33;p3"/>
          <p:cNvSpPr txBox="1"/>
          <p:nvPr/>
        </p:nvSpPr>
        <p:spPr>
          <a:xfrm>
            <a:off x="21690300" y="19417250"/>
            <a:ext cx="10378800" cy="58239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Autonomous camera control </a:t>
            </a:r>
            <a:r>
              <a:rPr b="1" lang="en-US" sz="2400">
                <a:solidFill>
                  <a:schemeClr val="dk1"/>
                </a:solidFill>
                <a:latin typeface="Cambria"/>
                <a:ea typeface="Cambria"/>
                <a:cs typeface="Cambria"/>
                <a:sym typeface="Cambria"/>
              </a:rPr>
              <a:t>significantly improved supervisory task performance and reduced workload</a:t>
            </a:r>
            <a:endParaRPr sz="2400">
              <a:solidFill>
                <a:schemeClr val="dk1"/>
              </a:solidFill>
              <a:latin typeface="Cambria"/>
              <a:ea typeface="Cambria"/>
              <a:cs typeface="Cambria"/>
              <a:sym typeface="Cambria"/>
            </a:endParaRPr>
          </a:p>
          <a:p>
            <a:pPr indent="-381000" lvl="0" marL="457200" rtl="0" algn="l">
              <a:lnSpc>
                <a:spcPct val="100000"/>
              </a:lnSpc>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Autonomous camera selection policy </a:t>
            </a:r>
            <a:r>
              <a:rPr b="1" lang="en-US" sz="2400">
                <a:solidFill>
                  <a:schemeClr val="dk1"/>
                </a:solidFill>
                <a:latin typeface="Cambria"/>
                <a:ea typeface="Cambria"/>
                <a:cs typeface="Cambria"/>
                <a:sym typeface="Cambria"/>
              </a:rPr>
              <a:t>decreased operator awareness of the task status and trust</a:t>
            </a:r>
            <a:r>
              <a:rPr lang="en-US" sz="2400">
                <a:solidFill>
                  <a:schemeClr val="dk1"/>
                </a:solidFill>
                <a:latin typeface="Cambria"/>
                <a:ea typeface="Cambria"/>
                <a:cs typeface="Cambria"/>
                <a:sym typeface="Cambria"/>
              </a:rPr>
              <a:t> in the autonomy.</a:t>
            </a:r>
            <a:endParaRPr sz="2400">
              <a:solidFill>
                <a:schemeClr val="dk1"/>
              </a:solidFill>
              <a:latin typeface="Cambria"/>
              <a:ea typeface="Cambria"/>
              <a:cs typeface="Cambria"/>
              <a:sym typeface="Cambria"/>
            </a:endParaRPr>
          </a:p>
          <a:p>
            <a:pPr indent="-381000" lvl="0" marL="457200" rtl="0" algn="l">
              <a:lnSpc>
                <a:spcPct val="100000"/>
              </a:lnSpc>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Manual camera control required </a:t>
            </a:r>
            <a:r>
              <a:rPr b="1" lang="en-US" sz="2400">
                <a:solidFill>
                  <a:schemeClr val="dk1"/>
                </a:solidFill>
                <a:latin typeface="Cambria"/>
                <a:ea typeface="Cambria"/>
                <a:cs typeface="Cambria"/>
                <a:sym typeface="Cambria"/>
              </a:rPr>
              <a:t>significant physical and mental effort</a:t>
            </a:r>
            <a:r>
              <a:rPr lang="en-US" sz="2400">
                <a:solidFill>
                  <a:schemeClr val="dk1"/>
                </a:solidFill>
                <a:latin typeface="Cambria"/>
                <a:ea typeface="Cambria"/>
                <a:cs typeface="Cambria"/>
                <a:sym typeface="Cambria"/>
              </a:rPr>
              <a:t>; offloading that burden to an effective autonomous camera controller significantly</a:t>
            </a:r>
            <a:r>
              <a:rPr b="1" lang="en-US" sz="2400">
                <a:solidFill>
                  <a:schemeClr val="dk1"/>
                </a:solidFill>
                <a:latin typeface="Cambria"/>
                <a:ea typeface="Cambria"/>
                <a:cs typeface="Cambria"/>
                <a:sym typeface="Cambria"/>
              </a:rPr>
              <a:t> improved task performance and eliminated differences</a:t>
            </a:r>
            <a:r>
              <a:rPr lang="en-US" sz="2400">
                <a:solidFill>
                  <a:schemeClr val="dk1"/>
                </a:solidFill>
                <a:latin typeface="Cambria"/>
                <a:ea typeface="Cambria"/>
                <a:cs typeface="Cambria"/>
                <a:sym typeface="Cambria"/>
              </a:rPr>
              <a:t> between participants with and without video game experience.</a:t>
            </a:r>
            <a:endParaRPr sz="2400">
              <a:solidFill>
                <a:schemeClr val="dk1"/>
              </a:solidFill>
              <a:latin typeface="Cambria"/>
              <a:ea typeface="Cambria"/>
              <a:cs typeface="Cambria"/>
              <a:sym typeface="Cambria"/>
            </a:endParaRPr>
          </a:p>
          <a:p>
            <a:pPr indent="-381000" lvl="0" marL="457200" rtl="0" algn="l">
              <a:lnSpc>
                <a:spcPct val="100000"/>
              </a:lnSpc>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Based on this study, we present the following design guidelines for supervisory control system design:</a:t>
            </a:r>
            <a:endParaRPr sz="2400">
              <a:solidFill>
                <a:schemeClr val="dk1"/>
              </a:solidFill>
              <a:latin typeface="Cambria"/>
              <a:ea typeface="Cambria"/>
              <a:cs typeface="Cambria"/>
              <a:sym typeface="Cambria"/>
            </a:endParaRPr>
          </a:p>
          <a:p>
            <a:pPr indent="-381000" lvl="0" marL="914400" rtl="0" algn="l">
              <a:lnSpc>
                <a:spcPct val="100000"/>
              </a:lnSpc>
              <a:spcBef>
                <a:spcPts val="0"/>
              </a:spcBef>
              <a:spcAft>
                <a:spcPts val="0"/>
              </a:spcAft>
              <a:buClr>
                <a:schemeClr val="dk1"/>
              </a:buClr>
              <a:buSzPts val="2400"/>
              <a:buFont typeface="Cambria"/>
              <a:buChar char="●"/>
            </a:pPr>
            <a:r>
              <a:rPr b="1" lang="en-US" sz="2400">
                <a:solidFill>
                  <a:schemeClr val="dk1"/>
                </a:solidFill>
                <a:latin typeface="Cambria"/>
                <a:ea typeface="Cambria"/>
                <a:cs typeface="Cambria"/>
                <a:sym typeface="Cambria"/>
              </a:rPr>
              <a:t>2-3 cameras</a:t>
            </a:r>
            <a:r>
              <a:rPr lang="en-US" sz="2400">
                <a:solidFill>
                  <a:schemeClr val="dk1"/>
                </a:solidFill>
                <a:latin typeface="Cambria"/>
                <a:ea typeface="Cambria"/>
                <a:cs typeface="Cambria"/>
                <a:sym typeface="Cambria"/>
              </a:rPr>
              <a:t> provide a sufficient view of the task space without overwhelming the operator.</a:t>
            </a:r>
            <a:endParaRPr sz="2400">
              <a:solidFill>
                <a:schemeClr val="dk1"/>
              </a:solidFill>
              <a:latin typeface="Cambria"/>
              <a:ea typeface="Cambria"/>
              <a:cs typeface="Cambria"/>
              <a:sym typeface="Cambria"/>
            </a:endParaRPr>
          </a:p>
          <a:p>
            <a:pPr indent="-381000" lvl="0" marL="914400" rtl="0" algn="l">
              <a:lnSpc>
                <a:spcPct val="100000"/>
              </a:lnSpc>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Cameras that can be manipulated to change perspective </a:t>
            </a:r>
            <a:r>
              <a:rPr b="1" lang="en-US" sz="2400">
                <a:solidFill>
                  <a:schemeClr val="dk1"/>
                </a:solidFill>
                <a:latin typeface="Cambria"/>
                <a:ea typeface="Cambria"/>
                <a:cs typeface="Cambria"/>
                <a:sym typeface="Cambria"/>
              </a:rPr>
              <a:t>should be automated</a:t>
            </a:r>
            <a:r>
              <a:rPr lang="en-US" sz="2400">
                <a:solidFill>
                  <a:schemeClr val="dk1"/>
                </a:solidFill>
                <a:latin typeface="Cambria"/>
                <a:ea typeface="Cambria"/>
                <a:cs typeface="Cambria"/>
                <a:sym typeface="Cambria"/>
              </a:rPr>
              <a:t> to reduce the operator’s workload </a:t>
            </a:r>
            <a:endParaRPr sz="2400">
              <a:solidFill>
                <a:schemeClr val="dk1"/>
              </a:solidFill>
              <a:latin typeface="Cambria"/>
              <a:ea typeface="Cambria"/>
              <a:cs typeface="Cambria"/>
              <a:sym typeface="Cambria"/>
            </a:endParaRPr>
          </a:p>
          <a:p>
            <a:pPr indent="-381000" lvl="0" marL="914400" rtl="0" algn="l">
              <a:lnSpc>
                <a:spcPct val="100000"/>
              </a:lnSpc>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If the active camera view is switched automatically, the operator </a:t>
            </a:r>
            <a:r>
              <a:rPr b="1" lang="en-US" sz="2400">
                <a:solidFill>
                  <a:schemeClr val="dk1"/>
                </a:solidFill>
                <a:latin typeface="Cambria"/>
                <a:ea typeface="Cambria"/>
                <a:cs typeface="Cambria"/>
                <a:sym typeface="Cambria"/>
              </a:rPr>
              <a:t>should be able to override</a:t>
            </a:r>
            <a:r>
              <a:rPr lang="en-US" sz="2400">
                <a:solidFill>
                  <a:schemeClr val="dk1"/>
                </a:solidFill>
                <a:latin typeface="Cambria"/>
                <a:ea typeface="Cambria"/>
                <a:cs typeface="Cambria"/>
                <a:sym typeface="Cambria"/>
              </a:rPr>
              <a:t> the action easily. </a:t>
            </a:r>
            <a:endParaRPr sz="1200">
              <a:solidFill>
                <a:schemeClr val="dk1"/>
              </a:solidFill>
            </a:endParaRPr>
          </a:p>
        </p:txBody>
      </p:sp>
      <p:sp>
        <p:nvSpPr>
          <p:cNvPr id="34" name="Google Shape;34;p3"/>
          <p:cNvSpPr txBox="1"/>
          <p:nvPr/>
        </p:nvSpPr>
        <p:spPr>
          <a:xfrm>
            <a:off x="21852325" y="18654475"/>
            <a:ext cx="10191600" cy="8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US" sz="4050">
                <a:solidFill>
                  <a:schemeClr val="dk1"/>
                </a:solidFill>
              </a:rPr>
              <a:t>Conclusion and Recommendations</a:t>
            </a:r>
            <a:endParaRPr/>
          </a:p>
        </p:txBody>
      </p:sp>
      <p:sp>
        <p:nvSpPr>
          <p:cNvPr id="35" name="Google Shape;35;p3"/>
          <p:cNvSpPr txBox="1"/>
          <p:nvPr/>
        </p:nvSpPr>
        <p:spPr>
          <a:xfrm>
            <a:off x="11271150" y="19668750"/>
            <a:ext cx="10023000" cy="1411800"/>
          </a:xfrm>
          <a:prstGeom prst="rect">
            <a:avLst/>
          </a:prstGeom>
          <a:noFill/>
          <a:ln>
            <a:noFill/>
          </a:ln>
        </p:spPr>
        <p:txBody>
          <a:bodyPr anchorCtr="0" anchor="t" bIns="45000" lIns="90000" spcFirstLastPara="1" rIns="90000" wrap="square" tIns="45000">
            <a:noAutofit/>
          </a:bodyPr>
          <a:lstStyle/>
          <a:p>
            <a:pPr indent="0" lvl="0" marL="0" rtl="0" algn="ctr">
              <a:lnSpc>
                <a:spcPct val="115000"/>
              </a:lnSpc>
              <a:spcBef>
                <a:spcPts val="1200"/>
              </a:spcBef>
              <a:spcAft>
                <a:spcPts val="1200"/>
              </a:spcAft>
              <a:buSzPts val="1100"/>
              <a:buNone/>
            </a:pPr>
            <a:r>
              <a:rPr lang="en-US" sz="2200">
                <a:solidFill>
                  <a:schemeClr val="dk1"/>
                </a:solidFill>
                <a:latin typeface="Cambria"/>
                <a:ea typeface="Cambria"/>
                <a:cs typeface="Cambria"/>
                <a:sym typeface="Cambria"/>
              </a:rPr>
              <a:t>TRINA platform, including C</a:t>
            </a:r>
            <a:r>
              <a:rPr baseline="-25000" lang="en-US" sz="2200">
                <a:solidFill>
                  <a:schemeClr val="dk1"/>
                </a:solidFill>
                <a:latin typeface="Cambria"/>
                <a:ea typeface="Cambria"/>
                <a:cs typeface="Cambria"/>
                <a:sym typeface="Cambria"/>
              </a:rPr>
              <a:t>H</a:t>
            </a:r>
            <a:r>
              <a:rPr lang="en-US" sz="2200">
                <a:solidFill>
                  <a:schemeClr val="dk1"/>
                </a:solidFill>
                <a:latin typeface="Cambria"/>
                <a:ea typeface="Cambria"/>
                <a:cs typeface="Cambria"/>
                <a:sym typeface="Cambria"/>
              </a:rPr>
              <a:t> and C</a:t>
            </a:r>
            <a:r>
              <a:rPr baseline="-25000" lang="en-US" sz="2200">
                <a:solidFill>
                  <a:schemeClr val="dk1"/>
                </a:solidFill>
                <a:latin typeface="Cambria"/>
                <a:ea typeface="Cambria"/>
                <a:cs typeface="Cambria"/>
                <a:sym typeface="Cambria"/>
              </a:rPr>
              <a:t>R</a:t>
            </a:r>
            <a:r>
              <a:rPr lang="en-US" sz="2200">
                <a:solidFill>
                  <a:schemeClr val="dk1"/>
                </a:solidFill>
                <a:latin typeface="Cambria"/>
                <a:ea typeface="Cambria"/>
                <a:cs typeface="Cambria"/>
                <a:sym typeface="Cambria"/>
              </a:rPr>
              <a:t>, with cups A-E, stack, and bin. Inset: HTC Vive control of right (camera) arm, available only in Mode 1. </a:t>
            </a:r>
            <a:r>
              <a:rPr lang="en-US" sz="2200">
                <a:solidFill>
                  <a:schemeClr val="dk1"/>
                </a:solidFill>
                <a:latin typeface="Cambria"/>
                <a:ea typeface="Cambria"/>
                <a:cs typeface="Cambria"/>
                <a:sym typeface="Cambria"/>
              </a:rPr>
              <a:t>Participants respond to TRINA’s questions about grasp and placement positions in the Task Terminal. </a:t>
            </a:r>
            <a:endParaRPr b="1" i="0" sz="2200" u="none" cap="none" strike="noStrike">
              <a:solidFill>
                <a:schemeClr val="dk1"/>
              </a:solidFill>
              <a:latin typeface="Cambria"/>
              <a:ea typeface="Cambria"/>
              <a:cs typeface="Cambria"/>
              <a:sym typeface="Cambria"/>
            </a:endParaRPr>
          </a:p>
        </p:txBody>
      </p:sp>
      <p:pic>
        <p:nvPicPr>
          <p:cNvPr id="36" name="Google Shape;36;p3"/>
          <p:cNvPicPr preferRelativeResize="0"/>
          <p:nvPr/>
        </p:nvPicPr>
        <p:blipFill>
          <a:blip r:embed="rId6">
            <a:alphaModFix/>
          </a:blip>
          <a:stretch>
            <a:fillRect/>
          </a:stretch>
        </p:blipFill>
        <p:spPr>
          <a:xfrm>
            <a:off x="11252100" y="15973275"/>
            <a:ext cx="5227550" cy="3819675"/>
          </a:xfrm>
          <a:prstGeom prst="rect">
            <a:avLst/>
          </a:prstGeom>
          <a:noFill/>
          <a:ln>
            <a:noFill/>
          </a:ln>
        </p:spPr>
      </p:pic>
      <p:pic>
        <p:nvPicPr>
          <p:cNvPr id="37" name="Google Shape;37;p3"/>
          <p:cNvPicPr preferRelativeResize="0"/>
          <p:nvPr/>
        </p:nvPicPr>
        <p:blipFill>
          <a:blip r:embed="rId7">
            <a:alphaModFix/>
          </a:blip>
          <a:stretch>
            <a:fillRect/>
          </a:stretch>
        </p:blipFill>
        <p:spPr>
          <a:xfrm>
            <a:off x="16560502" y="15939442"/>
            <a:ext cx="4733610" cy="3871659"/>
          </a:xfrm>
          <a:prstGeom prst="rect">
            <a:avLst/>
          </a:prstGeom>
          <a:noFill/>
          <a:ln>
            <a:noFill/>
          </a:ln>
        </p:spPr>
      </p:pic>
      <p:sp>
        <p:nvSpPr>
          <p:cNvPr id="38" name="Google Shape;38;p3"/>
          <p:cNvSpPr txBox="1"/>
          <p:nvPr/>
        </p:nvSpPr>
        <p:spPr>
          <a:xfrm>
            <a:off x="25610700" y="4620925"/>
            <a:ext cx="2468400" cy="6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US" sz="4050">
                <a:solidFill>
                  <a:schemeClr val="dk1"/>
                </a:solidFill>
              </a:rPr>
              <a:t>Results</a:t>
            </a:r>
            <a:endParaRPr/>
          </a:p>
        </p:txBody>
      </p:sp>
      <p:pic>
        <p:nvPicPr>
          <p:cNvPr id="39" name="Google Shape;39;p3"/>
          <p:cNvPicPr preferRelativeResize="0"/>
          <p:nvPr/>
        </p:nvPicPr>
        <p:blipFill>
          <a:blip r:embed="rId8">
            <a:alphaModFix/>
          </a:blip>
          <a:stretch>
            <a:fillRect/>
          </a:stretch>
        </p:blipFill>
        <p:spPr>
          <a:xfrm>
            <a:off x="21729300" y="14050925"/>
            <a:ext cx="6731157" cy="2664599"/>
          </a:xfrm>
          <a:prstGeom prst="rect">
            <a:avLst/>
          </a:prstGeom>
          <a:noFill/>
          <a:ln>
            <a:noFill/>
          </a:ln>
        </p:spPr>
      </p:pic>
      <p:sp>
        <p:nvSpPr>
          <p:cNvPr id="40" name="Google Shape;40;p3"/>
          <p:cNvSpPr txBox="1"/>
          <p:nvPr/>
        </p:nvSpPr>
        <p:spPr>
          <a:xfrm>
            <a:off x="21653100" y="11663200"/>
            <a:ext cx="10424100" cy="31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sz="2400">
                <a:solidFill>
                  <a:schemeClr val="dk1"/>
                </a:solidFill>
                <a:latin typeface="Cambria"/>
                <a:ea typeface="Cambria"/>
                <a:cs typeface="Cambria"/>
                <a:sym typeface="Cambria"/>
              </a:rPr>
              <a:t>Results from Survey:</a:t>
            </a:r>
            <a:endParaRPr i="1" sz="2400">
              <a:solidFill>
                <a:schemeClr val="dk1"/>
              </a:solidFill>
              <a:latin typeface="Cambria"/>
              <a:ea typeface="Cambria"/>
              <a:cs typeface="Cambria"/>
              <a:sym typeface="Cambria"/>
            </a:endParaRPr>
          </a:p>
          <a:p>
            <a:pPr indent="-381000" lvl="0" marL="457200" rtl="0" algn="l">
              <a:spcBef>
                <a:spcPts val="0"/>
              </a:spcBef>
              <a:spcAft>
                <a:spcPts val="0"/>
              </a:spcAft>
              <a:buClr>
                <a:schemeClr val="dk1"/>
              </a:buClr>
              <a:buSzPts val="2400"/>
              <a:buFont typeface="Cambria"/>
              <a:buChar char="●"/>
            </a:pPr>
            <a:r>
              <a:rPr lang="en-US" sz="2400">
                <a:solidFill>
                  <a:schemeClr val="dk1"/>
                </a:solidFill>
                <a:latin typeface="Cambria"/>
                <a:ea typeface="Cambria"/>
                <a:cs typeface="Cambria"/>
                <a:sym typeface="Cambria"/>
              </a:rPr>
              <a:t>Mode 3 significantly reduces participants’ </a:t>
            </a:r>
            <a:r>
              <a:rPr i="1" lang="en-US" sz="2400">
                <a:solidFill>
                  <a:schemeClr val="dk1"/>
                </a:solidFill>
                <a:latin typeface="Cambria"/>
                <a:ea typeface="Cambria"/>
                <a:cs typeface="Cambria"/>
                <a:sym typeface="Cambria"/>
              </a:rPr>
              <a:t>trust </a:t>
            </a:r>
            <a:r>
              <a:rPr lang="en-US" sz="2400">
                <a:solidFill>
                  <a:schemeClr val="dk1"/>
                </a:solidFill>
                <a:latin typeface="Cambria"/>
                <a:ea typeface="Cambria"/>
                <a:cs typeface="Cambria"/>
                <a:sym typeface="Cambria"/>
              </a:rPr>
              <a:t>in autonomy </a:t>
            </a:r>
            <a:endParaRPr sz="2400">
              <a:solidFill>
                <a:schemeClr val="dk1"/>
              </a:solidFill>
              <a:latin typeface="Cambria"/>
              <a:ea typeface="Cambria"/>
              <a:cs typeface="Cambria"/>
              <a:sym typeface="Cambria"/>
            </a:endParaRPr>
          </a:p>
          <a:p>
            <a:pPr indent="-381000" lvl="0" marL="457200" rtl="0" algn="l">
              <a:spcBef>
                <a:spcPts val="0"/>
              </a:spcBef>
              <a:spcAft>
                <a:spcPts val="0"/>
              </a:spcAft>
              <a:buClr>
                <a:schemeClr val="dk1"/>
              </a:buClr>
              <a:buSzPts val="2400"/>
              <a:buFont typeface="Cambria"/>
              <a:buChar char="●"/>
            </a:pPr>
            <a:r>
              <a:rPr i="1" lang="en-US" sz="2400">
                <a:solidFill>
                  <a:schemeClr val="dk1"/>
                </a:solidFill>
                <a:latin typeface="Cambria"/>
                <a:ea typeface="Cambria"/>
                <a:cs typeface="Cambria"/>
                <a:sym typeface="Cambria"/>
              </a:rPr>
              <a:t>Mental demand</a:t>
            </a:r>
            <a:r>
              <a:rPr lang="en-US" sz="2400">
                <a:solidFill>
                  <a:schemeClr val="dk1"/>
                </a:solidFill>
                <a:latin typeface="Cambria"/>
                <a:ea typeface="Cambria"/>
                <a:cs typeface="Cambria"/>
                <a:sym typeface="Cambria"/>
              </a:rPr>
              <a:t>, </a:t>
            </a:r>
            <a:r>
              <a:rPr i="1" lang="en-US" sz="2400">
                <a:solidFill>
                  <a:schemeClr val="dk1"/>
                </a:solidFill>
                <a:latin typeface="Cambria"/>
                <a:ea typeface="Cambria"/>
                <a:cs typeface="Cambria"/>
                <a:sym typeface="Cambria"/>
              </a:rPr>
              <a:t>physical demand</a:t>
            </a:r>
            <a:r>
              <a:rPr lang="en-US" sz="2400">
                <a:solidFill>
                  <a:schemeClr val="dk1"/>
                </a:solidFill>
                <a:latin typeface="Cambria"/>
                <a:ea typeface="Cambria"/>
                <a:cs typeface="Cambria"/>
                <a:sym typeface="Cambria"/>
              </a:rPr>
              <a:t>, and </a:t>
            </a:r>
            <a:r>
              <a:rPr i="1" lang="en-US" sz="2400">
                <a:solidFill>
                  <a:schemeClr val="dk1"/>
                </a:solidFill>
                <a:latin typeface="Cambria"/>
                <a:ea typeface="Cambria"/>
                <a:cs typeface="Cambria"/>
                <a:sym typeface="Cambria"/>
              </a:rPr>
              <a:t>effort </a:t>
            </a:r>
            <a:r>
              <a:rPr lang="en-US" sz="2400">
                <a:solidFill>
                  <a:schemeClr val="dk1"/>
                </a:solidFill>
                <a:latin typeface="Cambria"/>
                <a:ea typeface="Cambria"/>
                <a:cs typeface="Cambria"/>
                <a:sym typeface="Cambria"/>
              </a:rPr>
              <a:t>are significantly higher in Mode 1 than in Modes 2 and 3 </a:t>
            </a:r>
            <a:endParaRPr sz="2400">
              <a:solidFill>
                <a:schemeClr val="dk1"/>
              </a:solidFill>
              <a:latin typeface="Cambria"/>
              <a:ea typeface="Cambria"/>
              <a:cs typeface="Cambria"/>
              <a:sym typeface="Cambria"/>
            </a:endParaRPr>
          </a:p>
          <a:p>
            <a:pPr indent="-381000" lvl="0" marL="457200" rtl="0" algn="l">
              <a:spcBef>
                <a:spcPts val="0"/>
              </a:spcBef>
              <a:spcAft>
                <a:spcPts val="0"/>
              </a:spcAft>
              <a:buClr>
                <a:schemeClr val="dk1"/>
              </a:buClr>
              <a:buSzPts val="2400"/>
              <a:buFont typeface="Cambria"/>
              <a:buChar char="●"/>
            </a:pPr>
            <a:r>
              <a:rPr i="1" lang="en-US" sz="2400">
                <a:solidFill>
                  <a:schemeClr val="dk1"/>
                </a:solidFill>
                <a:latin typeface="Cambria"/>
                <a:ea typeface="Cambria"/>
                <a:cs typeface="Cambria"/>
                <a:sym typeface="Cambria"/>
              </a:rPr>
              <a:t>Confidence </a:t>
            </a:r>
            <a:r>
              <a:rPr lang="en-US" sz="2400">
                <a:solidFill>
                  <a:schemeClr val="dk1"/>
                </a:solidFill>
                <a:latin typeface="Cambria"/>
                <a:ea typeface="Cambria"/>
                <a:cs typeface="Cambria"/>
                <a:sym typeface="Cambria"/>
              </a:rPr>
              <a:t>in error detection accuracy was significantly lower in Mode 3 than in Modes 1, 2 </a:t>
            </a:r>
            <a:endParaRPr/>
          </a:p>
        </p:txBody>
      </p:sp>
      <p:sp>
        <p:nvSpPr>
          <p:cNvPr id="41" name="Google Shape;41;p3"/>
          <p:cNvSpPr txBox="1"/>
          <p:nvPr/>
        </p:nvSpPr>
        <p:spPr>
          <a:xfrm>
            <a:off x="21698700" y="9038374"/>
            <a:ext cx="10191600" cy="26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sz="2400">
                <a:solidFill>
                  <a:schemeClr val="dk1"/>
                </a:solidFill>
                <a:latin typeface="Cambria"/>
                <a:ea typeface="Cambria"/>
                <a:cs typeface="Cambria"/>
                <a:sym typeface="Cambria"/>
              </a:rPr>
              <a:t>Camera Usage:</a:t>
            </a:r>
            <a:endParaRPr i="1" sz="2400">
              <a:solidFill>
                <a:schemeClr val="dk1"/>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US" sz="2400">
                <a:solidFill>
                  <a:schemeClr val="dk1"/>
                </a:solidFill>
                <a:latin typeface="Cambria"/>
                <a:ea typeface="Cambria"/>
                <a:cs typeface="Cambria"/>
                <a:sym typeface="Cambria"/>
              </a:rPr>
              <a:t>We labeled camera usage in two ways: the active camera at response time and camera selection behavior. Type 1 behavior means the participant uses C</a:t>
            </a:r>
            <a:r>
              <a:rPr baseline="-25000" lang="en-US" sz="2400">
                <a:solidFill>
                  <a:schemeClr val="dk1"/>
                </a:solidFill>
                <a:latin typeface="Cambria"/>
                <a:ea typeface="Cambria"/>
                <a:cs typeface="Cambria"/>
                <a:sym typeface="Cambria"/>
              </a:rPr>
              <a:t>H</a:t>
            </a:r>
            <a:r>
              <a:rPr lang="en-US" sz="2400">
                <a:solidFill>
                  <a:schemeClr val="dk1"/>
                </a:solidFill>
                <a:latin typeface="Cambria"/>
                <a:ea typeface="Cambria"/>
                <a:cs typeface="Cambria"/>
                <a:sym typeface="Cambria"/>
              </a:rPr>
              <a:t> less than 20% of the decision time, while Type 5 usage means the participant uses C</a:t>
            </a:r>
            <a:r>
              <a:rPr baseline="-25000" lang="en-US" sz="2400">
                <a:solidFill>
                  <a:schemeClr val="dk1"/>
                </a:solidFill>
                <a:latin typeface="Cambria"/>
                <a:ea typeface="Cambria"/>
                <a:cs typeface="Cambria"/>
                <a:sym typeface="Cambria"/>
              </a:rPr>
              <a:t>H</a:t>
            </a:r>
            <a:r>
              <a:rPr lang="en-US" sz="2400">
                <a:solidFill>
                  <a:schemeClr val="dk1"/>
                </a:solidFill>
                <a:latin typeface="Cambria"/>
                <a:ea typeface="Cambria"/>
                <a:cs typeface="Cambria"/>
                <a:sym typeface="Cambria"/>
              </a:rPr>
              <a:t> more than 80% of the decision time. Camera selection is inconsistent with declared preference, an inconsistent between Mode 1 and Mode 2 (manual vs. autonomous camera control)</a:t>
            </a:r>
            <a:endParaRPr/>
          </a:p>
        </p:txBody>
      </p:sp>
      <p:pic>
        <p:nvPicPr>
          <p:cNvPr id="42" name="Google Shape;42;p3"/>
          <p:cNvPicPr preferRelativeResize="0"/>
          <p:nvPr/>
        </p:nvPicPr>
        <p:blipFill>
          <a:blip r:embed="rId9">
            <a:alphaModFix/>
          </a:blip>
          <a:stretch>
            <a:fillRect/>
          </a:stretch>
        </p:blipFill>
        <p:spPr>
          <a:xfrm>
            <a:off x="21653100" y="5347425"/>
            <a:ext cx="5000426" cy="1924490"/>
          </a:xfrm>
          <a:prstGeom prst="rect">
            <a:avLst/>
          </a:prstGeom>
          <a:noFill/>
          <a:ln>
            <a:noFill/>
          </a:ln>
        </p:spPr>
      </p:pic>
      <p:pic>
        <p:nvPicPr>
          <p:cNvPr id="43" name="Google Shape;43;p3"/>
          <p:cNvPicPr preferRelativeResize="0"/>
          <p:nvPr/>
        </p:nvPicPr>
        <p:blipFill>
          <a:blip r:embed="rId10">
            <a:alphaModFix/>
          </a:blip>
          <a:stretch>
            <a:fillRect/>
          </a:stretch>
        </p:blipFill>
        <p:spPr>
          <a:xfrm>
            <a:off x="26577050" y="5328375"/>
            <a:ext cx="5508949" cy="2120175"/>
          </a:xfrm>
          <a:prstGeom prst="rect">
            <a:avLst/>
          </a:prstGeom>
          <a:noFill/>
          <a:ln>
            <a:noFill/>
          </a:ln>
        </p:spPr>
      </p:pic>
      <p:sp>
        <p:nvSpPr>
          <p:cNvPr id="44" name="Google Shape;44;p3"/>
          <p:cNvSpPr txBox="1"/>
          <p:nvPr/>
        </p:nvSpPr>
        <p:spPr>
          <a:xfrm>
            <a:off x="11271150" y="14157900"/>
            <a:ext cx="3521700" cy="21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mbria"/>
                <a:ea typeface="Cambria"/>
                <a:cs typeface="Cambria"/>
                <a:sym typeface="Cambria"/>
              </a:rPr>
              <a:t>combination of camera selection and camera control autonomy and were randomly ordered. </a:t>
            </a:r>
            <a:endParaRPr/>
          </a:p>
        </p:txBody>
      </p:sp>
      <p:sp>
        <p:nvSpPr>
          <p:cNvPr id="45" name="Google Shape;45;p3"/>
          <p:cNvSpPr/>
          <p:nvPr/>
        </p:nvSpPr>
        <p:spPr>
          <a:xfrm>
            <a:off x="11115600" y="21233100"/>
            <a:ext cx="10296600" cy="4293600"/>
          </a:xfrm>
          <a:prstGeom prst="roundRect">
            <a:avLst>
              <a:gd fmla="val 13102" name="adj"/>
            </a:avLst>
          </a:prstGeom>
          <a:solidFill>
            <a:schemeClr val="lt1"/>
          </a:solidFill>
          <a:ln cap="flat" cmpd="sng" w="9525">
            <a:solidFill>
              <a:schemeClr val="dk1"/>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spcBef>
                <a:spcPts val="0"/>
              </a:spcBef>
              <a:spcAft>
                <a:spcPts val="0"/>
              </a:spcAft>
              <a:buNone/>
            </a:pPr>
            <a:r>
              <a:t/>
            </a:r>
            <a:endParaRPr/>
          </a:p>
        </p:txBody>
      </p:sp>
      <p:sp>
        <p:nvSpPr>
          <p:cNvPr id="46" name="Google Shape;46;p3"/>
          <p:cNvSpPr txBox="1"/>
          <p:nvPr/>
        </p:nvSpPr>
        <p:spPr>
          <a:xfrm>
            <a:off x="11363400" y="24187800"/>
            <a:ext cx="10191600" cy="1212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SzPts val="1100"/>
              <a:buNone/>
            </a:pPr>
            <a:r>
              <a:rPr lang="en-US" sz="2400">
                <a:solidFill>
                  <a:schemeClr val="dk1"/>
                </a:solidFill>
                <a:latin typeface="Cambria"/>
                <a:ea typeface="Cambria"/>
                <a:cs typeface="Cambria"/>
                <a:sym typeface="Cambria"/>
              </a:rPr>
              <a:t>Examples of errors that may be introduced to the manipulation task sequence, executed by the autonomous camera controller. A: Placement Error (bin), B: Placement Error (stack), C: Grasp Error</a:t>
            </a:r>
            <a:endParaRPr sz="2400">
              <a:solidFill>
                <a:schemeClr val="dk1"/>
              </a:solidFill>
            </a:endParaRPr>
          </a:p>
        </p:txBody>
      </p:sp>
      <p:pic>
        <p:nvPicPr>
          <p:cNvPr id="47" name="Google Shape;47;p3"/>
          <p:cNvPicPr preferRelativeResize="0"/>
          <p:nvPr/>
        </p:nvPicPr>
        <p:blipFill>
          <a:blip r:embed="rId11">
            <a:alphaModFix/>
          </a:blip>
          <a:stretch>
            <a:fillRect/>
          </a:stretch>
        </p:blipFill>
        <p:spPr>
          <a:xfrm>
            <a:off x="11347350" y="21562075"/>
            <a:ext cx="9807600" cy="2567561"/>
          </a:xfrm>
          <a:prstGeom prst="rect">
            <a:avLst/>
          </a:prstGeom>
          <a:noFill/>
          <a:ln>
            <a:noFill/>
          </a:ln>
        </p:spPr>
      </p:pic>
      <p:pic>
        <p:nvPicPr>
          <p:cNvPr id="48" name="Google Shape;48;p3"/>
          <p:cNvPicPr preferRelativeResize="0"/>
          <p:nvPr/>
        </p:nvPicPr>
        <p:blipFill>
          <a:blip r:embed="rId12">
            <a:alphaModFix/>
          </a:blip>
          <a:stretch>
            <a:fillRect/>
          </a:stretch>
        </p:blipFill>
        <p:spPr>
          <a:xfrm>
            <a:off x="21767125" y="16680376"/>
            <a:ext cx="6693323" cy="1577752"/>
          </a:xfrm>
          <a:prstGeom prst="rect">
            <a:avLst/>
          </a:prstGeom>
          <a:noFill/>
          <a:ln>
            <a:noFill/>
          </a:ln>
        </p:spPr>
      </p:pic>
      <p:pic>
        <p:nvPicPr>
          <p:cNvPr id="49" name="Google Shape;49;p3"/>
          <p:cNvPicPr preferRelativeResize="0"/>
          <p:nvPr/>
        </p:nvPicPr>
        <p:blipFill>
          <a:blip r:embed="rId13">
            <a:alphaModFix/>
          </a:blip>
          <a:stretch>
            <a:fillRect/>
          </a:stretch>
        </p:blipFill>
        <p:spPr>
          <a:xfrm>
            <a:off x="28559750" y="14050925"/>
            <a:ext cx="3521700" cy="1667148"/>
          </a:xfrm>
          <a:prstGeom prst="rect">
            <a:avLst/>
          </a:prstGeom>
          <a:noFill/>
          <a:ln>
            <a:noFill/>
          </a:ln>
        </p:spPr>
      </p:pic>
      <p:pic>
        <p:nvPicPr>
          <p:cNvPr id="50" name="Google Shape;50;p3"/>
          <p:cNvPicPr preferRelativeResize="0"/>
          <p:nvPr/>
        </p:nvPicPr>
        <p:blipFill rotWithShape="1">
          <a:blip r:embed="rId14">
            <a:alphaModFix/>
          </a:blip>
          <a:srcRect b="20823" l="0" r="0" t="0"/>
          <a:stretch/>
        </p:blipFill>
        <p:spPr>
          <a:xfrm>
            <a:off x="28460450" y="16006375"/>
            <a:ext cx="3521700" cy="1943427"/>
          </a:xfrm>
          <a:prstGeom prst="rect">
            <a:avLst/>
          </a:prstGeom>
          <a:noFill/>
          <a:ln>
            <a:noFill/>
          </a:ln>
        </p:spPr>
      </p:pic>
      <p:sp>
        <p:nvSpPr>
          <p:cNvPr id="51" name="Google Shape;51;p3"/>
          <p:cNvSpPr/>
          <p:nvPr/>
        </p:nvSpPr>
        <p:spPr>
          <a:xfrm>
            <a:off x="685800" y="14674225"/>
            <a:ext cx="10296600" cy="3318300"/>
          </a:xfrm>
          <a:prstGeom prst="roundRect">
            <a:avLst>
              <a:gd fmla="val 13102" name="adj"/>
            </a:avLst>
          </a:prstGeom>
          <a:solidFill>
            <a:schemeClr val="lt1"/>
          </a:solidFill>
          <a:ln cap="flat" cmpd="sng" w="9525">
            <a:solidFill>
              <a:schemeClr val="dk1"/>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spcBef>
                <a:spcPts val="0"/>
              </a:spcBef>
              <a:spcAft>
                <a:spcPts val="0"/>
              </a:spcAft>
              <a:buNone/>
            </a:pPr>
            <a:r>
              <a:t/>
            </a:r>
            <a:endParaRPr/>
          </a:p>
        </p:txBody>
      </p:sp>
      <p:sp>
        <p:nvSpPr>
          <p:cNvPr id="52" name="Google Shape;52;p3"/>
          <p:cNvSpPr txBox="1"/>
          <p:nvPr/>
        </p:nvSpPr>
        <p:spPr>
          <a:xfrm>
            <a:off x="5497275" y="15209200"/>
            <a:ext cx="5398500" cy="2896200"/>
          </a:xfrm>
          <a:prstGeom prst="rect">
            <a:avLst/>
          </a:prstGeom>
          <a:noFill/>
          <a:ln>
            <a:noFill/>
          </a:ln>
        </p:spPr>
        <p:txBody>
          <a:bodyPr anchorCtr="0" anchor="t" bIns="45700" lIns="91425" spcFirstLastPara="1" rIns="91425" wrap="square" tIns="45700">
            <a:noAutofit/>
          </a:bodyPr>
          <a:lstStyle/>
          <a:p>
            <a:pPr indent="0" lvl="0" marL="0" rtl="0" algn="l">
              <a:spcBef>
                <a:spcPts val="900"/>
              </a:spcBef>
              <a:spcAft>
                <a:spcPts val="900"/>
              </a:spcAft>
              <a:buClr>
                <a:schemeClr val="dk1"/>
              </a:buClr>
              <a:buSzPts val="1100"/>
              <a:buFont typeface="Arial"/>
              <a:buNone/>
            </a:pPr>
            <a:r>
              <a:rPr lang="en-US" sz="2400">
                <a:solidFill>
                  <a:schemeClr val="dk1"/>
                </a:solidFill>
                <a:latin typeface="Cambria"/>
                <a:ea typeface="Cambria"/>
                <a:cs typeface="Cambria"/>
                <a:sym typeface="Cambria"/>
              </a:rPr>
              <a:t>Our project addresses </a:t>
            </a:r>
            <a:r>
              <a:rPr lang="en-US" sz="2400">
                <a:solidFill>
                  <a:schemeClr val="dk1"/>
                </a:solidFill>
                <a:latin typeface="Cambria"/>
                <a:ea typeface="Cambria"/>
                <a:cs typeface="Cambria"/>
                <a:sym typeface="Cambria"/>
              </a:rPr>
              <a:t>the need for the increased protection of our healthcare workers in potentially hazardous scenarios and the</a:t>
            </a:r>
            <a:r>
              <a:rPr lang="en-US" sz="2400">
                <a:solidFill>
                  <a:schemeClr val="dk1"/>
                </a:solidFill>
                <a:latin typeface="Cambria"/>
                <a:ea typeface="Cambria"/>
                <a:cs typeface="Cambria"/>
                <a:sym typeface="Cambria"/>
              </a:rPr>
              <a:t> current societal demand for nursing staff while also aiding in our ability to meet the healthcare needs of future generations.  </a:t>
            </a:r>
            <a:endParaRPr sz="2400">
              <a:solidFill>
                <a:schemeClr val="dk1"/>
              </a:solidFill>
            </a:endParaRPr>
          </a:p>
        </p:txBody>
      </p:sp>
      <p:pic>
        <p:nvPicPr>
          <p:cNvPr id="53" name="Google Shape;53;p3"/>
          <p:cNvPicPr preferRelativeResize="0"/>
          <p:nvPr/>
        </p:nvPicPr>
        <p:blipFill rotWithShape="1">
          <a:blip r:embed="rId15">
            <a:alphaModFix/>
          </a:blip>
          <a:srcRect b="4506" l="20485" r="19702" t="45143"/>
          <a:stretch/>
        </p:blipFill>
        <p:spPr>
          <a:xfrm>
            <a:off x="1458625" y="15303125"/>
            <a:ext cx="3859200" cy="2436550"/>
          </a:xfrm>
          <a:prstGeom prst="rect">
            <a:avLst/>
          </a:prstGeom>
          <a:noFill/>
          <a:ln>
            <a:noFill/>
          </a:ln>
        </p:spPr>
      </p:pic>
      <p:sp>
        <p:nvSpPr>
          <p:cNvPr id="54" name="Google Shape;54;p3"/>
          <p:cNvSpPr txBox="1"/>
          <p:nvPr/>
        </p:nvSpPr>
        <p:spPr>
          <a:xfrm>
            <a:off x="964225" y="17515450"/>
            <a:ext cx="4800600" cy="5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ambria"/>
                <a:ea typeface="Cambria"/>
                <a:cs typeface="Cambria"/>
                <a:sym typeface="Cambria"/>
              </a:rPr>
              <a:t>“Nursing: Supply and Demand through 2020.” </a:t>
            </a:r>
            <a:r>
              <a:rPr i="1" lang="en-US" sz="1200">
                <a:latin typeface="Cambria"/>
                <a:ea typeface="Cambria"/>
                <a:cs typeface="Cambria"/>
                <a:sym typeface="Cambria"/>
              </a:rPr>
              <a:t>CEW Georgetown</a:t>
            </a:r>
            <a:r>
              <a:rPr lang="en-US" sz="1200">
                <a:latin typeface="Cambria"/>
                <a:ea typeface="Cambria"/>
                <a:cs typeface="Cambria"/>
                <a:sym typeface="Cambria"/>
              </a:rPr>
              <a:t>, 21 May 2018, cew.georgetown.edu/cew-reports/nursingprojections/.</a:t>
            </a:r>
            <a:endParaRPr>
              <a:latin typeface="Cambria"/>
              <a:ea typeface="Cambria"/>
              <a:cs typeface="Cambria"/>
              <a:sym typeface="Cambria"/>
            </a:endParaRPr>
          </a:p>
        </p:txBody>
      </p:sp>
      <p:sp>
        <p:nvSpPr>
          <p:cNvPr id="55" name="Google Shape;55;p3"/>
          <p:cNvSpPr txBox="1"/>
          <p:nvPr/>
        </p:nvSpPr>
        <p:spPr>
          <a:xfrm>
            <a:off x="4006950" y="14590350"/>
            <a:ext cx="3654300" cy="9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50"/>
              <a:t>Sustainability</a:t>
            </a:r>
            <a:endParaRPr b="1" sz="405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pi_pp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