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1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13.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notesSlides/notesSlide14.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notesSlides/notesSlide15.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3"/>
  </p:notesMasterIdLst>
  <p:sldIdLst>
    <p:sldId id="256" r:id="rId2"/>
    <p:sldId id="257" r:id="rId3"/>
    <p:sldId id="258" r:id="rId4"/>
    <p:sldId id="276" r:id="rId5"/>
    <p:sldId id="259" r:id="rId6"/>
    <p:sldId id="274" r:id="rId7"/>
    <p:sldId id="261" r:id="rId8"/>
    <p:sldId id="260" r:id="rId9"/>
    <p:sldId id="275" r:id="rId10"/>
    <p:sldId id="262" r:id="rId11"/>
    <p:sldId id="268" r:id="rId12"/>
    <p:sldId id="264" r:id="rId13"/>
    <p:sldId id="265" r:id="rId14"/>
    <p:sldId id="266" r:id="rId15"/>
    <p:sldId id="277" r:id="rId16"/>
    <p:sldId id="282" r:id="rId17"/>
    <p:sldId id="283" r:id="rId18"/>
    <p:sldId id="279" r:id="rId19"/>
    <p:sldId id="278" r:id="rId20"/>
    <p:sldId id="280" r:id="rId21"/>
    <p:sldId id="281"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urillo, Donna M." initials="MDM" lastIdx="1" clrIdx="0">
    <p:extLst>
      <p:ext uri="{19B8F6BF-5375-455C-9EA6-DF929625EA0E}">
        <p15:presenceInfo xmlns:p15="http://schemas.microsoft.com/office/powerpoint/2012/main" userId="Murillo, Donna M."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5987" autoAdjust="0"/>
  </p:normalViewPr>
  <p:slideViewPr>
    <p:cSldViewPr snapToGrid="0">
      <p:cViewPr varScale="1">
        <p:scale>
          <a:sx n="83" d="100"/>
          <a:sy n="83" d="100"/>
        </p:scale>
        <p:origin x="45" y="5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file:///C:\Users\muril\Downloads\Total%20Nitrogen%20Analysis.xlsx" TargetMode="Externa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file:///C:\Users\muril\Downloads\Chemical%20Oxygen%20Demand.xlsx" TargetMode="Externa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file:///C:\Users\muril\Downloads\Somogyi%20Nelson%20Results%20-%20%20segunda%20hidr&#243;lise%20(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lineMarker"/>
        <c:varyColors val="0"/>
        <c:ser>
          <c:idx val="3"/>
          <c:order val="3"/>
          <c:tx>
            <c:v>230 C</c:v>
          </c:tx>
          <c:spPr>
            <a:ln w="19050" cap="rnd">
              <a:solidFill>
                <a:srgbClr val="FF0000"/>
              </a:solidFill>
              <a:round/>
            </a:ln>
            <a:effectLst/>
          </c:spPr>
          <c:marker>
            <c:symbol val="circle"/>
            <c:size val="5"/>
            <c:spPr>
              <a:solidFill>
                <a:srgbClr val="FF0000"/>
              </a:solidFill>
              <a:ln w="9525">
                <a:solidFill>
                  <a:srgbClr val="FF0000"/>
                </a:solidFill>
              </a:ln>
              <a:effectLst/>
            </c:spPr>
          </c:marker>
          <c:xVal>
            <c:numRef>
              <c:f>'hydrolyze 1'!$N$5:$N$31</c:f>
              <c:numCache>
                <c:formatCode>General</c:formatCode>
                <c:ptCount val="27"/>
                <c:pt idx="0">
                  <c:v>0</c:v>
                </c:pt>
                <c:pt idx="1">
                  <c:v>4</c:v>
                </c:pt>
                <c:pt idx="2">
                  <c:v>8</c:v>
                </c:pt>
                <c:pt idx="3">
                  <c:v>12</c:v>
                </c:pt>
                <c:pt idx="4">
                  <c:v>16</c:v>
                </c:pt>
                <c:pt idx="5">
                  <c:v>20</c:v>
                </c:pt>
                <c:pt idx="6">
                  <c:v>22</c:v>
                </c:pt>
                <c:pt idx="7">
                  <c:v>24</c:v>
                </c:pt>
                <c:pt idx="8">
                  <c:v>28</c:v>
                </c:pt>
                <c:pt idx="9">
                  <c:v>32</c:v>
                </c:pt>
                <c:pt idx="10">
                  <c:v>33</c:v>
                </c:pt>
                <c:pt idx="11">
                  <c:v>34</c:v>
                </c:pt>
                <c:pt idx="12">
                  <c:v>36</c:v>
                </c:pt>
                <c:pt idx="13">
                  <c:v>38</c:v>
                </c:pt>
                <c:pt idx="14">
                  <c:v>40</c:v>
                </c:pt>
                <c:pt idx="15">
                  <c:v>42</c:v>
                </c:pt>
                <c:pt idx="16">
                  <c:v>44</c:v>
                </c:pt>
                <c:pt idx="17">
                  <c:v>46</c:v>
                </c:pt>
                <c:pt idx="18">
                  <c:v>48</c:v>
                </c:pt>
                <c:pt idx="19">
                  <c:v>50</c:v>
                </c:pt>
                <c:pt idx="20">
                  <c:v>52</c:v>
                </c:pt>
                <c:pt idx="21">
                  <c:v>54</c:v>
                </c:pt>
                <c:pt idx="22">
                  <c:v>56</c:v>
                </c:pt>
                <c:pt idx="23">
                  <c:v>58</c:v>
                </c:pt>
                <c:pt idx="24">
                  <c:v>60</c:v>
                </c:pt>
                <c:pt idx="25">
                  <c:v>62</c:v>
                </c:pt>
                <c:pt idx="26">
                  <c:v>64</c:v>
                </c:pt>
              </c:numCache>
            </c:numRef>
          </c:xVal>
          <c:yVal>
            <c:numRef>
              <c:f>'hydrolyze 1'!$O$5:$O$31</c:f>
              <c:numCache>
                <c:formatCode>General</c:formatCode>
                <c:ptCount val="27"/>
                <c:pt idx="0">
                  <c:v>0</c:v>
                </c:pt>
                <c:pt idx="1">
                  <c:v>662.43046342090747</c:v>
                </c:pt>
                <c:pt idx="2">
                  <c:v>1987.2913902627224</c:v>
                </c:pt>
                <c:pt idx="3">
                  <c:v>662.43046342090747</c:v>
                </c:pt>
                <c:pt idx="4">
                  <c:v>147.20676964909055</c:v>
                </c:pt>
                <c:pt idx="5">
                  <c:v>-294.41353929818109</c:v>
                </c:pt>
                <c:pt idx="6">
                  <c:v>171.74123125727229</c:v>
                </c:pt>
                <c:pt idx="7">
                  <c:v>98.137846432727031</c:v>
                </c:pt>
                <c:pt idx="8">
                  <c:v>171.74123125727229</c:v>
                </c:pt>
                <c:pt idx="9">
                  <c:v>196.27569286545406</c:v>
                </c:pt>
                <c:pt idx="10">
                  <c:v>196.27569286545406</c:v>
                </c:pt>
                <c:pt idx="11">
                  <c:v>98.137846432727031</c:v>
                </c:pt>
                <c:pt idx="12">
                  <c:v>73.603384824545273</c:v>
                </c:pt>
                <c:pt idx="13">
                  <c:v>122.6723080409088</c:v>
                </c:pt>
                <c:pt idx="14">
                  <c:v>122.6723080409088</c:v>
                </c:pt>
                <c:pt idx="15">
                  <c:v>73.603384824545273</c:v>
                </c:pt>
                <c:pt idx="16">
                  <c:v>98.137846432727031</c:v>
                </c:pt>
                <c:pt idx="17">
                  <c:v>73.603384824545273</c:v>
                </c:pt>
                <c:pt idx="18">
                  <c:v>49.068923216363515</c:v>
                </c:pt>
                <c:pt idx="19">
                  <c:v>98.137846432727031</c:v>
                </c:pt>
                <c:pt idx="20">
                  <c:v>98.137846432727031</c:v>
                </c:pt>
                <c:pt idx="21">
                  <c:v>294.41353929818109</c:v>
                </c:pt>
                <c:pt idx="22">
                  <c:v>122.6723080409088</c:v>
                </c:pt>
                <c:pt idx="23">
                  <c:v>73.603384824545273</c:v>
                </c:pt>
                <c:pt idx="24">
                  <c:v>73.603384824545273</c:v>
                </c:pt>
                <c:pt idx="25">
                  <c:v>122.6723080409088</c:v>
                </c:pt>
                <c:pt idx="26">
                  <c:v>196.27569286545406</c:v>
                </c:pt>
              </c:numCache>
            </c:numRef>
          </c:yVal>
          <c:smooth val="0"/>
          <c:extLst>
            <c:ext xmlns:c16="http://schemas.microsoft.com/office/drawing/2014/chart" uri="{C3380CC4-5D6E-409C-BE32-E72D297353CC}">
              <c16:uniqueId val="{00000000-CF21-4CB5-8CC8-D0B5C4E4017D}"/>
            </c:ext>
          </c:extLst>
        </c:ser>
        <c:ser>
          <c:idx val="4"/>
          <c:order val="4"/>
          <c:tx>
            <c:v>250 C</c:v>
          </c:tx>
          <c:spPr>
            <a:ln w="19050" cap="rnd">
              <a:solidFill>
                <a:srgbClr val="7030A0"/>
              </a:solidFill>
              <a:round/>
            </a:ln>
            <a:effectLst/>
          </c:spPr>
          <c:marker>
            <c:symbol val="circle"/>
            <c:size val="5"/>
            <c:spPr>
              <a:solidFill>
                <a:schemeClr val="accent5"/>
              </a:solidFill>
              <a:ln w="9525">
                <a:solidFill>
                  <a:schemeClr val="accent5"/>
                </a:solidFill>
              </a:ln>
              <a:effectLst/>
            </c:spPr>
          </c:marker>
          <c:xVal>
            <c:numRef>
              <c:f>'hydrolyze 1'!$A$39:$A$68</c:f>
              <c:numCache>
                <c:formatCode>General</c:formatCode>
                <c:ptCount val="30"/>
                <c:pt idx="0">
                  <c:v>0</c:v>
                </c:pt>
                <c:pt idx="1">
                  <c:v>4</c:v>
                </c:pt>
                <c:pt idx="2">
                  <c:v>8</c:v>
                </c:pt>
                <c:pt idx="3">
                  <c:v>12</c:v>
                </c:pt>
                <c:pt idx="4">
                  <c:v>16</c:v>
                </c:pt>
                <c:pt idx="5">
                  <c:v>20</c:v>
                </c:pt>
                <c:pt idx="6">
                  <c:v>21.2</c:v>
                </c:pt>
                <c:pt idx="7">
                  <c:v>22.22</c:v>
                </c:pt>
                <c:pt idx="8">
                  <c:v>23</c:v>
                </c:pt>
                <c:pt idx="9">
                  <c:v>24.22</c:v>
                </c:pt>
                <c:pt idx="10">
                  <c:v>25.22</c:v>
                </c:pt>
                <c:pt idx="11">
                  <c:v>26.22</c:v>
                </c:pt>
                <c:pt idx="12">
                  <c:v>28.22</c:v>
                </c:pt>
                <c:pt idx="13">
                  <c:v>30.22</c:v>
                </c:pt>
                <c:pt idx="14">
                  <c:v>32.22</c:v>
                </c:pt>
                <c:pt idx="15">
                  <c:v>34.22</c:v>
                </c:pt>
                <c:pt idx="16">
                  <c:v>35.22</c:v>
                </c:pt>
                <c:pt idx="17">
                  <c:v>36.22</c:v>
                </c:pt>
                <c:pt idx="18">
                  <c:v>38.22</c:v>
                </c:pt>
                <c:pt idx="19">
                  <c:v>40.22</c:v>
                </c:pt>
                <c:pt idx="20">
                  <c:v>42.22</c:v>
                </c:pt>
                <c:pt idx="21">
                  <c:v>44.22</c:v>
                </c:pt>
                <c:pt idx="22">
                  <c:v>46.22</c:v>
                </c:pt>
                <c:pt idx="23">
                  <c:v>48.22</c:v>
                </c:pt>
                <c:pt idx="24">
                  <c:v>50.22</c:v>
                </c:pt>
                <c:pt idx="25">
                  <c:v>52.22</c:v>
                </c:pt>
                <c:pt idx="26">
                  <c:v>54.22</c:v>
                </c:pt>
                <c:pt idx="27">
                  <c:v>56.22</c:v>
                </c:pt>
                <c:pt idx="28">
                  <c:v>58.22</c:v>
                </c:pt>
                <c:pt idx="29">
                  <c:v>60.22</c:v>
                </c:pt>
              </c:numCache>
            </c:numRef>
          </c:xVal>
          <c:yVal>
            <c:numRef>
              <c:f>'hydrolyze 1'!$B$39:$B$68</c:f>
              <c:numCache>
                <c:formatCode>General</c:formatCode>
                <c:ptCount val="30"/>
                <c:pt idx="0">
                  <c:v>78.608183010477575</c:v>
                </c:pt>
                <c:pt idx="1">
                  <c:v>655.06819175397982</c:v>
                </c:pt>
                <c:pt idx="2">
                  <c:v>759.87910243461658</c:v>
                </c:pt>
                <c:pt idx="3">
                  <c:v>1493.5554771990739</c:v>
                </c:pt>
                <c:pt idx="4">
                  <c:v>288.23000437175108</c:v>
                </c:pt>
                <c:pt idx="5">
                  <c:v>-288.23000437175108</c:v>
                </c:pt>
                <c:pt idx="6">
                  <c:v>-288.23000437175108</c:v>
                </c:pt>
                <c:pt idx="7">
                  <c:v>209.62182136127353</c:v>
                </c:pt>
                <c:pt idx="8">
                  <c:v>0</c:v>
                </c:pt>
                <c:pt idx="9">
                  <c:v>157.21636602095515</c:v>
                </c:pt>
                <c:pt idx="10">
                  <c:v>104.81091068063677</c:v>
                </c:pt>
                <c:pt idx="11">
                  <c:v>104.81091068063677</c:v>
                </c:pt>
                <c:pt idx="12">
                  <c:v>78.608183010477575</c:v>
                </c:pt>
                <c:pt idx="13">
                  <c:v>78.608183010477575</c:v>
                </c:pt>
                <c:pt idx="14">
                  <c:v>78.608183010477575</c:v>
                </c:pt>
                <c:pt idx="15">
                  <c:v>131.01363835079596</c:v>
                </c:pt>
                <c:pt idx="16">
                  <c:v>78.608183010477575</c:v>
                </c:pt>
                <c:pt idx="17">
                  <c:v>78.608183010477575</c:v>
                </c:pt>
                <c:pt idx="18">
                  <c:v>131.01363835079596</c:v>
                </c:pt>
                <c:pt idx="19">
                  <c:v>78.608183010477575</c:v>
                </c:pt>
                <c:pt idx="20">
                  <c:v>78.608183010477575</c:v>
                </c:pt>
                <c:pt idx="21">
                  <c:v>-52.405455340318383</c:v>
                </c:pt>
                <c:pt idx="22">
                  <c:v>52.405455340318383</c:v>
                </c:pt>
                <c:pt idx="23">
                  <c:v>104.81091068063677</c:v>
                </c:pt>
                <c:pt idx="24">
                  <c:v>104.81091068063677</c:v>
                </c:pt>
                <c:pt idx="25">
                  <c:v>52.405455340318383</c:v>
                </c:pt>
                <c:pt idx="26">
                  <c:v>131.01363835079596</c:v>
                </c:pt>
                <c:pt idx="27">
                  <c:v>104.81091068063677</c:v>
                </c:pt>
                <c:pt idx="28">
                  <c:v>262.02727670159192</c:v>
                </c:pt>
                <c:pt idx="29">
                  <c:v>131.01363835079596</c:v>
                </c:pt>
              </c:numCache>
            </c:numRef>
          </c:yVal>
          <c:smooth val="0"/>
          <c:extLst>
            <c:ext xmlns:c16="http://schemas.microsoft.com/office/drawing/2014/chart" uri="{C3380CC4-5D6E-409C-BE32-E72D297353CC}">
              <c16:uniqueId val="{00000001-CF21-4CB5-8CC8-D0B5C4E4017D}"/>
            </c:ext>
          </c:extLst>
        </c:ser>
        <c:ser>
          <c:idx val="5"/>
          <c:order val="5"/>
          <c:tx>
            <c:v>250 C</c:v>
          </c:tx>
          <c:spPr>
            <a:ln w="19050" cap="rnd">
              <a:solidFill>
                <a:schemeClr val="accent6"/>
              </a:solidFill>
              <a:round/>
            </a:ln>
            <a:effectLst/>
          </c:spPr>
          <c:marker>
            <c:symbol val="circle"/>
            <c:size val="5"/>
            <c:spPr>
              <a:solidFill>
                <a:schemeClr val="accent6"/>
              </a:solidFill>
              <a:ln w="9525">
                <a:solidFill>
                  <a:schemeClr val="accent6"/>
                </a:solidFill>
              </a:ln>
              <a:effectLst/>
            </c:spPr>
          </c:marker>
          <c:xVal>
            <c:numRef>
              <c:f>'hydrolyze 1'!$D$39:$D$66</c:f>
              <c:numCache>
                <c:formatCode>General</c:formatCode>
                <c:ptCount val="28"/>
                <c:pt idx="0">
                  <c:v>0</c:v>
                </c:pt>
                <c:pt idx="1">
                  <c:v>4</c:v>
                </c:pt>
                <c:pt idx="2">
                  <c:v>8</c:v>
                </c:pt>
                <c:pt idx="3">
                  <c:v>12</c:v>
                </c:pt>
                <c:pt idx="4">
                  <c:v>16</c:v>
                </c:pt>
                <c:pt idx="5">
                  <c:v>20</c:v>
                </c:pt>
                <c:pt idx="6">
                  <c:v>20.329999999999998</c:v>
                </c:pt>
                <c:pt idx="7">
                  <c:v>22.33</c:v>
                </c:pt>
                <c:pt idx="8">
                  <c:v>24.33</c:v>
                </c:pt>
                <c:pt idx="9">
                  <c:v>28.33</c:v>
                </c:pt>
                <c:pt idx="10">
                  <c:v>32.33</c:v>
                </c:pt>
                <c:pt idx="11">
                  <c:v>33.18</c:v>
                </c:pt>
                <c:pt idx="12">
                  <c:v>35.18</c:v>
                </c:pt>
                <c:pt idx="13">
                  <c:v>37.18</c:v>
                </c:pt>
                <c:pt idx="14">
                  <c:v>39.18</c:v>
                </c:pt>
                <c:pt idx="15">
                  <c:v>40.18</c:v>
                </c:pt>
                <c:pt idx="16">
                  <c:v>42.18</c:v>
                </c:pt>
                <c:pt idx="17">
                  <c:v>44.18</c:v>
                </c:pt>
                <c:pt idx="18">
                  <c:v>46.18</c:v>
                </c:pt>
                <c:pt idx="19">
                  <c:v>48.18</c:v>
                </c:pt>
                <c:pt idx="20">
                  <c:v>50.18</c:v>
                </c:pt>
                <c:pt idx="21">
                  <c:v>52.18</c:v>
                </c:pt>
                <c:pt idx="22">
                  <c:v>54.18</c:v>
                </c:pt>
                <c:pt idx="23">
                  <c:v>56.18</c:v>
                </c:pt>
                <c:pt idx="24">
                  <c:v>58.18</c:v>
                </c:pt>
                <c:pt idx="25">
                  <c:v>60.18</c:v>
                </c:pt>
                <c:pt idx="26">
                  <c:v>62.18</c:v>
                </c:pt>
                <c:pt idx="27">
                  <c:v>64.180000000000007</c:v>
                </c:pt>
              </c:numCache>
            </c:numRef>
          </c:xVal>
          <c:yVal>
            <c:numRef>
              <c:f>'hydrolyze 1'!$E$39:$E$66</c:f>
              <c:numCache>
                <c:formatCode>General</c:formatCode>
                <c:ptCount val="28"/>
                <c:pt idx="0">
                  <c:v>78.608183010477575</c:v>
                </c:pt>
                <c:pt idx="1">
                  <c:v>550.25728107334305</c:v>
                </c:pt>
                <c:pt idx="2">
                  <c:v>1807.9882092409841</c:v>
                </c:pt>
                <c:pt idx="3">
                  <c:v>1100.5145621466861</c:v>
                </c:pt>
                <c:pt idx="4">
                  <c:v>0</c:v>
                </c:pt>
                <c:pt idx="5">
                  <c:v>-366.83818738222868</c:v>
                </c:pt>
                <c:pt idx="6">
                  <c:v>-262.02727670159192</c:v>
                </c:pt>
                <c:pt idx="7">
                  <c:v>0</c:v>
                </c:pt>
                <c:pt idx="8">
                  <c:v>183.41909369111434</c:v>
                </c:pt>
                <c:pt idx="9">
                  <c:v>131.01363835079596</c:v>
                </c:pt>
                <c:pt idx="10">
                  <c:v>104.81091068063677</c:v>
                </c:pt>
                <c:pt idx="11">
                  <c:v>78.608183010477575</c:v>
                </c:pt>
                <c:pt idx="12">
                  <c:v>157.21636602095515</c:v>
                </c:pt>
                <c:pt idx="13">
                  <c:v>78.608183010477575</c:v>
                </c:pt>
                <c:pt idx="14">
                  <c:v>78.608183010477575</c:v>
                </c:pt>
                <c:pt idx="15">
                  <c:v>157.21636602095515</c:v>
                </c:pt>
                <c:pt idx="16">
                  <c:v>-26.202727670159192</c:v>
                </c:pt>
                <c:pt idx="17">
                  <c:v>78.608183010477575</c:v>
                </c:pt>
                <c:pt idx="18">
                  <c:v>131.01363835079596</c:v>
                </c:pt>
                <c:pt idx="19">
                  <c:v>104.81091068063677</c:v>
                </c:pt>
                <c:pt idx="20">
                  <c:v>78.608183010477575</c:v>
                </c:pt>
                <c:pt idx="21">
                  <c:v>131.01363835079596</c:v>
                </c:pt>
                <c:pt idx="22">
                  <c:v>78.608183010477575</c:v>
                </c:pt>
                <c:pt idx="23">
                  <c:v>104.81091068063677</c:v>
                </c:pt>
                <c:pt idx="24">
                  <c:v>104.81091068063677</c:v>
                </c:pt>
                <c:pt idx="25">
                  <c:v>78.608183010477575</c:v>
                </c:pt>
                <c:pt idx="26">
                  <c:v>131.01363835079596</c:v>
                </c:pt>
                <c:pt idx="27">
                  <c:v>104.81091068063677</c:v>
                </c:pt>
              </c:numCache>
            </c:numRef>
          </c:yVal>
          <c:smooth val="0"/>
          <c:extLst>
            <c:ext xmlns:c16="http://schemas.microsoft.com/office/drawing/2014/chart" uri="{C3380CC4-5D6E-409C-BE32-E72D297353CC}">
              <c16:uniqueId val="{00000002-CF21-4CB5-8CC8-D0B5C4E4017D}"/>
            </c:ext>
          </c:extLst>
        </c:ser>
        <c:dLbls>
          <c:showLegendKey val="0"/>
          <c:showVal val="0"/>
          <c:showCatName val="0"/>
          <c:showSerName val="0"/>
          <c:showPercent val="0"/>
          <c:showBubbleSize val="0"/>
        </c:dLbls>
        <c:axId val="468258032"/>
        <c:axId val="311099536"/>
        <c:extLst>
          <c:ext xmlns:c15="http://schemas.microsoft.com/office/drawing/2012/chart" uri="{02D57815-91ED-43cb-92C2-25804820EDAC}">
            <c15:filteredScatterSeries>
              <c15:ser>
                <c:idx val="0"/>
                <c:order val="0"/>
                <c:tx>
                  <c:v>210 C</c:v>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extLst>
                      <c:ext uri="{02D57815-91ED-43cb-92C2-25804820EDAC}">
                        <c15:formulaRef>
                          <c15:sqref>'hydrolyze 1'!$A$5:$A$35</c15:sqref>
                        </c15:formulaRef>
                      </c:ext>
                    </c:extLst>
                    <c:numCache>
                      <c:formatCode>General</c:formatCode>
                      <c:ptCount val="31"/>
                      <c:pt idx="0">
                        <c:v>0</c:v>
                      </c:pt>
                      <c:pt idx="1">
                        <c:v>4</c:v>
                      </c:pt>
                      <c:pt idx="2">
                        <c:v>8</c:v>
                      </c:pt>
                      <c:pt idx="3">
                        <c:v>12</c:v>
                      </c:pt>
                      <c:pt idx="4">
                        <c:v>16</c:v>
                      </c:pt>
                      <c:pt idx="5">
                        <c:v>16.3</c:v>
                      </c:pt>
                      <c:pt idx="6">
                        <c:v>17.3</c:v>
                      </c:pt>
                      <c:pt idx="7">
                        <c:v>19.3</c:v>
                      </c:pt>
                      <c:pt idx="8">
                        <c:v>20.2</c:v>
                      </c:pt>
                      <c:pt idx="9">
                        <c:v>21.2</c:v>
                      </c:pt>
                      <c:pt idx="10">
                        <c:v>22.2</c:v>
                      </c:pt>
                      <c:pt idx="11">
                        <c:v>24.2</c:v>
                      </c:pt>
                      <c:pt idx="12">
                        <c:v>26.2</c:v>
                      </c:pt>
                      <c:pt idx="13">
                        <c:v>28.2</c:v>
                      </c:pt>
                      <c:pt idx="14">
                        <c:v>30.2</c:v>
                      </c:pt>
                      <c:pt idx="15">
                        <c:v>31.2</c:v>
                      </c:pt>
                      <c:pt idx="16">
                        <c:v>32.200000000000003</c:v>
                      </c:pt>
                      <c:pt idx="17">
                        <c:v>34.200000000000003</c:v>
                      </c:pt>
                      <c:pt idx="18">
                        <c:v>36.200000000000003</c:v>
                      </c:pt>
                      <c:pt idx="19">
                        <c:v>38.200000000000003</c:v>
                      </c:pt>
                      <c:pt idx="20">
                        <c:v>40.200000000000003</c:v>
                      </c:pt>
                      <c:pt idx="21">
                        <c:v>42.2</c:v>
                      </c:pt>
                      <c:pt idx="22">
                        <c:v>44.2</c:v>
                      </c:pt>
                      <c:pt idx="23">
                        <c:v>46.2</c:v>
                      </c:pt>
                      <c:pt idx="24">
                        <c:v>48.2</c:v>
                      </c:pt>
                      <c:pt idx="25">
                        <c:v>50.2</c:v>
                      </c:pt>
                      <c:pt idx="26">
                        <c:v>52.2</c:v>
                      </c:pt>
                      <c:pt idx="27">
                        <c:v>54.2</c:v>
                      </c:pt>
                      <c:pt idx="28">
                        <c:v>56.2</c:v>
                      </c:pt>
                      <c:pt idx="29">
                        <c:v>58.2</c:v>
                      </c:pt>
                      <c:pt idx="30">
                        <c:v>60.2</c:v>
                      </c:pt>
                    </c:numCache>
                  </c:numRef>
                </c:xVal>
                <c:yVal>
                  <c:numRef>
                    <c:extLst>
                      <c:ext uri="{02D57815-91ED-43cb-92C2-25804820EDAC}">
                        <c15:formulaRef>
                          <c15:sqref>'hydrolyze 1'!$E$5:$E$35</c15:sqref>
                        </c15:formulaRef>
                      </c:ext>
                    </c:extLst>
                    <c:numCache>
                      <c:formatCode>General</c:formatCode>
                      <c:ptCount val="31"/>
                      <c:pt idx="0">
                        <c:v>0</c:v>
                      </c:pt>
                      <c:pt idx="1">
                        <c:v>893.62018897209725</c:v>
                      </c:pt>
                      <c:pt idx="2">
                        <c:v>1831.9213873927993</c:v>
                      </c:pt>
                      <c:pt idx="3">
                        <c:v>1496.8138165282628</c:v>
                      </c:pt>
                      <c:pt idx="4">
                        <c:v>1184.0467503880288</c:v>
                      </c:pt>
                      <c:pt idx="5">
                        <c:v>737.23665590198027</c:v>
                      </c:pt>
                      <c:pt idx="6">
                        <c:v>737.23665590198027</c:v>
                      </c:pt>
                      <c:pt idx="7">
                        <c:v>402.12908503744382</c:v>
                      </c:pt>
                      <c:pt idx="8">
                        <c:v>156.38353307011701</c:v>
                      </c:pt>
                      <c:pt idx="9">
                        <c:v>156.38353307011701</c:v>
                      </c:pt>
                      <c:pt idx="10">
                        <c:v>268.08605669162915</c:v>
                      </c:pt>
                      <c:pt idx="11">
                        <c:v>111.70252362151216</c:v>
                      </c:pt>
                      <c:pt idx="12">
                        <c:v>67.021514172907288</c:v>
                      </c:pt>
                      <c:pt idx="13">
                        <c:v>89.362018897209722</c:v>
                      </c:pt>
                      <c:pt idx="14">
                        <c:v>134.04302834581458</c:v>
                      </c:pt>
                      <c:pt idx="15">
                        <c:v>89.362018897209722</c:v>
                      </c:pt>
                      <c:pt idx="16">
                        <c:v>67.021514172907288</c:v>
                      </c:pt>
                      <c:pt idx="17">
                        <c:v>111.70252362151216</c:v>
                      </c:pt>
                      <c:pt idx="18">
                        <c:v>67.021514172907288</c:v>
                      </c:pt>
                      <c:pt idx="19">
                        <c:v>67.021514172907288</c:v>
                      </c:pt>
                      <c:pt idx="20">
                        <c:v>89.362018897209722</c:v>
                      </c:pt>
                      <c:pt idx="21">
                        <c:v>67.021514172907288</c:v>
                      </c:pt>
                      <c:pt idx="22">
                        <c:v>67.021514172907288</c:v>
                      </c:pt>
                      <c:pt idx="23">
                        <c:v>111.70252362151216</c:v>
                      </c:pt>
                      <c:pt idx="24">
                        <c:v>67.021514172907288</c:v>
                      </c:pt>
                      <c:pt idx="25">
                        <c:v>89.362018897209722</c:v>
                      </c:pt>
                      <c:pt idx="26">
                        <c:v>111.70252362151216</c:v>
                      </c:pt>
                      <c:pt idx="27">
                        <c:v>67.021514172907288</c:v>
                      </c:pt>
                      <c:pt idx="28">
                        <c:v>89.362018897209722</c:v>
                      </c:pt>
                      <c:pt idx="29">
                        <c:v>89.362018897209722</c:v>
                      </c:pt>
                      <c:pt idx="30">
                        <c:v>22.340504724302431</c:v>
                      </c:pt>
                    </c:numCache>
                  </c:numRef>
                </c:yVal>
                <c:smooth val="0"/>
                <c:extLst>
                  <c:ext xmlns:c16="http://schemas.microsoft.com/office/drawing/2014/chart" uri="{C3380CC4-5D6E-409C-BE32-E72D297353CC}">
                    <c16:uniqueId val="{00000003-CF21-4CB5-8CC8-D0B5C4E4017D}"/>
                  </c:ext>
                </c:extLst>
              </c15:ser>
            </c15:filteredScatterSeries>
            <c15:filteredScatterSeries>
              <c15:ser>
                <c:idx val="1"/>
                <c:order val="1"/>
                <c:tx>
                  <c:v>210 C</c:v>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extLst xmlns:c15="http://schemas.microsoft.com/office/drawing/2012/chart">
                      <c:ext xmlns:c15="http://schemas.microsoft.com/office/drawing/2012/chart" uri="{02D57815-91ED-43cb-92C2-25804820EDAC}">
                        <c15:formulaRef>
                          <c15:sqref>'hydrolyze 1'!$F$5:$F$42</c15:sqref>
                        </c15:formulaRef>
                      </c:ext>
                    </c:extLst>
                    <c:numCache>
                      <c:formatCode>General</c:formatCode>
                      <c:ptCount val="38"/>
                      <c:pt idx="0">
                        <c:v>0</c:v>
                      </c:pt>
                      <c:pt idx="1">
                        <c:v>4</c:v>
                      </c:pt>
                      <c:pt idx="2">
                        <c:v>8</c:v>
                      </c:pt>
                      <c:pt idx="3">
                        <c:v>12</c:v>
                      </c:pt>
                      <c:pt idx="4">
                        <c:v>15.3</c:v>
                      </c:pt>
                      <c:pt idx="5">
                        <c:v>16</c:v>
                      </c:pt>
                      <c:pt idx="6">
                        <c:v>18</c:v>
                      </c:pt>
                      <c:pt idx="7">
                        <c:v>19</c:v>
                      </c:pt>
                      <c:pt idx="8">
                        <c:v>22</c:v>
                      </c:pt>
                      <c:pt idx="9">
                        <c:v>24</c:v>
                      </c:pt>
                      <c:pt idx="10">
                        <c:v>25</c:v>
                      </c:pt>
                      <c:pt idx="11">
                        <c:v>27</c:v>
                      </c:pt>
                      <c:pt idx="12">
                        <c:v>30</c:v>
                      </c:pt>
                      <c:pt idx="13">
                        <c:v>33</c:v>
                      </c:pt>
                      <c:pt idx="14">
                        <c:v>36</c:v>
                      </c:pt>
                      <c:pt idx="15">
                        <c:v>37</c:v>
                      </c:pt>
                      <c:pt idx="16">
                        <c:v>38</c:v>
                      </c:pt>
                      <c:pt idx="17">
                        <c:v>39.36</c:v>
                      </c:pt>
                      <c:pt idx="18">
                        <c:v>40.51</c:v>
                      </c:pt>
                      <c:pt idx="19">
                        <c:v>42.51</c:v>
                      </c:pt>
                      <c:pt idx="20">
                        <c:v>44.51</c:v>
                      </c:pt>
                      <c:pt idx="21">
                        <c:v>46.51</c:v>
                      </c:pt>
                      <c:pt idx="22">
                        <c:v>47.13</c:v>
                      </c:pt>
                      <c:pt idx="23">
                        <c:v>49.13</c:v>
                      </c:pt>
                      <c:pt idx="24">
                        <c:v>51.13</c:v>
                      </c:pt>
                      <c:pt idx="25">
                        <c:v>51.43</c:v>
                      </c:pt>
                      <c:pt idx="26">
                        <c:v>53.43</c:v>
                      </c:pt>
                      <c:pt idx="27">
                        <c:v>55.43</c:v>
                      </c:pt>
                      <c:pt idx="28">
                        <c:v>56.58</c:v>
                      </c:pt>
                      <c:pt idx="29">
                        <c:v>57.43</c:v>
                      </c:pt>
                      <c:pt idx="30">
                        <c:v>59.43</c:v>
                      </c:pt>
                      <c:pt idx="31">
                        <c:v>61.43</c:v>
                      </c:pt>
                      <c:pt idx="32">
                        <c:v>61.59</c:v>
                      </c:pt>
                      <c:pt idx="33">
                        <c:v>63.59</c:v>
                      </c:pt>
                      <c:pt idx="34">
                        <c:v>65.59</c:v>
                      </c:pt>
                      <c:pt idx="35">
                        <c:v>66.3</c:v>
                      </c:pt>
                      <c:pt idx="36">
                        <c:v>67.099999999999994</c:v>
                      </c:pt>
                      <c:pt idx="37">
                        <c:v>69.099999999999994</c:v>
                      </c:pt>
                    </c:numCache>
                  </c:numRef>
                </c:xVal>
                <c:yVal>
                  <c:numRef>
                    <c:extLst xmlns:c15="http://schemas.microsoft.com/office/drawing/2012/chart">
                      <c:ext xmlns:c15="http://schemas.microsoft.com/office/drawing/2012/chart" uri="{02D57815-91ED-43cb-92C2-25804820EDAC}">
                        <c15:formulaRef>
                          <c15:sqref>'hydrolyze 1'!$G$5:$G$42</c15:sqref>
                        </c15:formulaRef>
                      </c:ext>
                    </c:extLst>
                    <c:numCache>
                      <c:formatCode>General</c:formatCode>
                      <c:ptCount val="38"/>
                      <c:pt idx="0">
                        <c:v>0</c:v>
                      </c:pt>
                      <c:pt idx="1">
                        <c:v>603.19362755616567</c:v>
                      </c:pt>
                      <c:pt idx="2">
                        <c:v>1831.9213873927993</c:v>
                      </c:pt>
                      <c:pt idx="3">
                        <c:v>2189.3694629816382</c:v>
                      </c:pt>
                      <c:pt idx="4">
                        <c:v>1362.7707881824483</c:v>
                      </c:pt>
                      <c:pt idx="5">
                        <c:v>1340.4302834581458</c:v>
                      </c:pt>
                      <c:pt idx="6">
                        <c:v>1340.4302834581458</c:v>
                      </c:pt>
                      <c:pt idx="7">
                        <c:v>848.93917952349238</c:v>
                      </c:pt>
                      <c:pt idx="8">
                        <c:v>379.78858031314132</c:v>
                      </c:pt>
                      <c:pt idx="9">
                        <c:v>201.06454251872191</c:v>
                      </c:pt>
                      <c:pt idx="10">
                        <c:v>201.06454251872191</c:v>
                      </c:pt>
                      <c:pt idx="11">
                        <c:v>134.04302834581458</c:v>
                      </c:pt>
                      <c:pt idx="12">
                        <c:v>89.362018897209722</c:v>
                      </c:pt>
                      <c:pt idx="13">
                        <c:v>134.04302834581458</c:v>
                      </c:pt>
                      <c:pt idx="14">
                        <c:v>89.362018897209722</c:v>
                      </c:pt>
                      <c:pt idx="15">
                        <c:v>89.362018897209722</c:v>
                      </c:pt>
                      <c:pt idx="16">
                        <c:v>134.04302834581458</c:v>
                      </c:pt>
                      <c:pt idx="17">
                        <c:v>134.04302834581458</c:v>
                      </c:pt>
                      <c:pt idx="18">
                        <c:v>134.04302834581458</c:v>
                      </c:pt>
                      <c:pt idx="19">
                        <c:v>89.362018897209722</c:v>
                      </c:pt>
                      <c:pt idx="20">
                        <c:v>134.04302834581458</c:v>
                      </c:pt>
                      <c:pt idx="21">
                        <c:v>111.70252362151216</c:v>
                      </c:pt>
                      <c:pt idx="22">
                        <c:v>89.362018897209722</c:v>
                      </c:pt>
                      <c:pt idx="23">
                        <c:v>89.362018897209722</c:v>
                      </c:pt>
                      <c:pt idx="24">
                        <c:v>111.70252362151216</c:v>
                      </c:pt>
                      <c:pt idx="25">
                        <c:v>111.70252362151216</c:v>
                      </c:pt>
                      <c:pt idx="26">
                        <c:v>111.70252362151216</c:v>
                      </c:pt>
                      <c:pt idx="27">
                        <c:v>67.021514172907288</c:v>
                      </c:pt>
                      <c:pt idx="28">
                        <c:v>67.021514172907288</c:v>
                      </c:pt>
                      <c:pt idx="29">
                        <c:v>89.362018897209722</c:v>
                      </c:pt>
                      <c:pt idx="30">
                        <c:v>111.70252362151216</c:v>
                      </c:pt>
                      <c:pt idx="31">
                        <c:v>67.021514172907288</c:v>
                      </c:pt>
                      <c:pt idx="32">
                        <c:v>67.021514172907288</c:v>
                      </c:pt>
                      <c:pt idx="33">
                        <c:v>89.362018897209722</c:v>
                      </c:pt>
                      <c:pt idx="34">
                        <c:v>111.70252362151216</c:v>
                      </c:pt>
                      <c:pt idx="35">
                        <c:v>89.362018897209722</c:v>
                      </c:pt>
                      <c:pt idx="36">
                        <c:v>67.021514172907288</c:v>
                      </c:pt>
                      <c:pt idx="37">
                        <c:v>111.70252362151216</c:v>
                      </c:pt>
                    </c:numCache>
                  </c:numRef>
                </c:yVal>
                <c:smooth val="0"/>
                <c:extLst xmlns:c15="http://schemas.microsoft.com/office/drawing/2012/chart">
                  <c:ext xmlns:c16="http://schemas.microsoft.com/office/drawing/2014/chart" uri="{C3380CC4-5D6E-409C-BE32-E72D297353CC}">
                    <c16:uniqueId val="{00000004-CF21-4CB5-8CC8-D0B5C4E4017D}"/>
                  </c:ext>
                </c:extLst>
              </c15:ser>
            </c15:filteredScatterSeries>
            <c15:filteredScatterSeries>
              <c15:ser>
                <c:idx val="2"/>
                <c:order val="2"/>
                <c:tx>
                  <c:v>230 C</c:v>
                </c:tx>
                <c:spPr>
                  <a:ln w="19050" cap="rnd">
                    <a:solidFill>
                      <a:schemeClr val="accent6">
                        <a:lumMod val="75000"/>
                      </a:schemeClr>
                    </a:solidFill>
                    <a:round/>
                  </a:ln>
                  <a:effectLst/>
                </c:spPr>
                <c:marker>
                  <c:symbol val="circle"/>
                  <c:size val="5"/>
                  <c:spPr>
                    <a:solidFill>
                      <a:schemeClr val="accent3"/>
                    </a:solidFill>
                    <a:ln w="9525">
                      <a:solidFill>
                        <a:schemeClr val="accent3"/>
                      </a:solidFill>
                    </a:ln>
                    <a:effectLst/>
                  </c:spPr>
                </c:marker>
                <c:xVal>
                  <c:numRef>
                    <c:extLst xmlns:c15="http://schemas.microsoft.com/office/drawing/2012/chart">
                      <c:ext xmlns:c15="http://schemas.microsoft.com/office/drawing/2012/chart" uri="{02D57815-91ED-43cb-92C2-25804820EDAC}">
                        <c15:formulaRef>
                          <c15:sqref>'hydrolyze 1'!$K$11:$K$40</c15:sqref>
                        </c15:formulaRef>
                      </c:ext>
                    </c:extLst>
                    <c:numCache>
                      <c:formatCode>General</c:formatCode>
                      <c:ptCount val="30"/>
                      <c:pt idx="0">
                        <c:v>0</c:v>
                      </c:pt>
                      <c:pt idx="1">
                        <c:v>4</c:v>
                      </c:pt>
                      <c:pt idx="2">
                        <c:v>8</c:v>
                      </c:pt>
                      <c:pt idx="3">
                        <c:v>12</c:v>
                      </c:pt>
                      <c:pt idx="4">
                        <c:v>16</c:v>
                      </c:pt>
                      <c:pt idx="5">
                        <c:v>20</c:v>
                      </c:pt>
                      <c:pt idx="6">
                        <c:v>20.3</c:v>
                      </c:pt>
                      <c:pt idx="7">
                        <c:v>21.55</c:v>
                      </c:pt>
                      <c:pt idx="8">
                        <c:v>23</c:v>
                      </c:pt>
                      <c:pt idx="9">
                        <c:v>25.55</c:v>
                      </c:pt>
                      <c:pt idx="10">
                        <c:v>29.55</c:v>
                      </c:pt>
                      <c:pt idx="11">
                        <c:v>33.549999999999997</c:v>
                      </c:pt>
                      <c:pt idx="12">
                        <c:v>34</c:v>
                      </c:pt>
                      <c:pt idx="13">
                        <c:v>35.549999999999997</c:v>
                      </c:pt>
                      <c:pt idx="14">
                        <c:v>38.65</c:v>
                      </c:pt>
                      <c:pt idx="15">
                        <c:v>39.1</c:v>
                      </c:pt>
                      <c:pt idx="16">
                        <c:v>41.1</c:v>
                      </c:pt>
                      <c:pt idx="17">
                        <c:v>43.1</c:v>
                      </c:pt>
                      <c:pt idx="18">
                        <c:v>45.1</c:v>
                      </c:pt>
                      <c:pt idx="19">
                        <c:v>47.1</c:v>
                      </c:pt>
                      <c:pt idx="20">
                        <c:v>49.1</c:v>
                      </c:pt>
                      <c:pt idx="21">
                        <c:v>51.1</c:v>
                      </c:pt>
                      <c:pt idx="22">
                        <c:v>53.1</c:v>
                      </c:pt>
                      <c:pt idx="23">
                        <c:v>55.1</c:v>
                      </c:pt>
                      <c:pt idx="24">
                        <c:v>57.1</c:v>
                      </c:pt>
                      <c:pt idx="25">
                        <c:v>59.1</c:v>
                      </c:pt>
                      <c:pt idx="26">
                        <c:v>61.1</c:v>
                      </c:pt>
                      <c:pt idx="27">
                        <c:v>63.1</c:v>
                      </c:pt>
                      <c:pt idx="28">
                        <c:v>65.099999999999994</c:v>
                      </c:pt>
                      <c:pt idx="29">
                        <c:v>67.099999999999994</c:v>
                      </c:pt>
                    </c:numCache>
                  </c:numRef>
                </c:xVal>
                <c:yVal>
                  <c:numRef>
                    <c:extLst xmlns:c15="http://schemas.microsoft.com/office/drawing/2012/chart">
                      <c:ext xmlns:c15="http://schemas.microsoft.com/office/drawing/2012/chart" uri="{02D57815-91ED-43cb-92C2-25804820EDAC}">
                        <c15:formulaRef>
                          <c15:sqref>'hydrolyze 1'!$L$11:$L$40</c15:sqref>
                        </c15:formulaRef>
                      </c:ext>
                    </c:extLst>
                    <c:numCache>
                      <c:formatCode>General</c:formatCode>
                      <c:ptCount val="30"/>
                      <c:pt idx="0">
                        <c:v>0</c:v>
                      </c:pt>
                      <c:pt idx="1">
                        <c:v>613.36154020454399</c:v>
                      </c:pt>
                      <c:pt idx="2">
                        <c:v>1741.9467741809049</c:v>
                      </c:pt>
                      <c:pt idx="3">
                        <c:v>1889.1535438299954</c:v>
                      </c:pt>
                      <c:pt idx="4">
                        <c:v>711.49938663727107</c:v>
                      </c:pt>
                      <c:pt idx="5">
                        <c:v>686.96492502908916</c:v>
                      </c:pt>
                      <c:pt idx="6">
                        <c:v>637.89600181272567</c:v>
                      </c:pt>
                      <c:pt idx="7">
                        <c:v>343.48246251454458</c:v>
                      </c:pt>
                      <c:pt idx="8">
                        <c:v>343.48246251454458</c:v>
                      </c:pt>
                      <c:pt idx="9">
                        <c:v>122.6723080409088</c:v>
                      </c:pt>
                      <c:pt idx="10">
                        <c:v>73.603384824545273</c:v>
                      </c:pt>
                      <c:pt idx="11">
                        <c:v>98.137846432727031</c:v>
                      </c:pt>
                      <c:pt idx="12">
                        <c:v>0</c:v>
                      </c:pt>
                      <c:pt idx="13">
                        <c:v>73.603384824545273</c:v>
                      </c:pt>
                      <c:pt idx="14">
                        <c:v>73.603384824545273</c:v>
                      </c:pt>
                      <c:pt idx="15">
                        <c:v>73.603384824545273</c:v>
                      </c:pt>
                      <c:pt idx="16">
                        <c:v>73.603384824545273</c:v>
                      </c:pt>
                      <c:pt idx="17">
                        <c:v>73.603384824545273</c:v>
                      </c:pt>
                      <c:pt idx="18">
                        <c:v>73.603384824545273</c:v>
                      </c:pt>
                      <c:pt idx="19">
                        <c:v>49.068923216363515</c:v>
                      </c:pt>
                      <c:pt idx="20">
                        <c:v>49.068923216363515</c:v>
                      </c:pt>
                      <c:pt idx="21">
                        <c:v>73.603384824545273</c:v>
                      </c:pt>
                      <c:pt idx="22">
                        <c:v>49.068923216363515</c:v>
                      </c:pt>
                      <c:pt idx="23">
                        <c:v>49.068923216363515</c:v>
                      </c:pt>
                      <c:pt idx="24">
                        <c:v>49.068923216363515</c:v>
                      </c:pt>
                      <c:pt idx="25">
                        <c:v>49.068923216363515</c:v>
                      </c:pt>
                      <c:pt idx="26">
                        <c:v>73.603384824545273</c:v>
                      </c:pt>
                      <c:pt idx="27">
                        <c:v>49.068923216363515</c:v>
                      </c:pt>
                      <c:pt idx="28">
                        <c:v>49.068923216363515</c:v>
                      </c:pt>
                      <c:pt idx="29">
                        <c:v>73.603384824545273</c:v>
                      </c:pt>
                    </c:numCache>
                  </c:numRef>
                </c:yVal>
                <c:smooth val="0"/>
                <c:extLst xmlns:c15="http://schemas.microsoft.com/office/drawing/2012/chart">
                  <c:ext xmlns:c16="http://schemas.microsoft.com/office/drawing/2014/chart" uri="{C3380CC4-5D6E-409C-BE32-E72D297353CC}">
                    <c16:uniqueId val="{00000005-CF21-4CB5-8CC8-D0B5C4E4017D}"/>
                  </c:ext>
                </c:extLst>
              </c15:ser>
            </c15:filteredScatterSeries>
          </c:ext>
        </c:extLst>
      </c:scatterChart>
      <c:valAx>
        <c:axId val="468258032"/>
        <c:scaling>
          <c:orientation val="minMax"/>
        </c:scaling>
        <c:delete val="0"/>
        <c:axPos val="b"/>
        <c:majorGridlines>
          <c:spPr>
            <a:ln w="9525" cap="flat" cmpd="sng" algn="ctr">
              <a:solidFill>
                <a:schemeClr val="bg1"/>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200" b="1" dirty="0">
                    <a:solidFill>
                      <a:schemeClr val="tx1"/>
                    </a:solidFill>
                  </a:rPr>
                  <a:t>Time</a:t>
                </a:r>
                <a:r>
                  <a:rPr lang="en-US" sz="1200" b="1" baseline="0" dirty="0">
                    <a:solidFill>
                      <a:schemeClr val="tx1"/>
                    </a:solidFill>
                  </a:rPr>
                  <a:t> (mins)</a:t>
                </a:r>
                <a:endParaRPr lang="en-US" sz="1200" b="1" dirty="0">
                  <a:solidFill>
                    <a:schemeClr val="tx1"/>
                  </a:solidFill>
                </a:endParaRP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311099536"/>
        <c:crosses val="autoZero"/>
        <c:crossBetween val="midCat"/>
      </c:valAx>
      <c:valAx>
        <c:axId val="311099536"/>
        <c:scaling>
          <c:orientation val="minMax"/>
        </c:scaling>
        <c:delete val="0"/>
        <c:axPos val="l"/>
        <c:majorGridlines>
          <c:spPr>
            <a:ln w="9525" cap="flat" cmpd="sng" algn="ctr">
              <a:solidFill>
                <a:schemeClr val="bg1"/>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200" b="1" dirty="0">
                    <a:solidFill>
                      <a:schemeClr val="tx1"/>
                    </a:solidFill>
                  </a:rPr>
                  <a:t>Q</a:t>
                </a:r>
                <a:r>
                  <a:rPr lang="en-US" sz="1200" b="1" baseline="0" dirty="0">
                    <a:solidFill>
                      <a:schemeClr val="tx1"/>
                    </a:solidFill>
                  </a:rPr>
                  <a:t> (kW)</a:t>
                </a:r>
                <a:endParaRPr lang="en-US" sz="1200" b="1" dirty="0">
                  <a:solidFill>
                    <a:schemeClr val="tx1"/>
                  </a:solidFill>
                </a:endParaRP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468258032"/>
        <c:crosses val="autoZero"/>
        <c:crossBetween val="midCat"/>
      </c:valAx>
      <c:spPr>
        <a:noFill/>
        <a:ln>
          <a:noFill/>
        </a:ln>
        <a:effectLst/>
      </c:spPr>
    </c:plotArea>
    <c:legend>
      <c:legendPos val="r"/>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lineMarker"/>
        <c:varyColors val="0"/>
        <c:ser>
          <c:idx val="0"/>
          <c:order val="0"/>
          <c:tx>
            <c:v>210 C</c:v>
          </c:tx>
          <c:spPr>
            <a:ln w="19050" cap="rnd">
              <a:solidFill>
                <a:srgbClr val="00B0F0"/>
              </a:solidFill>
              <a:round/>
            </a:ln>
            <a:effectLst/>
          </c:spPr>
          <c:marker>
            <c:symbol val="circle"/>
            <c:size val="5"/>
            <c:spPr>
              <a:solidFill>
                <a:schemeClr val="accent1"/>
              </a:solidFill>
              <a:ln w="9525">
                <a:solidFill>
                  <a:schemeClr val="accent1"/>
                </a:solidFill>
              </a:ln>
              <a:effectLst/>
            </c:spPr>
          </c:marker>
          <c:xVal>
            <c:numRef>
              <c:f>'hydrolyze 1'!$A$5:$A$35</c:f>
              <c:numCache>
                <c:formatCode>General</c:formatCode>
                <c:ptCount val="31"/>
                <c:pt idx="0">
                  <c:v>0</c:v>
                </c:pt>
                <c:pt idx="1">
                  <c:v>4</c:v>
                </c:pt>
                <c:pt idx="2">
                  <c:v>8</c:v>
                </c:pt>
                <c:pt idx="3">
                  <c:v>12</c:v>
                </c:pt>
                <c:pt idx="4">
                  <c:v>16</c:v>
                </c:pt>
                <c:pt idx="5">
                  <c:v>16.3</c:v>
                </c:pt>
                <c:pt idx="6">
                  <c:v>17.3</c:v>
                </c:pt>
                <c:pt idx="7">
                  <c:v>19.3</c:v>
                </c:pt>
                <c:pt idx="8">
                  <c:v>20.2</c:v>
                </c:pt>
                <c:pt idx="9">
                  <c:v>21.2</c:v>
                </c:pt>
                <c:pt idx="10">
                  <c:v>22.2</c:v>
                </c:pt>
                <c:pt idx="11">
                  <c:v>24.2</c:v>
                </c:pt>
                <c:pt idx="12">
                  <c:v>26.2</c:v>
                </c:pt>
                <c:pt idx="13">
                  <c:v>28.2</c:v>
                </c:pt>
                <c:pt idx="14">
                  <c:v>30.2</c:v>
                </c:pt>
                <c:pt idx="15">
                  <c:v>31.2</c:v>
                </c:pt>
                <c:pt idx="16">
                  <c:v>32.200000000000003</c:v>
                </c:pt>
                <c:pt idx="17">
                  <c:v>34.200000000000003</c:v>
                </c:pt>
                <c:pt idx="18">
                  <c:v>36.200000000000003</c:v>
                </c:pt>
                <c:pt idx="19">
                  <c:v>38.200000000000003</c:v>
                </c:pt>
                <c:pt idx="20">
                  <c:v>40.200000000000003</c:v>
                </c:pt>
                <c:pt idx="21">
                  <c:v>42.2</c:v>
                </c:pt>
                <c:pt idx="22">
                  <c:v>44.2</c:v>
                </c:pt>
                <c:pt idx="23">
                  <c:v>46.2</c:v>
                </c:pt>
                <c:pt idx="24">
                  <c:v>48.2</c:v>
                </c:pt>
                <c:pt idx="25">
                  <c:v>50.2</c:v>
                </c:pt>
                <c:pt idx="26">
                  <c:v>52.2</c:v>
                </c:pt>
                <c:pt idx="27">
                  <c:v>54.2</c:v>
                </c:pt>
                <c:pt idx="28">
                  <c:v>56.2</c:v>
                </c:pt>
                <c:pt idx="29">
                  <c:v>58.2</c:v>
                </c:pt>
                <c:pt idx="30">
                  <c:v>60.2</c:v>
                </c:pt>
              </c:numCache>
            </c:numRef>
          </c:xVal>
          <c:yVal>
            <c:numRef>
              <c:f>'hydrolyze 1'!$E$5:$E$35</c:f>
              <c:numCache>
                <c:formatCode>General</c:formatCode>
                <c:ptCount val="31"/>
                <c:pt idx="0">
                  <c:v>0</c:v>
                </c:pt>
                <c:pt idx="1">
                  <c:v>893.62018897209725</c:v>
                </c:pt>
                <c:pt idx="2">
                  <c:v>1831.9213873927993</c:v>
                </c:pt>
                <c:pt idx="3">
                  <c:v>1496.8138165282628</c:v>
                </c:pt>
                <c:pt idx="4">
                  <c:v>1184.0467503880288</c:v>
                </c:pt>
                <c:pt idx="5">
                  <c:v>737.23665590198027</c:v>
                </c:pt>
                <c:pt idx="6">
                  <c:v>737.23665590198027</c:v>
                </c:pt>
                <c:pt idx="7">
                  <c:v>402.12908503744382</c:v>
                </c:pt>
                <c:pt idx="8">
                  <c:v>156.38353307011701</c:v>
                </c:pt>
                <c:pt idx="9">
                  <c:v>156.38353307011701</c:v>
                </c:pt>
                <c:pt idx="10">
                  <c:v>268.08605669162915</c:v>
                </c:pt>
                <c:pt idx="11">
                  <c:v>111.70252362151216</c:v>
                </c:pt>
                <c:pt idx="12">
                  <c:v>67.021514172907288</c:v>
                </c:pt>
                <c:pt idx="13">
                  <c:v>89.362018897209722</c:v>
                </c:pt>
                <c:pt idx="14">
                  <c:v>134.04302834581458</c:v>
                </c:pt>
                <c:pt idx="15">
                  <c:v>89.362018897209722</c:v>
                </c:pt>
                <c:pt idx="16">
                  <c:v>67.021514172907288</c:v>
                </c:pt>
                <c:pt idx="17">
                  <c:v>111.70252362151216</c:v>
                </c:pt>
                <c:pt idx="18">
                  <c:v>67.021514172907288</c:v>
                </c:pt>
                <c:pt idx="19">
                  <c:v>67.021514172907288</c:v>
                </c:pt>
                <c:pt idx="20">
                  <c:v>89.362018897209722</c:v>
                </c:pt>
                <c:pt idx="21">
                  <c:v>67.021514172907288</c:v>
                </c:pt>
                <c:pt idx="22">
                  <c:v>67.021514172907288</c:v>
                </c:pt>
                <c:pt idx="23">
                  <c:v>111.70252362151216</c:v>
                </c:pt>
                <c:pt idx="24">
                  <c:v>67.021514172907288</c:v>
                </c:pt>
                <c:pt idx="25">
                  <c:v>89.362018897209722</c:v>
                </c:pt>
                <c:pt idx="26">
                  <c:v>111.70252362151216</c:v>
                </c:pt>
                <c:pt idx="27">
                  <c:v>67.021514172907288</c:v>
                </c:pt>
                <c:pt idx="28">
                  <c:v>89.362018897209722</c:v>
                </c:pt>
                <c:pt idx="29">
                  <c:v>89.362018897209722</c:v>
                </c:pt>
                <c:pt idx="30">
                  <c:v>22.340504724302431</c:v>
                </c:pt>
              </c:numCache>
            </c:numRef>
          </c:yVal>
          <c:smooth val="0"/>
          <c:extLst>
            <c:ext xmlns:c16="http://schemas.microsoft.com/office/drawing/2014/chart" uri="{C3380CC4-5D6E-409C-BE32-E72D297353CC}">
              <c16:uniqueId val="{00000000-D67A-43DC-8ABC-27FFAE2E8D56}"/>
            </c:ext>
          </c:extLst>
        </c:ser>
        <c:ser>
          <c:idx val="1"/>
          <c:order val="1"/>
          <c:tx>
            <c:v>210 C</c:v>
          </c:tx>
          <c:spPr>
            <a:ln w="19050" cap="rnd">
              <a:solidFill>
                <a:schemeClr val="accent4"/>
              </a:solidFill>
              <a:round/>
            </a:ln>
            <a:effectLst/>
          </c:spPr>
          <c:marker>
            <c:symbol val="circle"/>
            <c:size val="5"/>
            <c:spPr>
              <a:solidFill>
                <a:schemeClr val="accent2"/>
              </a:solidFill>
              <a:ln w="9525">
                <a:solidFill>
                  <a:schemeClr val="accent4"/>
                </a:solidFill>
              </a:ln>
              <a:effectLst/>
            </c:spPr>
          </c:marker>
          <c:xVal>
            <c:numRef>
              <c:f>'hydrolyze 1'!$F$5:$F$42</c:f>
              <c:numCache>
                <c:formatCode>General</c:formatCode>
                <c:ptCount val="38"/>
                <c:pt idx="0">
                  <c:v>0</c:v>
                </c:pt>
                <c:pt idx="1">
                  <c:v>4</c:v>
                </c:pt>
                <c:pt idx="2">
                  <c:v>8</c:v>
                </c:pt>
                <c:pt idx="3">
                  <c:v>12</c:v>
                </c:pt>
                <c:pt idx="4">
                  <c:v>15.3</c:v>
                </c:pt>
                <c:pt idx="5">
                  <c:v>16</c:v>
                </c:pt>
                <c:pt idx="6">
                  <c:v>18</c:v>
                </c:pt>
                <c:pt idx="7">
                  <c:v>19</c:v>
                </c:pt>
                <c:pt idx="8">
                  <c:v>22</c:v>
                </c:pt>
                <c:pt idx="9">
                  <c:v>24</c:v>
                </c:pt>
                <c:pt idx="10">
                  <c:v>25</c:v>
                </c:pt>
                <c:pt idx="11">
                  <c:v>27</c:v>
                </c:pt>
                <c:pt idx="12">
                  <c:v>30</c:v>
                </c:pt>
                <c:pt idx="13">
                  <c:v>33</c:v>
                </c:pt>
                <c:pt idx="14">
                  <c:v>36</c:v>
                </c:pt>
                <c:pt idx="15">
                  <c:v>37</c:v>
                </c:pt>
                <c:pt idx="16">
                  <c:v>38</c:v>
                </c:pt>
                <c:pt idx="17">
                  <c:v>39.36</c:v>
                </c:pt>
                <c:pt idx="18">
                  <c:v>40.51</c:v>
                </c:pt>
                <c:pt idx="19">
                  <c:v>42.51</c:v>
                </c:pt>
                <c:pt idx="20">
                  <c:v>44.51</c:v>
                </c:pt>
                <c:pt idx="21">
                  <c:v>46.51</c:v>
                </c:pt>
                <c:pt idx="22">
                  <c:v>47.13</c:v>
                </c:pt>
                <c:pt idx="23">
                  <c:v>49.13</c:v>
                </c:pt>
                <c:pt idx="24">
                  <c:v>51.13</c:v>
                </c:pt>
                <c:pt idx="25">
                  <c:v>51.43</c:v>
                </c:pt>
                <c:pt idx="26">
                  <c:v>53.43</c:v>
                </c:pt>
                <c:pt idx="27">
                  <c:v>55.43</c:v>
                </c:pt>
                <c:pt idx="28">
                  <c:v>56.58</c:v>
                </c:pt>
                <c:pt idx="29">
                  <c:v>57.43</c:v>
                </c:pt>
                <c:pt idx="30">
                  <c:v>59.43</c:v>
                </c:pt>
                <c:pt idx="31">
                  <c:v>61.43</c:v>
                </c:pt>
                <c:pt idx="32">
                  <c:v>61.59</c:v>
                </c:pt>
                <c:pt idx="33">
                  <c:v>63.59</c:v>
                </c:pt>
                <c:pt idx="34">
                  <c:v>65.59</c:v>
                </c:pt>
                <c:pt idx="35">
                  <c:v>66.3</c:v>
                </c:pt>
                <c:pt idx="36">
                  <c:v>67.099999999999994</c:v>
                </c:pt>
                <c:pt idx="37">
                  <c:v>69.099999999999994</c:v>
                </c:pt>
              </c:numCache>
            </c:numRef>
          </c:xVal>
          <c:yVal>
            <c:numRef>
              <c:f>'hydrolyze 1'!$G$5:$G$42</c:f>
              <c:numCache>
                <c:formatCode>General</c:formatCode>
                <c:ptCount val="38"/>
                <c:pt idx="0">
                  <c:v>0</c:v>
                </c:pt>
                <c:pt idx="1">
                  <c:v>603.19362755616567</c:v>
                </c:pt>
                <c:pt idx="2">
                  <c:v>1831.9213873927993</c:v>
                </c:pt>
                <c:pt idx="3">
                  <c:v>2189.3694629816382</c:v>
                </c:pt>
                <c:pt idx="4">
                  <c:v>1362.7707881824483</c:v>
                </c:pt>
                <c:pt idx="5">
                  <c:v>1340.4302834581458</c:v>
                </c:pt>
                <c:pt idx="6">
                  <c:v>1340.4302834581458</c:v>
                </c:pt>
                <c:pt idx="7">
                  <c:v>848.93917952349238</c:v>
                </c:pt>
                <c:pt idx="8">
                  <c:v>379.78858031314132</c:v>
                </c:pt>
                <c:pt idx="9">
                  <c:v>201.06454251872191</c:v>
                </c:pt>
                <c:pt idx="10">
                  <c:v>201.06454251872191</c:v>
                </c:pt>
                <c:pt idx="11">
                  <c:v>134.04302834581458</c:v>
                </c:pt>
                <c:pt idx="12">
                  <c:v>89.362018897209722</c:v>
                </c:pt>
                <c:pt idx="13">
                  <c:v>134.04302834581458</c:v>
                </c:pt>
                <c:pt idx="14">
                  <c:v>89.362018897209722</c:v>
                </c:pt>
                <c:pt idx="15">
                  <c:v>89.362018897209722</c:v>
                </c:pt>
                <c:pt idx="16">
                  <c:v>134.04302834581458</c:v>
                </c:pt>
                <c:pt idx="17">
                  <c:v>134.04302834581458</c:v>
                </c:pt>
                <c:pt idx="18">
                  <c:v>134.04302834581458</c:v>
                </c:pt>
                <c:pt idx="19">
                  <c:v>89.362018897209722</c:v>
                </c:pt>
                <c:pt idx="20">
                  <c:v>134.04302834581458</c:v>
                </c:pt>
                <c:pt idx="21">
                  <c:v>111.70252362151216</c:v>
                </c:pt>
                <c:pt idx="22">
                  <c:v>89.362018897209722</c:v>
                </c:pt>
                <c:pt idx="23">
                  <c:v>89.362018897209722</c:v>
                </c:pt>
                <c:pt idx="24">
                  <c:v>111.70252362151216</c:v>
                </c:pt>
                <c:pt idx="25">
                  <c:v>111.70252362151216</c:v>
                </c:pt>
                <c:pt idx="26">
                  <c:v>111.70252362151216</c:v>
                </c:pt>
                <c:pt idx="27">
                  <c:v>67.021514172907288</c:v>
                </c:pt>
                <c:pt idx="28">
                  <c:v>67.021514172907288</c:v>
                </c:pt>
                <c:pt idx="29">
                  <c:v>89.362018897209722</c:v>
                </c:pt>
                <c:pt idx="30">
                  <c:v>111.70252362151216</c:v>
                </c:pt>
                <c:pt idx="31">
                  <c:v>67.021514172907288</c:v>
                </c:pt>
                <c:pt idx="32">
                  <c:v>67.021514172907288</c:v>
                </c:pt>
                <c:pt idx="33">
                  <c:v>89.362018897209722</c:v>
                </c:pt>
                <c:pt idx="34">
                  <c:v>111.70252362151216</c:v>
                </c:pt>
                <c:pt idx="35">
                  <c:v>89.362018897209722</c:v>
                </c:pt>
                <c:pt idx="36">
                  <c:v>67.021514172907288</c:v>
                </c:pt>
                <c:pt idx="37">
                  <c:v>111.70252362151216</c:v>
                </c:pt>
              </c:numCache>
            </c:numRef>
          </c:yVal>
          <c:smooth val="0"/>
          <c:extLst>
            <c:ext xmlns:c16="http://schemas.microsoft.com/office/drawing/2014/chart" uri="{C3380CC4-5D6E-409C-BE32-E72D297353CC}">
              <c16:uniqueId val="{00000001-D67A-43DC-8ABC-27FFAE2E8D56}"/>
            </c:ext>
          </c:extLst>
        </c:ser>
        <c:ser>
          <c:idx val="2"/>
          <c:order val="2"/>
          <c:tx>
            <c:v>230 C</c:v>
          </c:tx>
          <c:spPr>
            <a:ln w="19050" cap="rnd">
              <a:solidFill>
                <a:srgbClr val="FF0000"/>
              </a:solidFill>
              <a:round/>
            </a:ln>
            <a:effectLst/>
          </c:spPr>
          <c:marker>
            <c:symbol val="circle"/>
            <c:size val="5"/>
            <c:spPr>
              <a:solidFill>
                <a:srgbClr val="FF0000"/>
              </a:solidFill>
              <a:ln w="9525">
                <a:solidFill>
                  <a:srgbClr val="FF0000"/>
                </a:solidFill>
              </a:ln>
              <a:effectLst/>
            </c:spPr>
          </c:marker>
          <c:xVal>
            <c:numRef>
              <c:f>'hydrolyze 1'!$K$11:$K$40</c:f>
              <c:numCache>
                <c:formatCode>General</c:formatCode>
                <c:ptCount val="30"/>
                <c:pt idx="0">
                  <c:v>0</c:v>
                </c:pt>
                <c:pt idx="1">
                  <c:v>4</c:v>
                </c:pt>
                <c:pt idx="2">
                  <c:v>8</c:v>
                </c:pt>
                <c:pt idx="3">
                  <c:v>12</c:v>
                </c:pt>
                <c:pt idx="4">
                  <c:v>16</c:v>
                </c:pt>
                <c:pt idx="5">
                  <c:v>20</c:v>
                </c:pt>
                <c:pt idx="6">
                  <c:v>20.3</c:v>
                </c:pt>
                <c:pt idx="7">
                  <c:v>21.55</c:v>
                </c:pt>
                <c:pt idx="8">
                  <c:v>23</c:v>
                </c:pt>
                <c:pt idx="9">
                  <c:v>25.55</c:v>
                </c:pt>
                <c:pt idx="10">
                  <c:v>29.55</c:v>
                </c:pt>
                <c:pt idx="11">
                  <c:v>33.549999999999997</c:v>
                </c:pt>
                <c:pt idx="12">
                  <c:v>34</c:v>
                </c:pt>
                <c:pt idx="13">
                  <c:v>35.549999999999997</c:v>
                </c:pt>
                <c:pt idx="14">
                  <c:v>38.65</c:v>
                </c:pt>
                <c:pt idx="15">
                  <c:v>39.1</c:v>
                </c:pt>
                <c:pt idx="16">
                  <c:v>41.1</c:v>
                </c:pt>
                <c:pt idx="17">
                  <c:v>43.1</c:v>
                </c:pt>
                <c:pt idx="18">
                  <c:v>45.1</c:v>
                </c:pt>
                <c:pt idx="19">
                  <c:v>47.1</c:v>
                </c:pt>
                <c:pt idx="20">
                  <c:v>49.1</c:v>
                </c:pt>
                <c:pt idx="21">
                  <c:v>51.1</c:v>
                </c:pt>
                <c:pt idx="22">
                  <c:v>53.1</c:v>
                </c:pt>
                <c:pt idx="23">
                  <c:v>55.1</c:v>
                </c:pt>
                <c:pt idx="24">
                  <c:v>57.1</c:v>
                </c:pt>
                <c:pt idx="25">
                  <c:v>59.1</c:v>
                </c:pt>
                <c:pt idx="26">
                  <c:v>61.1</c:v>
                </c:pt>
                <c:pt idx="27">
                  <c:v>63.1</c:v>
                </c:pt>
                <c:pt idx="28">
                  <c:v>65.099999999999994</c:v>
                </c:pt>
                <c:pt idx="29">
                  <c:v>67.099999999999994</c:v>
                </c:pt>
              </c:numCache>
            </c:numRef>
          </c:xVal>
          <c:yVal>
            <c:numRef>
              <c:f>'hydrolyze 1'!$L$11:$L$40</c:f>
              <c:numCache>
                <c:formatCode>General</c:formatCode>
                <c:ptCount val="30"/>
                <c:pt idx="0">
                  <c:v>0</c:v>
                </c:pt>
                <c:pt idx="1">
                  <c:v>613.36154020454399</c:v>
                </c:pt>
                <c:pt idx="2">
                  <c:v>1741.9467741809049</c:v>
                </c:pt>
                <c:pt idx="3">
                  <c:v>1889.1535438299954</c:v>
                </c:pt>
                <c:pt idx="4">
                  <c:v>711.49938663727107</c:v>
                </c:pt>
                <c:pt idx="5">
                  <c:v>686.96492502908916</c:v>
                </c:pt>
                <c:pt idx="6">
                  <c:v>637.89600181272567</c:v>
                </c:pt>
                <c:pt idx="7">
                  <c:v>343.48246251454458</c:v>
                </c:pt>
                <c:pt idx="8">
                  <c:v>343.48246251454458</c:v>
                </c:pt>
                <c:pt idx="9">
                  <c:v>122.6723080409088</c:v>
                </c:pt>
                <c:pt idx="10">
                  <c:v>73.603384824545273</c:v>
                </c:pt>
                <c:pt idx="11">
                  <c:v>98.137846432727031</c:v>
                </c:pt>
                <c:pt idx="12">
                  <c:v>0</c:v>
                </c:pt>
                <c:pt idx="13">
                  <c:v>73.603384824545273</c:v>
                </c:pt>
                <c:pt idx="14">
                  <c:v>73.603384824545273</c:v>
                </c:pt>
                <c:pt idx="15">
                  <c:v>73.603384824545273</c:v>
                </c:pt>
                <c:pt idx="16">
                  <c:v>73.603384824545273</c:v>
                </c:pt>
                <c:pt idx="17">
                  <c:v>73.603384824545273</c:v>
                </c:pt>
                <c:pt idx="18">
                  <c:v>73.603384824545273</c:v>
                </c:pt>
                <c:pt idx="19">
                  <c:v>49.068923216363515</c:v>
                </c:pt>
                <c:pt idx="20">
                  <c:v>49.068923216363515</c:v>
                </c:pt>
                <c:pt idx="21">
                  <c:v>73.603384824545273</c:v>
                </c:pt>
                <c:pt idx="22">
                  <c:v>49.068923216363515</c:v>
                </c:pt>
                <c:pt idx="23">
                  <c:v>49.068923216363515</c:v>
                </c:pt>
                <c:pt idx="24">
                  <c:v>49.068923216363515</c:v>
                </c:pt>
                <c:pt idx="25">
                  <c:v>49.068923216363515</c:v>
                </c:pt>
                <c:pt idx="26">
                  <c:v>73.603384824545273</c:v>
                </c:pt>
                <c:pt idx="27">
                  <c:v>49.068923216363515</c:v>
                </c:pt>
                <c:pt idx="28">
                  <c:v>49.068923216363515</c:v>
                </c:pt>
                <c:pt idx="29">
                  <c:v>73.603384824545273</c:v>
                </c:pt>
              </c:numCache>
            </c:numRef>
          </c:yVal>
          <c:smooth val="0"/>
          <c:extLst>
            <c:ext xmlns:c16="http://schemas.microsoft.com/office/drawing/2014/chart" uri="{C3380CC4-5D6E-409C-BE32-E72D297353CC}">
              <c16:uniqueId val="{00000002-D67A-43DC-8ABC-27FFAE2E8D56}"/>
            </c:ext>
          </c:extLst>
        </c:ser>
        <c:dLbls>
          <c:showLegendKey val="0"/>
          <c:showVal val="0"/>
          <c:showCatName val="0"/>
          <c:showSerName val="0"/>
          <c:showPercent val="0"/>
          <c:showBubbleSize val="0"/>
        </c:dLbls>
        <c:axId val="468258032"/>
        <c:axId val="311099536"/>
        <c:extLst>
          <c:ext xmlns:c15="http://schemas.microsoft.com/office/drawing/2012/chart" uri="{02D57815-91ED-43cb-92C2-25804820EDAC}">
            <c15:filteredScatterSeries>
              <c15:ser>
                <c:idx val="3"/>
                <c:order val="3"/>
                <c:tx>
                  <c:v>230 C</c:v>
                </c:tx>
                <c:spPr>
                  <a:ln w="19050" cap="rnd">
                    <a:solidFill>
                      <a:schemeClr val="accent4"/>
                    </a:solidFill>
                    <a:round/>
                  </a:ln>
                  <a:effectLst/>
                </c:spPr>
                <c:marker>
                  <c:symbol val="circle"/>
                  <c:size val="5"/>
                  <c:spPr>
                    <a:solidFill>
                      <a:schemeClr val="accent4"/>
                    </a:solidFill>
                    <a:ln w="9525">
                      <a:solidFill>
                        <a:schemeClr val="accent4"/>
                      </a:solidFill>
                    </a:ln>
                    <a:effectLst/>
                  </c:spPr>
                </c:marker>
                <c:xVal>
                  <c:numRef>
                    <c:extLst>
                      <c:ext uri="{02D57815-91ED-43cb-92C2-25804820EDAC}">
                        <c15:formulaRef>
                          <c15:sqref>'hydrolyze 1'!$N$5:$N$31</c15:sqref>
                        </c15:formulaRef>
                      </c:ext>
                    </c:extLst>
                    <c:numCache>
                      <c:formatCode>General</c:formatCode>
                      <c:ptCount val="27"/>
                      <c:pt idx="0">
                        <c:v>0</c:v>
                      </c:pt>
                      <c:pt idx="1">
                        <c:v>4</c:v>
                      </c:pt>
                      <c:pt idx="2">
                        <c:v>8</c:v>
                      </c:pt>
                      <c:pt idx="3">
                        <c:v>12</c:v>
                      </c:pt>
                      <c:pt idx="4">
                        <c:v>16</c:v>
                      </c:pt>
                      <c:pt idx="5">
                        <c:v>20</c:v>
                      </c:pt>
                      <c:pt idx="6">
                        <c:v>22</c:v>
                      </c:pt>
                      <c:pt idx="7">
                        <c:v>24</c:v>
                      </c:pt>
                      <c:pt idx="8">
                        <c:v>28</c:v>
                      </c:pt>
                      <c:pt idx="9">
                        <c:v>32</c:v>
                      </c:pt>
                      <c:pt idx="10">
                        <c:v>33</c:v>
                      </c:pt>
                      <c:pt idx="11">
                        <c:v>34</c:v>
                      </c:pt>
                      <c:pt idx="12">
                        <c:v>36</c:v>
                      </c:pt>
                      <c:pt idx="13">
                        <c:v>38</c:v>
                      </c:pt>
                      <c:pt idx="14">
                        <c:v>40</c:v>
                      </c:pt>
                      <c:pt idx="15">
                        <c:v>42</c:v>
                      </c:pt>
                      <c:pt idx="16">
                        <c:v>44</c:v>
                      </c:pt>
                      <c:pt idx="17">
                        <c:v>46</c:v>
                      </c:pt>
                      <c:pt idx="18">
                        <c:v>48</c:v>
                      </c:pt>
                      <c:pt idx="19">
                        <c:v>50</c:v>
                      </c:pt>
                      <c:pt idx="20">
                        <c:v>52</c:v>
                      </c:pt>
                      <c:pt idx="21">
                        <c:v>54</c:v>
                      </c:pt>
                      <c:pt idx="22">
                        <c:v>56</c:v>
                      </c:pt>
                      <c:pt idx="23">
                        <c:v>58</c:v>
                      </c:pt>
                      <c:pt idx="24">
                        <c:v>60</c:v>
                      </c:pt>
                      <c:pt idx="25">
                        <c:v>62</c:v>
                      </c:pt>
                      <c:pt idx="26">
                        <c:v>64</c:v>
                      </c:pt>
                    </c:numCache>
                  </c:numRef>
                </c:xVal>
                <c:yVal>
                  <c:numRef>
                    <c:extLst>
                      <c:ext uri="{02D57815-91ED-43cb-92C2-25804820EDAC}">
                        <c15:formulaRef>
                          <c15:sqref>'hydrolyze 1'!$O$5:$O$31</c15:sqref>
                        </c15:formulaRef>
                      </c:ext>
                    </c:extLst>
                    <c:numCache>
                      <c:formatCode>General</c:formatCode>
                      <c:ptCount val="27"/>
                      <c:pt idx="0">
                        <c:v>0</c:v>
                      </c:pt>
                      <c:pt idx="1">
                        <c:v>662.43046342090747</c:v>
                      </c:pt>
                      <c:pt idx="2">
                        <c:v>1987.2913902627224</c:v>
                      </c:pt>
                      <c:pt idx="3">
                        <c:v>662.43046342090747</c:v>
                      </c:pt>
                      <c:pt idx="4">
                        <c:v>147.20676964909055</c:v>
                      </c:pt>
                      <c:pt idx="5">
                        <c:v>-294.41353929818109</c:v>
                      </c:pt>
                      <c:pt idx="6">
                        <c:v>171.74123125727229</c:v>
                      </c:pt>
                      <c:pt idx="7">
                        <c:v>98.137846432727031</c:v>
                      </c:pt>
                      <c:pt idx="8">
                        <c:v>171.74123125727229</c:v>
                      </c:pt>
                      <c:pt idx="9">
                        <c:v>196.27569286545406</c:v>
                      </c:pt>
                      <c:pt idx="10">
                        <c:v>196.27569286545406</c:v>
                      </c:pt>
                      <c:pt idx="11">
                        <c:v>98.137846432727031</c:v>
                      </c:pt>
                      <c:pt idx="12">
                        <c:v>73.603384824545273</c:v>
                      </c:pt>
                      <c:pt idx="13">
                        <c:v>122.6723080409088</c:v>
                      </c:pt>
                      <c:pt idx="14">
                        <c:v>122.6723080409088</c:v>
                      </c:pt>
                      <c:pt idx="15">
                        <c:v>73.603384824545273</c:v>
                      </c:pt>
                      <c:pt idx="16">
                        <c:v>98.137846432727031</c:v>
                      </c:pt>
                      <c:pt idx="17">
                        <c:v>73.603384824545273</c:v>
                      </c:pt>
                      <c:pt idx="18">
                        <c:v>49.068923216363515</c:v>
                      </c:pt>
                      <c:pt idx="19">
                        <c:v>98.137846432727031</c:v>
                      </c:pt>
                      <c:pt idx="20">
                        <c:v>98.137846432727031</c:v>
                      </c:pt>
                      <c:pt idx="21">
                        <c:v>294.41353929818109</c:v>
                      </c:pt>
                      <c:pt idx="22">
                        <c:v>122.6723080409088</c:v>
                      </c:pt>
                      <c:pt idx="23">
                        <c:v>73.603384824545273</c:v>
                      </c:pt>
                      <c:pt idx="24">
                        <c:v>73.603384824545273</c:v>
                      </c:pt>
                      <c:pt idx="25">
                        <c:v>122.6723080409088</c:v>
                      </c:pt>
                      <c:pt idx="26">
                        <c:v>196.27569286545406</c:v>
                      </c:pt>
                    </c:numCache>
                  </c:numRef>
                </c:yVal>
                <c:smooth val="0"/>
                <c:extLst>
                  <c:ext xmlns:c16="http://schemas.microsoft.com/office/drawing/2014/chart" uri="{C3380CC4-5D6E-409C-BE32-E72D297353CC}">
                    <c16:uniqueId val="{00000003-D67A-43DC-8ABC-27FFAE2E8D56}"/>
                  </c:ext>
                </c:extLst>
              </c15:ser>
            </c15:filteredScatterSeries>
            <c15:filteredScatterSeries>
              <c15:ser>
                <c:idx val="4"/>
                <c:order val="4"/>
                <c:tx>
                  <c:v>250 C</c:v>
                </c:tx>
                <c:spPr>
                  <a:ln w="19050" cap="rnd">
                    <a:solidFill>
                      <a:srgbClr val="7030A0"/>
                    </a:solidFill>
                    <a:round/>
                  </a:ln>
                  <a:effectLst/>
                </c:spPr>
                <c:marker>
                  <c:symbol val="circle"/>
                  <c:size val="5"/>
                  <c:spPr>
                    <a:solidFill>
                      <a:schemeClr val="accent5"/>
                    </a:solidFill>
                    <a:ln w="9525">
                      <a:solidFill>
                        <a:schemeClr val="accent5"/>
                      </a:solidFill>
                    </a:ln>
                    <a:effectLst/>
                  </c:spPr>
                </c:marker>
                <c:xVal>
                  <c:numRef>
                    <c:extLst xmlns:c15="http://schemas.microsoft.com/office/drawing/2012/chart">
                      <c:ext xmlns:c15="http://schemas.microsoft.com/office/drawing/2012/chart" uri="{02D57815-91ED-43cb-92C2-25804820EDAC}">
                        <c15:formulaRef>
                          <c15:sqref>'hydrolyze 1'!$A$39:$A$68</c15:sqref>
                        </c15:formulaRef>
                      </c:ext>
                    </c:extLst>
                    <c:numCache>
                      <c:formatCode>General</c:formatCode>
                      <c:ptCount val="30"/>
                      <c:pt idx="0">
                        <c:v>0</c:v>
                      </c:pt>
                      <c:pt idx="1">
                        <c:v>4</c:v>
                      </c:pt>
                      <c:pt idx="2">
                        <c:v>8</c:v>
                      </c:pt>
                      <c:pt idx="3">
                        <c:v>12</c:v>
                      </c:pt>
                      <c:pt idx="4">
                        <c:v>16</c:v>
                      </c:pt>
                      <c:pt idx="5">
                        <c:v>20</c:v>
                      </c:pt>
                      <c:pt idx="6">
                        <c:v>21.2</c:v>
                      </c:pt>
                      <c:pt idx="7">
                        <c:v>22.22</c:v>
                      </c:pt>
                      <c:pt idx="8">
                        <c:v>23</c:v>
                      </c:pt>
                      <c:pt idx="9">
                        <c:v>24.22</c:v>
                      </c:pt>
                      <c:pt idx="10">
                        <c:v>25.22</c:v>
                      </c:pt>
                      <c:pt idx="11">
                        <c:v>26.22</c:v>
                      </c:pt>
                      <c:pt idx="12">
                        <c:v>28.22</c:v>
                      </c:pt>
                      <c:pt idx="13">
                        <c:v>30.22</c:v>
                      </c:pt>
                      <c:pt idx="14">
                        <c:v>32.22</c:v>
                      </c:pt>
                      <c:pt idx="15">
                        <c:v>34.22</c:v>
                      </c:pt>
                      <c:pt idx="16">
                        <c:v>35.22</c:v>
                      </c:pt>
                      <c:pt idx="17">
                        <c:v>36.22</c:v>
                      </c:pt>
                      <c:pt idx="18">
                        <c:v>38.22</c:v>
                      </c:pt>
                      <c:pt idx="19">
                        <c:v>40.22</c:v>
                      </c:pt>
                      <c:pt idx="20">
                        <c:v>42.22</c:v>
                      </c:pt>
                      <c:pt idx="21">
                        <c:v>44.22</c:v>
                      </c:pt>
                      <c:pt idx="22">
                        <c:v>46.22</c:v>
                      </c:pt>
                      <c:pt idx="23">
                        <c:v>48.22</c:v>
                      </c:pt>
                      <c:pt idx="24">
                        <c:v>50.22</c:v>
                      </c:pt>
                      <c:pt idx="25">
                        <c:v>52.22</c:v>
                      </c:pt>
                      <c:pt idx="26">
                        <c:v>54.22</c:v>
                      </c:pt>
                      <c:pt idx="27">
                        <c:v>56.22</c:v>
                      </c:pt>
                      <c:pt idx="28">
                        <c:v>58.22</c:v>
                      </c:pt>
                      <c:pt idx="29">
                        <c:v>60.22</c:v>
                      </c:pt>
                    </c:numCache>
                  </c:numRef>
                </c:xVal>
                <c:yVal>
                  <c:numRef>
                    <c:extLst xmlns:c15="http://schemas.microsoft.com/office/drawing/2012/chart">
                      <c:ext xmlns:c15="http://schemas.microsoft.com/office/drawing/2012/chart" uri="{02D57815-91ED-43cb-92C2-25804820EDAC}">
                        <c15:formulaRef>
                          <c15:sqref>'hydrolyze 1'!$B$39:$B$68</c15:sqref>
                        </c15:formulaRef>
                      </c:ext>
                    </c:extLst>
                    <c:numCache>
                      <c:formatCode>General</c:formatCode>
                      <c:ptCount val="30"/>
                      <c:pt idx="0">
                        <c:v>78.608183010477575</c:v>
                      </c:pt>
                      <c:pt idx="1">
                        <c:v>655.06819175397982</c:v>
                      </c:pt>
                      <c:pt idx="2">
                        <c:v>759.87910243461658</c:v>
                      </c:pt>
                      <c:pt idx="3">
                        <c:v>1493.5554771990739</c:v>
                      </c:pt>
                      <c:pt idx="4">
                        <c:v>288.23000437175108</c:v>
                      </c:pt>
                      <c:pt idx="5">
                        <c:v>-288.23000437175108</c:v>
                      </c:pt>
                      <c:pt idx="6">
                        <c:v>-288.23000437175108</c:v>
                      </c:pt>
                      <c:pt idx="7">
                        <c:v>209.62182136127353</c:v>
                      </c:pt>
                      <c:pt idx="8">
                        <c:v>0</c:v>
                      </c:pt>
                      <c:pt idx="9">
                        <c:v>157.21636602095515</c:v>
                      </c:pt>
                      <c:pt idx="10">
                        <c:v>104.81091068063677</c:v>
                      </c:pt>
                      <c:pt idx="11">
                        <c:v>104.81091068063677</c:v>
                      </c:pt>
                      <c:pt idx="12">
                        <c:v>78.608183010477575</c:v>
                      </c:pt>
                      <c:pt idx="13">
                        <c:v>78.608183010477575</c:v>
                      </c:pt>
                      <c:pt idx="14">
                        <c:v>78.608183010477575</c:v>
                      </c:pt>
                      <c:pt idx="15">
                        <c:v>131.01363835079596</c:v>
                      </c:pt>
                      <c:pt idx="16">
                        <c:v>78.608183010477575</c:v>
                      </c:pt>
                      <c:pt idx="17">
                        <c:v>78.608183010477575</c:v>
                      </c:pt>
                      <c:pt idx="18">
                        <c:v>131.01363835079596</c:v>
                      </c:pt>
                      <c:pt idx="19">
                        <c:v>78.608183010477575</c:v>
                      </c:pt>
                      <c:pt idx="20">
                        <c:v>78.608183010477575</c:v>
                      </c:pt>
                      <c:pt idx="21">
                        <c:v>-52.405455340318383</c:v>
                      </c:pt>
                      <c:pt idx="22">
                        <c:v>52.405455340318383</c:v>
                      </c:pt>
                      <c:pt idx="23">
                        <c:v>104.81091068063677</c:v>
                      </c:pt>
                      <c:pt idx="24">
                        <c:v>104.81091068063677</c:v>
                      </c:pt>
                      <c:pt idx="25">
                        <c:v>52.405455340318383</c:v>
                      </c:pt>
                      <c:pt idx="26">
                        <c:v>131.01363835079596</c:v>
                      </c:pt>
                      <c:pt idx="27">
                        <c:v>104.81091068063677</c:v>
                      </c:pt>
                      <c:pt idx="28">
                        <c:v>262.02727670159192</c:v>
                      </c:pt>
                      <c:pt idx="29">
                        <c:v>131.01363835079596</c:v>
                      </c:pt>
                    </c:numCache>
                  </c:numRef>
                </c:yVal>
                <c:smooth val="0"/>
                <c:extLst xmlns:c15="http://schemas.microsoft.com/office/drawing/2012/chart">
                  <c:ext xmlns:c16="http://schemas.microsoft.com/office/drawing/2014/chart" uri="{C3380CC4-5D6E-409C-BE32-E72D297353CC}">
                    <c16:uniqueId val="{00000004-D67A-43DC-8ABC-27FFAE2E8D56}"/>
                  </c:ext>
                </c:extLst>
              </c15:ser>
            </c15:filteredScatterSeries>
            <c15:filteredScatterSeries>
              <c15:ser>
                <c:idx val="5"/>
                <c:order val="5"/>
                <c:tx>
                  <c:v>250 C</c:v>
                </c:tx>
                <c:spPr>
                  <a:ln w="19050" cap="rnd">
                    <a:solidFill>
                      <a:schemeClr val="accent6"/>
                    </a:solidFill>
                    <a:round/>
                  </a:ln>
                  <a:effectLst/>
                </c:spPr>
                <c:marker>
                  <c:symbol val="circle"/>
                  <c:size val="5"/>
                  <c:spPr>
                    <a:solidFill>
                      <a:schemeClr val="accent6"/>
                    </a:solidFill>
                    <a:ln w="9525">
                      <a:solidFill>
                        <a:schemeClr val="accent6"/>
                      </a:solidFill>
                    </a:ln>
                    <a:effectLst/>
                  </c:spPr>
                </c:marker>
                <c:xVal>
                  <c:numRef>
                    <c:extLst xmlns:c15="http://schemas.microsoft.com/office/drawing/2012/chart">
                      <c:ext xmlns:c15="http://schemas.microsoft.com/office/drawing/2012/chart" uri="{02D57815-91ED-43cb-92C2-25804820EDAC}">
                        <c15:formulaRef>
                          <c15:sqref>'hydrolyze 1'!$D$39:$D$66</c15:sqref>
                        </c15:formulaRef>
                      </c:ext>
                    </c:extLst>
                    <c:numCache>
                      <c:formatCode>General</c:formatCode>
                      <c:ptCount val="28"/>
                      <c:pt idx="0">
                        <c:v>0</c:v>
                      </c:pt>
                      <c:pt idx="1">
                        <c:v>4</c:v>
                      </c:pt>
                      <c:pt idx="2">
                        <c:v>8</c:v>
                      </c:pt>
                      <c:pt idx="3">
                        <c:v>12</c:v>
                      </c:pt>
                      <c:pt idx="4">
                        <c:v>16</c:v>
                      </c:pt>
                      <c:pt idx="5">
                        <c:v>20</c:v>
                      </c:pt>
                      <c:pt idx="6">
                        <c:v>20.329999999999998</c:v>
                      </c:pt>
                      <c:pt idx="7">
                        <c:v>22.33</c:v>
                      </c:pt>
                      <c:pt idx="8">
                        <c:v>24.33</c:v>
                      </c:pt>
                      <c:pt idx="9">
                        <c:v>28.33</c:v>
                      </c:pt>
                      <c:pt idx="10">
                        <c:v>32.33</c:v>
                      </c:pt>
                      <c:pt idx="11">
                        <c:v>33.18</c:v>
                      </c:pt>
                      <c:pt idx="12">
                        <c:v>35.18</c:v>
                      </c:pt>
                      <c:pt idx="13">
                        <c:v>37.18</c:v>
                      </c:pt>
                      <c:pt idx="14">
                        <c:v>39.18</c:v>
                      </c:pt>
                      <c:pt idx="15">
                        <c:v>40.18</c:v>
                      </c:pt>
                      <c:pt idx="16">
                        <c:v>42.18</c:v>
                      </c:pt>
                      <c:pt idx="17">
                        <c:v>44.18</c:v>
                      </c:pt>
                      <c:pt idx="18">
                        <c:v>46.18</c:v>
                      </c:pt>
                      <c:pt idx="19">
                        <c:v>48.18</c:v>
                      </c:pt>
                      <c:pt idx="20">
                        <c:v>50.18</c:v>
                      </c:pt>
                      <c:pt idx="21">
                        <c:v>52.18</c:v>
                      </c:pt>
                      <c:pt idx="22">
                        <c:v>54.18</c:v>
                      </c:pt>
                      <c:pt idx="23">
                        <c:v>56.18</c:v>
                      </c:pt>
                      <c:pt idx="24">
                        <c:v>58.18</c:v>
                      </c:pt>
                      <c:pt idx="25">
                        <c:v>60.18</c:v>
                      </c:pt>
                      <c:pt idx="26">
                        <c:v>62.18</c:v>
                      </c:pt>
                      <c:pt idx="27">
                        <c:v>64.180000000000007</c:v>
                      </c:pt>
                    </c:numCache>
                  </c:numRef>
                </c:xVal>
                <c:yVal>
                  <c:numRef>
                    <c:extLst xmlns:c15="http://schemas.microsoft.com/office/drawing/2012/chart">
                      <c:ext xmlns:c15="http://schemas.microsoft.com/office/drawing/2012/chart" uri="{02D57815-91ED-43cb-92C2-25804820EDAC}">
                        <c15:formulaRef>
                          <c15:sqref>'hydrolyze 1'!$E$39:$E$66</c15:sqref>
                        </c15:formulaRef>
                      </c:ext>
                    </c:extLst>
                    <c:numCache>
                      <c:formatCode>General</c:formatCode>
                      <c:ptCount val="28"/>
                      <c:pt idx="0">
                        <c:v>78.608183010477575</c:v>
                      </c:pt>
                      <c:pt idx="1">
                        <c:v>550.25728107334305</c:v>
                      </c:pt>
                      <c:pt idx="2">
                        <c:v>1807.9882092409841</c:v>
                      </c:pt>
                      <c:pt idx="3">
                        <c:v>1100.5145621466861</c:v>
                      </c:pt>
                      <c:pt idx="4">
                        <c:v>0</c:v>
                      </c:pt>
                      <c:pt idx="5">
                        <c:v>-366.83818738222868</c:v>
                      </c:pt>
                      <c:pt idx="6">
                        <c:v>-262.02727670159192</c:v>
                      </c:pt>
                      <c:pt idx="7">
                        <c:v>0</c:v>
                      </c:pt>
                      <c:pt idx="8">
                        <c:v>183.41909369111434</c:v>
                      </c:pt>
                      <c:pt idx="9">
                        <c:v>131.01363835079596</c:v>
                      </c:pt>
                      <c:pt idx="10">
                        <c:v>104.81091068063677</c:v>
                      </c:pt>
                      <c:pt idx="11">
                        <c:v>78.608183010477575</c:v>
                      </c:pt>
                      <c:pt idx="12">
                        <c:v>157.21636602095515</c:v>
                      </c:pt>
                      <c:pt idx="13">
                        <c:v>78.608183010477575</c:v>
                      </c:pt>
                      <c:pt idx="14">
                        <c:v>78.608183010477575</c:v>
                      </c:pt>
                      <c:pt idx="15">
                        <c:v>157.21636602095515</c:v>
                      </c:pt>
                      <c:pt idx="16">
                        <c:v>-26.202727670159192</c:v>
                      </c:pt>
                      <c:pt idx="17">
                        <c:v>78.608183010477575</c:v>
                      </c:pt>
                      <c:pt idx="18">
                        <c:v>131.01363835079596</c:v>
                      </c:pt>
                      <c:pt idx="19">
                        <c:v>104.81091068063677</c:v>
                      </c:pt>
                      <c:pt idx="20">
                        <c:v>78.608183010477575</c:v>
                      </c:pt>
                      <c:pt idx="21">
                        <c:v>131.01363835079596</c:v>
                      </c:pt>
                      <c:pt idx="22">
                        <c:v>78.608183010477575</c:v>
                      </c:pt>
                      <c:pt idx="23">
                        <c:v>104.81091068063677</c:v>
                      </c:pt>
                      <c:pt idx="24">
                        <c:v>104.81091068063677</c:v>
                      </c:pt>
                      <c:pt idx="25">
                        <c:v>78.608183010477575</c:v>
                      </c:pt>
                      <c:pt idx="26">
                        <c:v>131.01363835079596</c:v>
                      </c:pt>
                      <c:pt idx="27">
                        <c:v>104.81091068063677</c:v>
                      </c:pt>
                    </c:numCache>
                  </c:numRef>
                </c:yVal>
                <c:smooth val="0"/>
                <c:extLst xmlns:c15="http://schemas.microsoft.com/office/drawing/2012/chart">
                  <c:ext xmlns:c16="http://schemas.microsoft.com/office/drawing/2014/chart" uri="{C3380CC4-5D6E-409C-BE32-E72D297353CC}">
                    <c16:uniqueId val="{00000005-D67A-43DC-8ABC-27FFAE2E8D56}"/>
                  </c:ext>
                </c:extLst>
              </c15:ser>
            </c15:filteredScatterSeries>
          </c:ext>
        </c:extLst>
      </c:scatterChart>
      <c:valAx>
        <c:axId val="468258032"/>
        <c:scaling>
          <c:orientation val="minMax"/>
        </c:scaling>
        <c:delete val="0"/>
        <c:axPos val="b"/>
        <c:majorGridlines>
          <c:spPr>
            <a:ln w="9525" cap="flat" cmpd="sng" algn="ctr">
              <a:solidFill>
                <a:schemeClr val="bg1"/>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200" b="1" dirty="0">
                    <a:solidFill>
                      <a:schemeClr val="tx1"/>
                    </a:solidFill>
                  </a:rPr>
                  <a:t>Time</a:t>
                </a:r>
                <a:r>
                  <a:rPr lang="en-US" sz="1200" b="1" baseline="0" dirty="0">
                    <a:solidFill>
                      <a:schemeClr val="tx1"/>
                    </a:solidFill>
                  </a:rPr>
                  <a:t> (mins</a:t>
                </a:r>
                <a:r>
                  <a:rPr lang="en-US" b="1" baseline="0" dirty="0">
                    <a:solidFill>
                      <a:schemeClr val="tx1"/>
                    </a:solidFill>
                  </a:rPr>
                  <a:t>)</a:t>
                </a:r>
                <a:endParaRPr lang="en-US" b="1" dirty="0">
                  <a:solidFill>
                    <a:schemeClr val="tx1"/>
                  </a:solidFill>
                </a:endParaRP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311099536"/>
        <c:crosses val="autoZero"/>
        <c:crossBetween val="midCat"/>
      </c:valAx>
      <c:valAx>
        <c:axId val="311099536"/>
        <c:scaling>
          <c:orientation val="minMax"/>
        </c:scaling>
        <c:delete val="0"/>
        <c:axPos val="l"/>
        <c:majorGridlines>
          <c:spPr>
            <a:ln w="9525" cap="flat" cmpd="sng" algn="ctr">
              <a:solidFill>
                <a:schemeClr val="bg1"/>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200" b="1" dirty="0">
                    <a:solidFill>
                      <a:schemeClr val="tx1"/>
                    </a:solidFill>
                  </a:rPr>
                  <a:t>Q</a:t>
                </a:r>
                <a:r>
                  <a:rPr lang="en-US" sz="1200" b="1" baseline="0" dirty="0">
                    <a:solidFill>
                      <a:schemeClr val="tx1"/>
                    </a:solidFill>
                  </a:rPr>
                  <a:t> (kW)</a:t>
                </a:r>
                <a:endParaRPr lang="en-US" sz="1200" b="1" dirty="0">
                  <a:solidFill>
                    <a:schemeClr val="tx1"/>
                  </a:solidFill>
                </a:endParaRP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468258032"/>
        <c:crosses val="autoZero"/>
        <c:crossBetween val="midCat"/>
      </c:valAx>
      <c:spPr>
        <a:noFill/>
        <a:ln>
          <a:noFill/>
        </a:ln>
        <a:effectLst/>
      </c:spPr>
    </c:plotArea>
    <c:legend>
      <c:legendPos val="r"/>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v>230 C </c:v>
          </c:tx>
          <c:spPr>
            <a:solidFill>
              <a:schemeClr val="accent1"/>
            </a:solidFill>
            <a:ln>
              <a:noFill/>
            </a:ln>
            <a:effectLst/>
          </c:spPr>
          <c:invertIfNegative val="0"/>
          <c:cat>
            <c:numRef>
              <c:f>Hydrolysates!$E$15:$E$22</c:f>
              <c:numCache>
                <c:formatCode>General</c:formatCode>
                <c:ptCount val="8"/>
                <c:pt idx="0">
                  <c:v>1</c:v>
                </c:pt>
                <c:pt idx="1">
                  <c:v>2</c:v>
                </c:pt>
                <c:pt idx="2">
                  <c:v>3</c:v>
                </c:pt>
                <c:pt idx="3">
                  <c:v>4</c:v>
                </c:pt>
                <c:pt idx="4">
                  <c:v>5</c:v>
                </c:pt>
                <c:pt idx="5">
                  <c:v>6</c:v>
                </c:pt>
                <c:pt idx="6">
                  <c:v>7</c:v>
                </c:pt>
                <c:pt idx="7">
                  <c:v>8</c:v>
                </c:pt>
              </c:numCache>
            </c:numRef>
          </c:cat>
          <c:val>
            <c:numRef>
              <c:f>Hydrolysates!$G$6:$G$13</c:f>
              <c:numCache>
                <c:formatCode>General</c:formatCode>
                <c:ptCount val="8"/>
                <c:pt idx="0">
                  <c:v>2.5316666666666667</c:v>
                </c:pt>
                <c:pt idx="1">
                  <c:v>2.6950000000000003</c:v>
                </c:pt>
                <c:pt idx="2">
                  <c:v>2.2050000000000005</c:v>
                </c:pt>
                <c:pt idx="3">
                  <c:v>1.7966666666666669</c:v>
                </c:pt>
                <c:pt idx="4">
                  <c:v>1.3066666666666669</c:v>
                </c:pt>
                <c:pt idx="5">
                  <c:v>0.98000000000000032</c:v>
                </c:pt>
                <c:pt idx="6">
                  <c:v>0.89833333333333343</c:v>
                </c:pt>
                <c:pt idx="7">
                  <c:v>0.57166666666666666</c:v>
                </c:pt>
              </c:numCache>
            </c:numRef>
          </c:val>
          <c:extLst>
            <c:ext xmlns:c16="http://schemas.microsoft.com/office/drawing/2014/chart" uri="{C3380CC4-5D6E-409C-BE32-E72D297353CC}">
              <c16:uniqueId val="{00000000-1AAF-4A27-9CF9-281B1D52D742}"/>
            </c:ext>
          </c:extLst>
        </c:ser>
        <c:ser>
          <c:idx val="1"/>
          <c:order val="1"/>
          <c:tx>
            <c:v>210 C</c:v>
          </c:tx>
          <c:spPr>
            <a:solidFill>
              <a:srgbClr val="FF0000"/>
            </a:solidFill>
            <a:ln>
              <a:noFill/>
            </a:ln>
            <a:effectLst/>
          </c:spPr>
          <c:invertIfNegative val="0"/>
          <c:val>
            <c:numRef>
              <c:f>Hydrolysates!$F$29:$F$36</c:f>
              <c:numCache>
                <c:formatCode>General</c:formatCode>
                <c:ptCount val="8"/>
                <c:pt idx="0">
                  <c:v>4.41</c:v>
                </c:pt>
                <c:pt idx="1">
                  <c:v>3.4299999999999997</c:v>
                </c:pt>
                <c:pt idx="2">
                  <c:v>2.6950000000000003</c:v>
                </c:pt>
                <c:pt idx="3">
                  <c:v>1.47</c:v>
                </c:pt>
                <c:pt idx="4">
                  <c:v>1.5924999999999998</c:v>
                </c:pt>
                <c:pt idx="5">
                  <c:v>1.2250000000000001</c:v>
                </c:pt>
                <c:pt idx="6">
                  <c:v>1.3475000000000001</c:v>
                </c:pt>
                <c:pt idx="7">
                  <c:v>0.98</c:v>
                </c:pt>
              </c:numCache>
            </c:numRef>
          </c:val>
          <c:extLst>
            <c:ext xmlns:c16="http://schemas.microsoft.com/office/drawing/2014/chart" uri="{C3380CC4-5D6E-409C-BE32-E72D297353CC}">
              <c16:uniqueId val="{00000001-1AAF-4A27-9CF9-281B1D52D742}"/>
            </c:ext>
          </c:extLst>
        </c:ser>
        <c:dLbls>
          <c:showLegendKey val="0"/>
          <c:showVal val="0"/>
          <c:showCatName val="0"/>
          <c:showSerName val="0"/>
          <c:showPercent val="0"/>
          <c:showBubbleSize val="0"/>
        </c:dLbls>
        <c:gapWidth val="219"/>
        <c:overlap val="-27"/>
        <c:axId val="654943952"/>
        <c:axId val="654944592"/>
        <c:extLst>
          <c:ext xmlns:c15="http://schemas.microsoft.com/office/drawing/2012/chart" uri="{02D57815-91ED-43cb-92C2-25804820EDAC}">
            <c15:filteredBarSeries>
              <c15:ser>
                <c:idx val="2"/>
                <c:order val="2"/>
                <c:tx>
                  <c:v>230 C</c:v>
                </c:tx>
                <c:spPr>
                  <a:solidFill>
                    <a:srgbClr val="00B050"/>
                  </a:solidFill>
                  <a:ln>
                    <a:noFill/>
                  </a:ln>
                  <a:effectLst/>
                </c:spPr>
                <c:invertIfNegative val="0"/>
                <c:val>
                  <c:numRef>
                    <c:extLst>
                      <c:ext uri="{02D57815-91ED-43cb-92C2-25804820EDAC}">
                        <c15:formulaRef>
                          <c15:sqref>Hydrolysates!$Q$3:$Q$10</c15:sqref>
                        </c15:formulaRef>
                      </c:ext>
                    </c:extLst>
                    <c:numCache>
                      <c:formatCode>General</c:formatCode>
                      <c:ptCount val="8"/>
                      <c:pt idx="0">
                        <c:v>2.1192500000000001</c:v>
                      </c:pt>
                      <c:pt idx="1">
                        <c:v>2.0947500000000003</c:v>
                      </c:pt>
                      <c:pt idx="2">
                        <c:v>1.3842500000000002</c:v>
                      </c:pt>
                      <c:pt idx="3">
                        <c:v>0.90649999999999997</c:v>
                      </c:pt>
                      <c:pt idx="4">
                        <c:v>0.71050000000000024</c:v>
                      </c:pt>
                      <c:pt idx="5">
                        <c:v>0.55125000000000013</c:v>
                      </c:pt>
                      <c:pt idx="6">
                        <c:v>0.37974999999999998</c:v>
                      </c:pt>
                      <c:pt idx="7">
                        <c:v>0.28174999999999994</c:v>
                      </c:pt>
                    </c:numCache>
                  </c:numRef>
                </c:val>
                <c:extLst>
                  <c:ext xmlns:c16="http://schemas.microsoft.com/office/drawing/2014/chart" uri="{C3380CC4-5D6E-409C-BE32-E72D297353CC}">
                    <c16:uniqueId val="{00000002-1AAF-4A27-9CF9-281B1D52D742}"/>
                  </c:ext>
                </c:extLst>
              </c15:ser>
            </c15:filteredBarSeries>
          </c:ext>
        </c:extLst>
      </c:barChart>
      <c:catAx>
        <c:axId val="654943952"/>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200" b="1">
                    <a:solidFill>
                      <a:schemeClr val="tx1"/>
                    </a:solidFill>
                  </a:rPr>
                  <a:t>Sample</a:t>
                </a:r>
                <a:r>
                  <a:rPr lang="en-US" sz="1200" b="1" baseline="0">
                    <a:solidFill>
                      <a:schemeClr val="tx1"/>
                    </a:solidFill>
                  </a:rPr>
                  <a:t> #</a:t>
                </a:r>
                <a:endParaRPr lang="en-US" sz="1200" b="1">
                  <a:solidFill>
                    <a:schemeClr val="tx1"/>
                  </a:solidFill>
                </a:endParaRP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6350" cap="flat" cmpd="sng" algn="ctr">
            <a:solidFill>
              <a:sysClr val="windowText" lastClr="000000"/>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654944592"/>
        <c:crosses val="autoZero"/>
        <c:auto val="1"/>
        <c:lblAlgn val="ctr"/>
        <c:lblOffset val="100"/>
        <c:noMultiLvlLbl val="0"/>
      </c:catAx>
      <c:valAx>
        <c:axId val="654944592"/>
        <c:scaling>
          <c:orientation val="minMax"/>
        </c:scaling>
        <c:delete val="0"/>
        <c:axPos val="l"/>
        <c:majorGridlines>
          <c:spPr>
            <a:ln w="9525" cap="flat" cmpd="sng" algn="ctr">
              <a:solidFill>
                <a:schemeClr val="bg1"/>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200" b="1" baseline="0" dirty="0">
                    <a:solidFill>
                      <a:schemeClr val="tx1"/>
                    </a:solidFill>
                  </a:rPr>
                  <a:t>% of Nitrogen Recovered</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6350">
            <a:solidFill>
              <a:sysClr val="windowText" lastClr="000000"/>
            </a:solid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654943952"/>
        <c:crosses val="autoZero"/>
        <c:crossBetween val="between"/>
      </c:valAx>
      <c:spPr>
        <a:noFill/>
        <a:ln>
          <a:solidFill>
            <a:schemeClr val="bg1"/>
          </a:solid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bg1"/>
      </a:solidFill>
      <a:round/>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8.8200800942135615E-2"/>
          <c:y val="3.4920634920634921E-2"/>
          <c:w val="0.74671008891752155"/>
          <c:h val="0.84628599572321872"/>
        </c:manualLayout>
      </c:layout>
      <c:scatterChart>
        <c:scatterStyle val="lineMarker"/>
        <c:varyColors val="0"/>
        <c:ser>
          <c:idx val="1"/>
          <c:order val="1"/>
          <c:tx>
            <c:v>230 C</c:v>
          </c:tx>
          <c:spPr>
            <a:ln w="25400" cap="rnd">
              <a:noFill/>
              <a:round/>
            </a:ln>
            <a:effectLst/>
          </c:spPr>
          <c:marker>
            <c:symbol val="circle"/>
            <c:size val="5"/>
            <c:spPr>
              <a:solidFill>
                <a:schemeClr val="accent2"/>
              </a:solidFill>
              <a:ln w="9525">
                <a:solidFill>
                  <a:schemeClr val="accent2"/>
                </a:solidFill>
              </a:ln>
              <a:effectLst/>
            </c:spPr>
          </c:marker>
          <c:trendline>
            <c:spPr>
              <a:ln w="19050" cap="rnd">
                <a:solidFill>
                  <a:srgbClr val="FF0000"/>
                </a:solidFill>
                <a:prstDash val="sysDot"/>
              </a:ln>
              <a:effectLst/>
            </c:spPr>
            <c:trendlineType val="log"/>
            <c:dispRSqr val="1"/>
            <c:dispEq val="1"/>
            <c:trendlineLbl>
              <c:layout>
                <c:manualLayout>
                  <c:x val="0.12804130164659439"/>
                  <c:y val="-8.3304599651160896E-2"/>
                </c:manualLayout>
              </c:layout>
              <c:tx>
                <c:rich>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r>
                      <a:rPr lang="en-US" b="1" baseline="0">
                        <a:solidFill>
                          <a:schemeClr val="tx1"/>
                        </a:solidFill>
                      </a:rPr>
                      <a:t>y = 4.5996ln(x) - 3.0354</a:t>
                    </a:r>
                    <a:br>
                      <a:rPr lang="en-US" b="1" baseline="0">
                        <a:solidFill>
                          <a:schemeClr val="tx1"/>
                        </a:solidFill>
                      </a:rPr>
                    </a:br>
                    <a:r>
                      <a:rPr lang="en-US" b="1" baseline="0">
                        <a:solidFill>
                          <a:schemeClr val="tx1"/>
                        </a:solidFill>
                      </a:rPr>
                      <a:t>R² = 0.9976</a:t>
                    </a:r>
                    <a:endParaRPr lang="en-US" b="1">
                      <a:solidFill>
                        <a:schemeClr val="tx1"/>
                      </a:solidFill>
                    </a:endParaRPr>
                  </a:p>
                </c:rich>
              </c:tx>
              <c:numFmt formatCode="General" sourceLinked="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trendlineLbl>
          </c:trendline>
          <c:xVal>
            <c:numRef>
              <c:f>Hydrolysates!$I$6:$I$13</c:f>
              <c:numCache>
                <c:formatCode>General</c:formatCode>
                <c:ptCount val="8"/>
                <c:pt idx="0">
                  <c:v>3.15</c:v>
                </c:pt>
                <c:pt idx="1">
                  <c:v>6.35</c:v>
                </c:pt>
                <c:pt idx="2">
                  <c:v>10.3</c:v>
                </c:pt>
                <c:pt idx="3">
                  <c:v>14.42</c:v>
                </c:pt>
                <c:pt idx="4">
                  <c:v>19.149999999999999</c:v>
                </c:pt>
                <c:pt idx="5">
                  <c:v>23.5</c:v>
                </c:pt>
                <c:pt idx="6">
                  <c:v>28</c:v>
                </c:pt>
                <c:pt idx="7">
                  <c:v>32</c:v>
                </c:pt>
              </c:numCache>
            </c:numRef>
          </c:xVal>
          <c:yVal>
            <c:numRef>
              <c:f>Hydrolysates!$H$6:$H$13</c:f>
              <c:numCache>
                <c:formatCode>General</c:formatCode>
                <c:ptCount val="8"/>
                <c:pt idx="0">
                  <c:v>2.5316666666666667</c:v>
                </c:pt>
                <c:pt idx="1">
                  <c:v>5.2266666666666666</c:v>
                </c:pt>
                <c:pt idx="2">
                  <c:v>7.4316666666666666</c:v>
                </c:pt>
                <c:pt idx="3">
                  <c:v>9.2283333333333335</c:v>
                </c:pt>
                <c:pt idx="4">
                  <c:v>10.535</c:v>
                </c:pt>
                <c:pt idx="5">
                  <c:v>11.515000000000001</c:v>
                </c:pt>
                <c:pt idx="6">
                  <c:v>12.413333333333334</c:v>
                </c:pt>
                <c:pt idx="7">
                  <c:v>12.985000000000001</c:v>
                </c:pt>
              </c:numCache>
            </c:numRef>
          </c:yVal>
          <c:smooth val="0"/>
          <c:extLst>
            <c:ext xmlns:c16="http://schemas.microsoft.com/office/drawing/2014/chart" uri="{C3380CC4-5D6E-409C-BE32-E72D297353CC}">
              <c16:uniqueId val="{00000001-2458-43C9-8A8C-913E4FA985A5}"/>
            </c:ext>
          </c:extLst>
        </c:ser>
        <c:ser>
          <c:idx val="0"/>
          <c:order val="0"/>
          <c:tx>
            <c:v>210 C</c:v>
          </c:tx>
          <c:spPr>
            <a:ln w="25400" cap="rnd">
              <a:no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og"/>
            <c:dispRSqr val="1"/>
            <c:dispEq val="1"/>
            <c:trendlineLbl>
              <c:layout>
                <c:manualLayout>
                  <c:x val="0.15565691245783422"/>
                  <c:y val="-6.5243187824744101E-2"/>
                </c:manualLayout>
              </c:layout>
              <c:tx>
                <c:rich>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r>
                      <a:rPr lang="en-US" b="1" baseline="0">
                        <a:solidFill>
                          <a:schemeClr val="tx1"/>
                        </a:solidFill>
                      </a:rPr>
                      <a:t>y = 5.4565ln(x) - 2.2756</a:t>
                    </a:r>
                    <a:br>
                      <a:rPr lang="en-US" b="1" baseline="0">
                        <a:solidFill>
                          <a:schemeClr val="tx1"/>
                        </a:solidFill>
                      </a:rPr>
                    </a:br>
                    <a:r>
                      <a:rPr lang="en-US" b="1" baseline="0">
                        <a:solidFill>
                          <a:schemeClr val="tx1"/>
                        </a:solidFill>
                      </a:rPr>
                      <a:t>R² = 0.9929</a:t>
                    </a:r>
                    <a:endParaRPr lang="en-US" b="1">
                      <a:solidFill>
                        <a:schemeClr val="tx1"/>
                      </a:solidFill>
                    </a:endParaRPr>
                  </a:p>
                </c:rich>
              </c:tx>
              <c:numFmt formatCode="General" sourceLinked="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trendlineLbl>
          </c:trendline>
          <c:xVal>
            <c:numRef>
              <c:f>Hydrolysates!$H$29:$H$36</c:f>
              <c:numCache>
                <c:formatCode>General</c:formatCode>
                <c:ptCount val="8"/>
                <c:pt idx="0">
                  <c:v>3.15</c:v>
                </c:pt>
                <c:pt idx="1">
                  <c:v>7</c:v>
                </c:pt>
                <c:pt idx="2">
                  <c:v>10.220000000000001</c:v>
                </c:pt>
                <c:pt idx="3">
                  <c:v>14.3</c:v>
                </c:pt>
                <c:pt idx="4">
                  <c:v>19.149999999999999</c:v>
                </c:pt>
                <c:pt idx="5">
                  <c:v>24.16</c:v>
                </c:pt>
                <c:pt idx="6">
                  <c:v>28.4</c:v>
                </c:pt>
                <c:pt idx="7">
                  <c:v>32</c:v>
                </c:pt>
              </c:numCache>
            </c:numRef>
          </c:xVal>
          <c:yVal>
            <c:numRef>
              <c:f>Hydrolysates!$G$29:$G$36</c:f>
              <c:numCache>
                <c:formatCode>General</c:formatCode>
                <c:ptCount val="8"/>
                <c:pt idx="0">
                  <c:v>4.41</c:v>
                </c:pt>
                <c:pt idx="1">
                  <c:v>7.84</c:v>
                </c:pt>
                <c:pt idx="2">
                  <c:v>10.535</c:v>
                </c:pt>
                <c:pt idx="3">
                  <c:v>12.005000000000001</c:v>
                </c:pt>
                <c:pt idx="4">
                  <c:v>13.5975</c:v>
                </c:pt>
                <c:pt idx="5">
                  <c:v>14.8225</c:v>
                </c:pt>
                <c:pt idx="6">
                  <c:v>16.170000000000002</c:v>
                </c:pt>
                <c:pt idx="7">
                  <c:v>17.150000000000002</c:v>
                </c:pt>
              </c:numCache>
            </c:numRef>
          </c:yVal>
          <c:smooth val="0"/>
          <c:extLst>
            <c:ext xmlns:c16="http://schemas.microsoft.com/office/drawing/2014/chart" uri="{C3380CC4-5D6E-409C-BE32-E72D297353CC}">
              <c16:uniqueId val="{00000003-2458-43C9-8A8C-913E4FA985A5}"/>
            </c:ext>
          </c:extLst>
        </c:ser>
        <c:dLbls>
          <c:showLegendKey val="0"/>
          <c:showVal val="0"/>
          <c:showCatName val="0"/>
          <c:showSerName val="0"/>
          <c:showPercent val="0"/>
          <c:showBubbleSize val="0"/>
        </c:dLbls>
        <c:axId val="699397904"/>
        <c:axId val="699397264"/>
        <c:extLst>
          <c:ext xmlns:c15="http://schemas.microsoft.com/office/drawing/2012/chart" uri="{02D57815-91ED-43cb-92C2-25804820EDAC}">
            <c15:filteredScatterSeries>
              <c15:ser>
                <c:idx val="2"/>
                <c:order val="2"/>
                <c:tx>
                  <c:v>230 C</c:v>
                </c:tx>
                <c:spPr>
                  <a:ln w="25400" cap="rnd">
                    <a:noFill/>
                    <a:round/>
                  </a:ln>
                  <a:effectLst/>
                </c:spPr>
                <c:marker>
                  <c:symbol val="circle"/>
                  <c:size val="5"/>
                  <c:spPr>
                    <a:solidFill>
                      <a:schemeClr val="accent3"/>
                    </a:solidFill>
                    <a:ln w="9525">
                      <a:solidFill>
                        <a:schemeClr val="accent3"/>
                      </a:solidFill>
                    </a:ln>
                    <a:effectLst/>
                  </c:spPr>
                </c:marker>
                <c:trendline>
                  <c:spPr>
                    <a:ln w="19050" cap="rnd">
                      <a:solidFill>
                        <a:srgbClr val="00B050"/>
                      </a:solidFill>
                      <a:prstDash val="sysDot"/>
                    </a:ln>
                    <a:effectLst/>
                  </c:spPr>
                  <c:trendlineType val="log"/>
                  <c:dispRSqr val="1"/>
                  <c:dispEq val="1"/>
                  <c:trendlineLbl>
                    <c:layout>
                      <c:manualLayout>
                        <c:x val="9.2229442718249816E-2"/>
                        <c:y val="6.3105361829771278E-2"/>
                      </c:manualLayout>
                    </c:layout>
                    <c:tx>
                      <c:rich>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r>
                            <a:rPr lang="en-US" b="1" baseline="0">
                              <a:solidFill>
                                <a:schemeClr val="tx1"/>
                              </a:solidFill>
                            </a:rPr>
                            <a:t>y = 2.4058ln(x) + 0.2144</a:t>
                          </a:r>
                          <a:br>
                            <a:rPr lang="en-US" b="1" baseline="0">
                              <a:solidFill>
                                <a:schemeClr val="tx1"/>
                              </a:solidFill>
                            </a:rPr>
                          </a:br>
                          <a:r>
                            <a:rPr lang="en-US" b="1" baseline="0">
                              <a:solidFill>
                                <a:schemeClr val="tx1"/>
                              </a:solidFill>
                            </a:rPr>
                            <a:t>R² = 0.9938</a:t>
                          </a:r>
                          <a:endParaRPr lang="en-US" b="1">
                            <a:solidFill>
                              <a:schemeClr val="tx1"/>
                            </a:solidFill>
                          </a:endParaRPr>
                        </a:p>
                      </c:rich>
                    </c:tx>
                    <c:numFmt formatCode="General" sourceLinked="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trendlineLbl>
                </c:trendline>
                <c:xVal>
                  <c:numRef>
                    <c:extLst>
                      <c:ext uri="{02D57815-91ED-43cb-92C2-25804820EDAC}">
                        <c15:formulaRef>
                          <c15:sqref>Hydrolysates!$S$3:$S$10</c15:sqref>
                        </c15:formulaRef>
                      </c:ext>
                    </c:extLst>
                    <c:numCache>
                      <c:formatCode>General</c:formatCode>
                      <c:ptCount val="8"/>
                      <c:pt idx="0">
                        <c:v>2</c:v>
                      </c:pt>
                      <c:pt idx="1">
                        <c:v>6</c:v>
                      </c:pt>
                      <c:pt idx="2">
                        <c:v>10</c:v>
                      </c:pt>
                      <c:pt idx="3">
                        <c:v>14</c:v>
                      </c:pt>
                      <c:pt idx="4">
                        <c:v>18</c:v>
                      </c:pt>
                      <c:pt idx="5">
                        <c:v>22</c:v>
                      </c:pt>
                      <c:pt idx="6">
                        <c:v>26</c:v>
                      </c:pt>
                      <c:pt idx="7">
                        <c:v>30</c:v>
                      </c:pt>
                    </c:numCache>
                  </c:numRef>
                </c:xVal>
                <c:yVal>
                  <c:numRef>
                    <c:extLst>
                      <c:ext uri="{02D57815-91ED-43cb-92C2-25804820EDAC}">
                        <c15:formulaRef>
                          <c15:sqref>Hydrolysates!$R$3:$R$10</c15:sqref>
                        </c15:formulaRef>
                      </c:ext>
                    </c:extLst>
                    <c:numCache>
                      <c:formatCode>General</c:formatCode>
                      <c:ptCount val="8"/>
                      <c:pt idx="0">
                        <c:v>2.1192500000000001</c:v>
                      </c:pt>
                      <c:pt idx="1">
                        <c:v>4.2140000000000004</c:v>
                      </c:pt>
                      <c:pt idx="2">
                        <c:v>5.5982500000000002</c:v>
                      </c:pt>
                      <c:pt idx="3">
                        <c:v>6.5047500000000005</c:v>
                      </c:pt>
                      <c:pt idx="4">
                        <c:v>7.2152500000000011</c:v>
                      </c:pt>
                      <c:pt idx="5">
                        <c:v>7.7665000000000015</c:v>
                      </c:pt>
                      <c:pt idx="6">
                        <c:v>8.146250000000002</c:v>
                      </c:pt>
                      <c:pt idx="7">
                        <c:v>8.4280000000000026</c:v>
                      </c:pt>
                    </c:numCache>
                  </c:numRef>
                </c:yVal>
                <c:smooth val="0"/>
                <c:extLst>
                  <c:ext xmlns:c16="http://schemas.microsoft.com/office/drawing/2014/chart" uri="{C3380CC4-5D6E-409C-BE32-E72D297353CC}">
                    <c16:uniqueId val="{00000005-2458-43C9-8A8C-913E4FA985A5}"/>
                  </c:ext>
                </c:extLst>
              </c15:ser>
            </c15:filteredScatterSeries>
          </c:ext>
        </c:extLst>
      </c:scatterChart>
      <c:valAx>
        <c:axId val="699397904"/>
        <c:scaling>
          <c:orientation val="minMax"/>
        </c:scaling>
        <c:delete val="0"/>
        <c:axPos val="b"/>
        <c:majorGridlines>
          <c:spPr>
            <a:ln w="9525" cap="flat" cmpd="sng" algn="ctr">
              <a:solidFill>
                <a:schemeClr val="bg1"/>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200" b="1">
                    <a:solidFill>
                      <a:schemeClr val="tx1"/>
                    </a:solidFill>
                  </a:rPr>
                  <a:t>Time</a:t>
                </a:r>
                <a:r>
                  <a:rPr lang="en-US" sz="1200" b="1" baseline="0">
                    <a:solidFill>
                      <a:schemeClr val="tx1"/>
                    </a:solidFill>
                  </a:rPr>
                  <a:t> (mins)</a:t>
                </a:r>
                <a:endParaRPr lang="en-US" sz="1200" b="1">
                  <a:solidFill>
                    <a:schemeClr val="tx1"/>
                  </a:solidFill>
                </a:endParaRP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699397264"/>
        <c:crosses val="autoZero"/>
        <c:crossBetween val="midCat"/>
      </c:valAx>
      <c:valAx>
        <c:axId val="699397264"/>
        <c:scaling>
          <c:orientation val="minMax"/>
        </c:scaling>
        <c:delete val="0"/>
        <c:axPos val="l"/>
        <c:majorGridlines>
          <c:spPr>
            <a:ln w="9525" cap="flat" cmpd="sng" algn="ctr">
              <a:solidFill>
                <a:schemeClr val="bg1"/>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200" b="1" baseline="0">
                    <a:solidFill>
                      <a:schemeClr val="tx1"/>
                    </a:solidFill>
                  </a:rPr>
                  <a:t>Accumalated Nitrogen [%]</a:t>
                </a:r>
              </a:p>
            </c:rich>
          </c:tx>
          <c:layout>
            <c:manualLayout>
              <c:xMode val="edge"/>
              <c:yMode val="edge"/>
              <c:x val="1.3722865657799911E-2"/>
              <c:y val="0.28490500461267304"/>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699397904"/>
        <c:crosses val="autoZero"/>
        <c:crossBetween val="midCat"/>
      </c:valAx>
      <c:spPr>
        <a:noFill/>
        <a:ln>
          <a:noFill/>
        </a:ln>
        <a:effectLst/>
      </c:spPr>
    </c:plotArea>
    <c:legend>
      <c:legendPos val="r"/>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bg1"/>
      </a:solidFill>
      <a:round/>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v>250 C</c:v>
          </c:tx>
          <c:spPr>
            <a:solidFill>
              <a:schemeClr val="accent6">
                <a:lumMod val="60000"/>
                <a:lumOff val="40000"/>
              </a:schemeClr>
            </a:solidFill>
            <a:ln>
              <a:noFill/>
            </a:ln>
            <a:effectLst/>
          </c:spPr>
          <c:invertIfNegative val="0"/>
          <c:val>
            <c:numRef>
              <c:f>DQO!$R$9:$R$16</c:f>
              <c:numCache>
                <c:formatCode>General</c:formatCode>
                <c:ptCount val="8"/>
                <c:pt idx="0">
                  <c:v>69.685000000000002</c:v>
                </c:pt>
                <c:pt idx="1">
                  <c:v>53.490555555555552</c:v>
                </c:pt>
                <c:pt idx="2">
                  <c:v>50.618333333333347</c:v>
                </c:pt>
                <c:pt idx="3">
                  <c:v>38.762777777777778</c:v>
                </c:pt>
                <c:pt idx="4">
                  <c:v>22.568333333333339</c:v>
                </c:pt>
                <c:pt idx="5">
                  <c:v>15.785</c:v>
                </c:pt>
                <c:pt idx="6">
                  <c:v>16.090555555555557</c:v>
                </c:pt>
                <c:pt idx="7">
                  <c:v>14.746111111111109</c:v>
                </c:pt>
              </c:numCache>
            </c:numRef>
          </c:val>
          <c:extLst xmlns:c15="http://schemas.microsoft.com/office/drawing/2012/chart">
            <c:ext xmlns:c16="http://schemas.microsoft.com/office/drawing/2014/chart" uri="{C3380CC4-5D6E-409C-BE32-E72D297353CC}">
              <c16:uniqueId val="{00000000-92FC-432F-8EB2-FAF602BE6A38}"/>
            </c:ext>
          </c:extLst>
        </c:ser>
        <c:ser>
          <c:idx val="1"/>
          <c:order val="1"/>
          <c:tx>
            <c:v>210 C</c:v>
          </c:tx>
          <c:spPr>
            <a:solidFill>
              <a:srgbClr val="FF0000"/>
            </a:solidFill>
            <a:ln>
              <a:noFill/>
            </a:ln>
            <a:effectLst/>
          </c:spPr>
          <c:invertIfNegative val="0"/>
          <c:val>
            <c:numRef>
              <c:f>DQO!$N$9:$N$16</c:f>
              <c:numCache>
                <c:formatCode>General</c:formatCode>
                <c:ptCount val="8"/>
                <c:pt idx="0">
                  <c:v>61.435000000000002</c:v>
                </c:pt>
                <c:pt idx="1">
                  <c:v>51.534999999999997</c:v>
                </c:pt>
                <c:pt idx="2">
                  <c:v>58.012777777777764</c:v>
                </c:pt>
                <c:pt idx="3">
                  <c:v>13.167</c:v>
                </c:pt>
                <c:pt idx="4">
                  <c:v>30.635000000000002</c:v>
                </c:pt>
                <c:pt idx="5">
                  <c:v>22.812777777777782</c:v>
                </c:pt>
                <c:pt idx="6">
                  <c:v>10.795888888888889</c:v>
                </c:pt>
                <c:pt idx="7">
                  <c:v>10.685888888888888</c:v>
                </c:pt>
              </c:numCache>
            </c:numRef>
          </c:val>
          <c:extLst>
            <c:ext xmlns:c16="http://schemas.microsoft.com/office/drawing/2014/chart" uri="{C3380CC4-5D6E-409C-BE32-E72D297353CC}">
              <c16:uniqueId val="{00000001-92FC-432F-8EB2-FAF602BE6A38}"/>
            </c:ext>
          </c:extLst>
        </c:ser>
        <c:ser>
          <c:idx val="3"/>
          <c:order val="3"/>
          <c:tx>
            <c:v>230 C</c:v>
          </c:tx>
          <c:spPr>
            <a:solidFill>
              <a:schemeClr val="accent1"/>
            </a:solidFill>
            <a:ln>
              <a:noFill/>
            </a:ln>
            <a:effectLst/>
          </c:spPr>
          <c:invertIfNegative val="0"/>
          <c:val>
            <c:numRef>
              <c:f>DQO!$P$9:$P$16</c:f>
              <c:numCache>
                <c:formatCode>General</c:formatCode>
                <c:ptCount val="8"/>
                <c:pt idx="0">
                  <c:v>54.407222222222224</c:v>
                </c:pt>
                <c:pt idx="1">
                  <c:v>13.778111111111112</c:v>
                </c:pt>
                <c:pt idx="2">
                  <c:v>55.201666666666654</c:v>
                </c:pt>
                <c:pt idx="3">
                  <c:v>14.401444444444447</c:v>
                </c:pt>
                <c:pt idx="4">
                  <c:v>30.635000000000002</c:v>
                </c:pt>
                <c:pt idx="5">
                  <c:v>21.529444444444447</c:v>
                </c:pt>
                <c:pt idx="6">
                  <c:v>7.5325555555555548</c:v>
                </c:pt>
                <c:pt idx="7">
                  <c:v>8.0214444444444428</c:v>
                </c:pt>
              </c:numCache>
            </c:numRef>
          </c:val>
          <c:extLst>
            <c:ext xmlns:c16="http://schemas.microsoft.com/office/drawing/2014/chart" uri="{C3380CC4-5D6E-409C-BE32-E72D297353CC}">
              <c16:uniqueId val="{00000002-92FC-432F-8EB2-FAF602BE6A38}"/>
            </c:ext>
          </c:extLst>
        </c:ser>
        <c:dLbls>
          <c:showLegendKey val="0"/>
          <c:showVal val="0"/>
          <c:showCatName val="0"/>
          <c:showSerName val="0"/>
          <c:showPercent val="0"/>
          <c:showBubbleSize val="0"/>
        </c:dLbls>
        <c:gapWidth val="219"/>
        <c:overlap val="-27"/>
        <c:axId val="671025272"/>
        <c:axId val="671025592"/>
        <c:extLst>
          <c:ext xmlns:c15="http://schemas.microsoft.com/office/drawing/2012/chart" uri="{02D57815-91ED-43cb-92C2-25804820EDAC}">
            <c15:filteredBarSeries>
              <c15:ser>
                <c:idx val="2"/>
                <c:order val="2"/>
                <c:tx>
                  <c:v>210 C</c:v>
                </c:tx>
                <c:spPr>
                  <a:solidFill>
                    <a:schemeClr val="accent6">
                      <a:lumMod val="60000"/>
                      <a:lumOff val="40000"/>
                    </a:schemeClr>
                  </a:solidFill>
                  <a:ln>
                    <a:noFill/>
                  </a:ln>
                  <a:effectLst/>
                </c:spPr>
                <c:invertIfNegative val="0"/>
                <c:val>
                  <c:numRef>
                    <c:extLst>
                      <c:ext uri="{02D57815-91ED-43cb-92C2-25804820EDAC}">
                        <c15:formulaRef>
                          <c15:sqref>DQO!$O$9:$O$16</c15:sqref>
                        </c15:formulaRef>
                      </c:ext>
                    </c:extLst>
                    <c:numCache>
                      <c:formatCode>General</c:formatCode>
                      <c:ptCount val="8"/>
                    </c:numCache>
                  </c:numRef>
                </c:val>
                <c:extLst>
                  <c:ext xmlns:c16="http://schemas.microsoft.com/office/drawing/2014/chart" uri="{C3380CC4-5D6E-409C-BE32-E72D297353CC}">
                    <c16:uniqueId val="{00000003-92FC-432F-8EB2-FAF602BE6A38}"/>
                  </c:ext>
                </c:extLst>
              </c15:ser>
            </c15:filteredBarSeries>
          </c:ext>
        </c:extLst>
      </c:barChart>
      <c:catAx>
        <c:axId val="671025272"/>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200" b="1" baseline="0">
                    <a:solidFill>
                      <a:schemeClr val="tx1"/>
                    </a:solidFill>
                  </a:rPr>
                  <a:t>Sample Collection #</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majorTickMark val="none"/>
        <c:minorTickMark val="none"/>
        <c:tickLblPos val="nextTo"/>
        <c:spPr>
          <a:noFill/>
          <a:ln w="6350"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671025592"/>
        <c:crosses val="autoZero"/>
        <c:auto val="1"/>
        <c:lblAlgn val="ctr"/>
        <c:lblOffset val="100"/>
        <c:noMultiLvlLbl val="0"/>
      </c:catAx>
      <c:valAx>
        <c:axId val="671025592"/>
        <c:scaling>
          <c:orientation val="minMax"/>
        </c:scaling>
        <c:delete val="0"/>
        <c:axPos val="l"/>
        <c:majorGridlines>
          <c:spPr>
            <a:ln w="9525" cap="flat" cmpd="sng" algn="ctr">
              <a:solidFill>
                <a:schemeClr val="bg1"/>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200" b="1" baseline="0">
                    <a:solidFill>
                      <a:schemeClr val="tx1"/>
                    </a:solidFill>
                  </a:rPr>
                  <a:t>DQO (g/L)</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6350">
            <a:solidFill>
              <a:schemeClr val="tx1"/>
            </a:solid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6710252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bg1"/>
      </a:solidFill>
      <a:round/>
    </a:ln>
    <a:effectLst/>
  </c:spPr>
  <c:txPr>
    <a:bodyPr/>
    <a:lstStyle/>
    <a:p>
      <a:pPr>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smoothMarker"/>
        <c:varyColors val="0"/>
        <c:ser>
          <c:idx val="0"/>
          <c:order val="0"/>
          <c:tx>
            <c:v>210 C</c:v>
          </c:tx>
          <c:spPr>
            <a:ln w="19050" cap="rnd">
              <a:solidFill>
                <a:srgbClr val="FF0000"/>
              </a:solidFill>
              <a:round/>
            </a:ln>
            <a:effectLst/>
          </c:spPr>
          <c:marker>
            <c:symbol val="none"/>
          </c:marker>
          <c:trendline>
            <c:spPr>
              <a:ln w="19050" cap="rnd">
                <a:solidFill>
                  <a:srgbClr val="FF0000"/>
                </a:solidFill>
                <a:prstDash val="sysDot"/>
              </a:ln>
              <a:effectLst/>
            </c:spPr>
            <c:trendlineType val="log"/>
            <c:dispRSqr val="1"/>
            <c:dispEq val="1"/>
            <c:trendlineLbl>
              <c:layout>
                <c:manualLayout>
                  <c:x val="8.1805371806918062E-2"/>
                  <c:y val="-4.4622546587348558E-2"/>
                </c:manualLayout>
              </c:layout>
              <c:tx>
                <c:rich>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n-US" b="1" baseline="0">
                        <a:solidFill>
                          <a:schemeClr val="tx1"/>
                        </a:solidFill>
                      </a:rPr>
                      <a:t>y = 0.7486ln(x) - 0.7069</a:t>
                    </a:r>
                    <a:br>
                      <a:rPr lang="en-US" b="1" baseline="0">
                        <a:solidFill>
                          <a:schemeClr val="tx1"/>
                        </a:solidFill>
                      </a:rPr>
                    </a:br>
                    <a:r>
                      <a:rPr lang="en-US" b="1" baseline="0">
                        <a:solidFill>
                          <a:schemeClr val="tx1"/>
                        </a:solidFill>
                      </a:rPr>
                      <a:t>R² = 0.9926</a:t>
                    </a:r>
                    <a:endParaRPr lang="en-US" b="1">
                      <a:solidFill>
                        <a:schemeClr val="tx1"/>
                      </a:solidFill>
                    </a:endParaRPr>
                  </a:p>
                </c:rich>
              </c:tx>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rendlineLbl>
          </c:trendline>
          <c:xVal>
            <c:numRef>
              <c:f>'Sugar Profile'!$I$3:$I$10</c:f>
              <c:numCache>
                <c:formatCode>0.00</c:formatCode>
                <c:ptCount val="8"/>
                <c:pt idx="0">
                  <c:v>3.15</c:v>
                </c:pt>
                <c:pt idx="1">
                  <c:v>7</c:v>
                </c:pt>
                <c:pt idx="2">
                  <c:v>10.220000000000001</c:v>
                </c:pt>
                <c:pt idx="3">
                  <c:v>14.3</c:v>
                </c:pt>
                <c:pt idx="4">
                  <c:v>19.149999999999999</c:v>
                </c:pt>
                <c:pt idx="5">
                  <c:v>24.16</c:v>
                </c:pt>
                <c:pt idx="6">
                  <c:v>28.4</c:v>
                </c:pt>
                <c:pt idx="7">
                  <c:v>32</c:v>
                </c:pt>
              </c:numCache>
            </c:numRef>
          </c:xVal>
          <c:yVal>
            <c:numRef>
              <c:f>'Sugar Profile'!$C$12:$C$19</c:f>
              <c:numCache>
                <c:formatCode>General</c:formatCode>
                <c:ptCount val="8"/>
                <c:pt idx="0">
                  <c:v>0.15055647789460747</c:v>
                </c:pt>
                <c:pt idx="1">
                  <c:v>0.61204113632171142</c:v>
                </c:pt>
                <c:pt idx="2">
                  <c:v>0.99239838898112243</c:v>
                </c:pt>
                <c:pt idx="3">
                  <c:v>1.2663484596937831</c:v>
                </c:pt>
                <c:pt idx="4">
                  <c:v>1.4597110772920121</c:v>
                </c:pt>
                <c:pt idx="5">
                  <c:v>1.5836254073664142</c:v>
                </c:pt>
                <c:pt idx="6">
                  <c:v>1.6337910440878063</c:v>
                </c:pt>
                <c:pt idx="7">
                  <c:v>1.6871848674906227</c:v>
                </c:pt>
              </c:numCache>
            </c:numRef>
          </c:yVal>
          <c:smooth val="1"/>
          <c:extLst>
            <c:ext xmlns:c16="http://schemas.microsoft.com/office/drawing/2014/chart" uri="{C3380CC4-5D6E-409C-BE32-E72D297353CC}">
              <c16:uniqueId val="{00000001-9F7A-422D-B286-FF33E723FCD6}"/>
            </c:ext>
          </c:extLst>
        </c:ser>
        <c:ser>
          <c:idx val="2"/>
          <c:order val="1"/>
          <c:tx>
            <c:v>230 C</c:v>
          </c:tx>
          <c:spPr>
            <a:ln w="19050" cap="rnd">
              <a:solidFill>
                <a:schemeClr val="accent1"/>
              </a:solidFill>
              <a:round/>
            </a:ln>
            <a:effectLst/>
          </c:spPr>
          <c:marker>
            <c:symbol val="none"/>
          </c:marker>
          <c:trendline>
            <c:spPr>
              <a:ln w="19050" cap="rnd">
                <a:solidFill>
                  <a:schemeClr val="accent1"/>
                </a:solidFill>
                <a:prstDash val="sysDot"/>
              </a:ln>
              <a:effectLst/>
            </c:spPr>
            <c:trendlineType val="log"/>
            <c:dispRSqr val="1"/>
            <c:dispEq val="1"/>
            <c:trendlineLbl>
              <c:layout>
                <c:manualLayout>
                  <c:x val="-8.9737697008664394E-2"/>
                  <c:y val="0.14081789098682623"/>
                </c:manualLayout>
              </c:layout>
              <c:tx>
                <c:rich>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n-US" b="1" baseline="0">
                        <a:solidFill>
                          <a:schemeClr val="tx1"/>
                        </a:solidFill>
                      </a:rPr>
                      <a:t>y = 0.5896ln(x) - 0.4311</a:t>
                    </a:r>
                    <a:br>
                      <a:rPr lang="en-US" b="1" baseline="0">
                        <a:solidFill>
                          <a:schemeClr val="tx1"/>
                        </a:solidFill>
                      </a:rPr>
                    </a:br>
                    <a:r>
                      <a:rPr lang="en-US" b="1" baseline="0">
                        <a:solidFill>
                          <a:schemeClr val="tx1"/>
                        </a:solidFill>
                      </a:rPr>
                      <a:t>R² = 0.9911</a:t>
                    </a:r>
                    <a:endParaRPr lang="en-US" b="1">
                      <a:solidFill>
                        <a:schemeClr val="tx1"/>
                      </a:solidFill>
                    </a:endParaRPr>
                  </a:p>
                </c:rich>
              </c:tx>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rendlineLbl>
          </c:trendline>
          <c:xVal>
            <c:numRef>
              <c:f>'Sugar Profile'!$N$3:$N$10</c:f>
              <c:numCache>
                <c:formatCode>0.00</c:formatCode>
                <c:ptCount val="8"/>
                <c:pt idx="0">
                  <c:v>3.15</c:v>
                </c:pt>
                <c:pt idx="1">
                  <c:v>6.35</c:v>
                </c:pt>
                <c:pt idx="2">
                  <c:v>10.3</c:v>
                </c:pt>
                <c:pt idx="3">
                  <c:v>14.42</c:v>
                </c:pt>
                <c:pt idx="4">
                  <c:v>19.149999999999999</c:v>
                </c:pt>
                <c:pt idx="5">
                  <c:v>23.5</c:v>
                </c:pt>
                <c:pt idx="6">
                  <c:v>28</c:v>
                </c:pt>
                <c:pt idx="7">
                  <c:v>32</c:v>
                </c:pt>
              </c:numCache>
            </c:numRef>
          </c:xVal>
          <c:yVal>
            <c:numRef>
              <c:f>'Sugar Profile'!$M$3:$M$10</c:f>
              <c:numCache>
                <c:formatCode>General</c:formatCode>
                <c:ptCount val="8"/>
                <c:pt idx="0">
                  <c:v>0.30742329213552216</c:v>
                </c:pt>
                <c:pt idx="1">
                  <c:v>0.60906659287954268</c:v>
                </c:pt>
                <c:pt idx="2">
                  <c:v>0.89625991514480741</c:v>
                </c:pt>
                <c:pt idx="3">
                  <c:v>1.129265818114739</c:v>
                </c:pt>
                <c:pt idx="4">
                  <c:v>1.3331911393961753</c:v>
                </c:pt>
                <c:pt idx="5">
                  <c:v>1.3944229231999017</c:v>
                </c:pt>
                <c:pt idx="6">
                  <c:v>1.5372970854085963</c:v>
                </c:pt>
                <c:pt idx="7">
                  <c:v>1.670056262682162</c:v>
                </c:pt>
              </c:numCache>
            </c:numRef>
          </c:yVal>
          <c:smooth val="1"/>
          <c:extLst>
            <c:ext xmlns:c16="http://schemas.microsoft.com/office/drawing/2014/chart" uri="{C3380CC4-5D6E-409C-BE32-E72D297353CC}">
              <c16:uniqueId val="{00000003-9F7A-422D-B286-FF33E723FCD6}"/>
            </c:ext>
          </c:extLst>
        </c:ser>
        <c:dLbls>
          <c:showLegendKey val="0"/>
          <c:showVal val="0"/>
          <c:showCatName val="0"/>
          <c:showSerName val="0"/>
          <c:showPercent val="0"/>
          <c:showBubbleSize val="0"/>
        </c:dLbls>
        <c:axId val="314072272"/>
        <c:axId val="314069072"/>
      </c:scatterChart>
      <c:valAx>
        <c:axId val="314072272"/>
        <c:scaling>
          <c:orientation val="minMax"/>
        </c:scaling>
        <c:delete val="0"/>
        <c:axPos val="b"/>
        <c:majorGridlines>
          <c:spPr>
            <a:ln w="9525" cap="flat" cmpd="sng" algn="ctr">
              <a:noFill/>
              <a:round/>
            </a:ln>
            <a:effectLst/>
          </c:spPr>
        </c:majorGridlines>
        <c:title>
          <c:tx>
            <c:rich>
              <a:bodyPr rot="0" spcFirstLastPara="1" vertOverflow="ellipsis" vert="horz" wrap="square" anchor="ctr" anchorCtr="1"/>
              <a:lstStyle/>
              <a:p>
                <a:pPr>
                  <a:defRPr sz="1000" b="1" i="0" u="none" strike="noStrike" kern="1200" baseline="0">
                    <a:solidFill>
                      <a:schemeClr val="tx1"/>
                    </a:solidFill>
                    <a:latin typeface="+mn-lt"/>
                    <a:ea typeface="+mn-ea"/>
                    <a:cs typeface="+mn-cs"/>
                  </a:defRPr>
                </a:pPr>
                <a:r>
                  <a:rPr lang="en-US" sz="1200" b="1" baseline="0">
                    <a:solidFill>
                      <a:schemeClr val="tx1"/>
                    </a:solidFill>
                  </a:rPr>
                  <a:t>Time (mins)</a:t>
                </a:r>
              </a:p>
            </c:rich>
          </c:tx>
          <c:overlay val="0"/>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title>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314069072"/>
        <c:crosses val="autoZero"/>
        <c:crossBetween val="midCat"/>
      </c:valAx>
      <c:valAx>
        <c:axId val="314069072"/>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000" b="1" i="0" u="none" strike="noStrike" kern="1200" baseline="0">
                    <a:solidFill>
                      <a:schemeClr val="tx1"/>
                    </a:solidFill>
                    <a:latin typeface="+mn-lt"/>
                    <a:ea typeface="+mn-ea"/>
                    <a:cs typeface="+mn-cs"/>
                  </a:defRPr>
                </a:pPr>
                <a:r>
                  <a:rPr lang="en-US" sz="1200" b="1" baseline="0">
                    <a:solidFill>
                      <a:schemeClr val="tx1"/>
                    </a:solidFill>
                  </a:rPr>
                  <a:t>Accumulated Sugar Formation [%] </a:t>
                </a:r>
              </a:p>
            </c:rich>
          </c:tx>
          <c:overlay val="0"/>
          <c:spPr>
            <a:noFill/>
            <a:ln>
              <a:noFill/>
            </a:ln>
            <a:effectLst/>
          </c:spPr>
          <c:txPr>
            <a:bodyPr rot="-54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314072272"/>
        <c:crosses val="autoZero"/>
        <c:crossBetween val="midCat"/>
      </c:valAx>
      <c:spPr>
        <a:noFill/>
        <a:ln>
          <a:noFill/>
        </a:ln>
        <a:effectLst/>
      </c:spPr>
    </c:plotArea>
    <c:legend>
      <c:legendPos val="r"/>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bg1"/>
      </a:solidFill>
      <a:round/>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ata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diagrams/_rels/data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5.svg"/></Relationships>
</file>

<file path=ppt/diagrams/_rels/data5.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JPG"/><Relationship Id="rId1" Type="http://schemas.openxmlformats.org/officeDocument/2006/relationships/image" Target="../media/image38.jpg"/><Relationship Id="rId4" Type="http://schemas.openxmlformats.org/officeDocument/2006/relationships/image" Target="../media/image41.JPG"/></Relationships>
</file>

<file path=ppt/diagrams/_rels/drawing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diagrams/_rels/drawing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5.svg"/></Relationships>
</file>

<file path=ppt/diagrams/_rels/drawing5.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JPG"/><Relationship Id="rId1" Type="http://schemas.openxmlformats.org/officeDocument/2006/relationships/image" Target="../media/image38.jpg"/><Relationship Id="rId4" Type="http://schemas.openxmlformats.org/officeDocument/2006/relationships/image" Target="../media/image41.JPG"/></Relationships>
</file>

<file path=ppt/diagrams/colors1.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CE36A4-C6DF-4EB6-BDD2-02EED0600BD1}" type="doc">
      <dgm:prSet loTypeId="urn:microsoft.com/office/officeart/2018/2/layout/IconLabelList" loCatId="icon" qsTypeId="urn:microsoft.com/office/officeart/2005/8/quickstyle/simple1" qsCatId="simple" csTypeId="urn:microsoft.com/office/officeart/2018/5/colors/Iconchunking_neutralbg_colorful2" csCatId="colorful" phldr="1"/>
      <dgm:spPr/>
      <dgm:t>
        <a:bodyPr/>
        <a:lstStyle/>
        <a:p>
          <a:endParaRPr lang="en-US"/>
        </a:p>
      </dgm:t>
    </dgm:pt>
    <dgm:pt modelId="{7133B064-5793-41A7-8B8D-9DA4A8153C94}">
      <dgm:prSet custT="1"/>
      <dgm:spPr/>
      <dgm:t>
        <a:bodyPr/>
        <a:lstStyle/>
        <a:p>
          <a:r>
            <a:rPr lang="en-US" sz="1600" dirty="0"/>
            <a:t>The poultry industry makes up about </a:t>
          </a:r>
          <a:r>
            <a:rPr lang="en-US" sz="1600" dirty="0">
              <a:solidFill>
                <a:schemeClr val="accent2"/>
              </a:solidFill>
            </a:rPr>
            <a:t>1.5 % </a:t>
          </a:r>
          <a:r>
            <a:rPr lang="en-US" sz="1600" dirty="0"/>
            <a:t>of the nation’s Gross Domestic Product, and employs more than </a:t>
          </a:r>
          <a:r>
            <a:rPr lang="en-US" sz="1600" dirty="0">
              <a:solidFill>
                <a:schemeClr val="accent2"/>
              </a:solidFill>
            </a:rPr>
            <a:t>3.6 million people </a:t>
          </a:r>
        </a:p>
      </dgm:t>
    </dgm:pt>
    <dgm:pt modelId="{2F4C4F54-D0BC-4370-B4D2-364DA4E34A6A}" type="parTrans" cxnId="{33B2BC1E-2B94-4ED6-8486-8BA64590736F}">
      <dgm:prSet/>
      <dgm:spPr/>
      <dgm:t>
        <a:bodyPr/>
        <a:lstStyle/>
        <a:p>
          <a:endParaRPr lang="en-US"/>
        </a:p>
      </dgm:t>
    </dgm:pt>
    <dgm:pt modelId="{BD11B2CD-B716-4845-A822-23F89BAE0550}" type="sibTrans" cxnId="{33B2BC1E-2B94-4ED6-8486-8BA64590736F}">
      <dgm:prSet/>
      <dgm:spPr/>
      <dgm:t>
        <a:bodyPr/>
        <a:lstStyle/>
        <a:p>
          <a:endParaRPr lang="en-US"/>
        </a:p>
      </dgm:t>
    </dgm:pt>
    <dgm:pt modelId="{2CA208D3-0D51-4EA4-8A9F-AA6049CA1C14}">
      <dgm:prSet/>
      <dgm:spPr/>
      <dgm:t>
        <a:bodyPr/>
        <a:lstStyle/>
        <a:p>
          <a:r>
            <a:rPr lang="en-US" dirty="0"/>
            <a:t>Brazil is the world’s </a:t>
          </a:r>
          <a:r>
            <a:rPr lang="en-US" dirty="0">
              <a:solidFill>
                <a:schemeClr val="accent2"/>
              </a:solidFill>
            </a:rPr>
            <a:t>3</a:t>
          </a:r>
          <a:r>
            <a:rPr lang="en-US" baseline="30000" dirty="0">
              <a:solidFill>
                <a:schemeClr val="accent2"/>
              </a:solidFill>
            </a:rPr>
            <a:t>rd</a:t>
          </a:r>
          <a:r>
            <a:rPr lang="en-US" dirty="0">
              <a:solidFill>
                <a:schemeClr val="accent2"/>
              </a:solidFill>
            </a:rPr>
            <a:t> </a:t>
          </a:r>
          <a:r>
            <a:rPr lang="en-US" dirty="0"/>
            <a:t>largest poultry manufacturer accounting for about a </a:t>
          </a:r>
          <a:r>
            <a:rPr lang="en-US" dirty="0">
              <a:solidFill>
                <a:schemeClr val="accent2"/>
              </a:solidFill>
            </a:rPr>
            <a:t>1/3</a:t>
          </a:r>
          <a:r>
            <a:rPr lang="en-US" dirty="0"/>
            <a:t> of the world’s poultry</a:t>
          </a:r>
        </a:p>
      </dgm:t>
    </dgm:pt>
    <dgm:pt modelId="{8333C12F-CB13-4C87-B9CF-6AB876852901}" type="parTrans" cxnId="{C6D30300-4B18-47AC-A990-C24557648F83}">
      <dgm:prSet/>
      <dgm:spPr/>
      <dgm:t>
        <a:bodyPr/>
        <a:lstStyle/>
        <a:p>
          <a:endParaRPr lang="en-US"/>
        </a:p>
      </dgm:t>
    </dgm:pt>
    <dgm:pt modelId="{166FB2CD-1935-4DE3-AD22-C1CF558A7B18}" type="sibTrans" cxnId="{C6D30300-4B18-47AC-A990-C24557648F83}">
      <dgm:prSet/>
      <dgm:spPr/>
      <dgm:t>
        <a:bodyPr/>
        <a:lstStyle/>
        <a:p>
          <a:endParaRPr lang="en-US"/>
        </a:p>
      </dgm:t>
    </dgm:pt>
    <dgm:pt modelId="{E1E27CE3-24DB-445F-9278-2E7D909A7FB5}">
      <dgm:prSet/>
      <dgm:spPr/>
      <dgm:t>
        <a:bodyPr/>
        <a:lstStyle/>
        <a:p>
          <a:r>
            <a:rPr lang="en-US" dirty="0"/>
            <a:t>Feather disposal has led to high farmer mortality rates of </a:t>
          </a:r>
          <a:r>
            <a:rPr lang="en-US" dirty="0">
              <a:solidFill>
                <a:schemeClr val="accent2"/>
              </a:solidFill>
            </a:rPr>
            <a:t>0.25 %</a:t>
          </a:r>
          <a:r>
            <a:rPr lang="en-US" dirty="0"/>
            <a:t> per day</a:t>
          </a:r>
        </a:p>
      </dgm:t>
    </dgm:pt>
    <dgm:pt modelId="{58D66A2A-E182-4BD7-A8CC-C4C61F22AD3B}" type="parTrans" cxnId="{FF7DEC66-7620-4873-863B-2E6C4FD881BE}">
      <dgm:prSet/>
      <dgm:spPr/>
      <dgm:t>
        <a:bodyPr/>
        <a:lstStyle/>
        <a:p>
          <a:endParaRPr lang="en-US"/>
        </a:p>
      </dgm:t>
    </dgm:pt>
    <dgm:pt modelId="{F6EBDBFE-8BE3-4F56-8691-4E150F47C5BE}" type="sibTrans" cxnId="{FF7DEC66-7620-4873-863B-2E6C4FD881BE}">
      <dgm:prSet/>
      <dgm:spPr/>
      <dgm:t>
        <a:bodyPr/>
        <a:lstStyle/>
        <a:p>
          <a:endParaRPr lang="en-US"/>
        </a:p>
      </dgm:t>
    </dgm:pt>
    <dgm:pt modelId="{A061E8BF-3B5F-4D40-8D93-363C279F469A}">
      <dgm:prSet/>
      <dgm:spPr/>
      <dgm:t>
        <a:bodyPr/>
        <a:lstStyle/>
        <a:p>
          <a:r>
            <a:rPr lang="en-US" dirty="0"/>
            <a:t>Normal biomass removal methods had led to many </a:t>
          </a:r>
          <a:r>
            <a:rPr lang="en-US" dirty="0">
              <a:solidFill>
                <a:schemeClr val="accent2"/>
              </a:solidFill>
            </a:rPr>
            <a:t>environmental problems  </a:t>
          </a:r>
        </a:p>
      </dgm:t>
    </dgm:pt>
    <dgm:pt modelId="{A16AE8A9-0932-4757-B8E6-B7AACD0E0F45}" type="parTrans" cxnId="{147A44C4-0FF1-47E7-83C8-9782A6CB8930}">
      <dgm:prSet/>
      <dgm:spPr/>
      <dgm:t>
        <a:bodyPr/>
        <a:lstStyle/>
        <a:p>
          <a:endParaRPr lang="en-US"/>
        </a:p>
      </dgm:t>
    </dgm:pt>
    <dgm:pt modelId="{27025A36-7C2B-4184-AC03-A3A3782FA411}" type="sibTrans" cxnId="{147A44C4-0FF1-47E7-83C8-9782A6CB8930}">
      <dgm:prSet/>
      <dgm:spPr/>
      <dgm:t>
        <a:bodyPr/>
        <a:lstStyle/>
        <a:p>
          <a:endParaRPr lang="en-US"/>
        </a:p>
      </dgm:t>
    </dgm:pt>
    <dgm:pt modelId="{42A33E97-207A-4D25-9F8D-00076571C744}" type="pres">
      <dgm:prSet presAssocID="{DDCE36A4-C6DF-4EB6-BDD2-02EED0600BD1}" presName="root" presStyleCnt="0">
        <dgm:presLayoutVars>
          <dgm:dir/>
          <dgm:resizeHandles val="exact"/>
        </dgm:presLayoutVars>
      </dgm:prSet>
      <dgm:spPr/>
    </dgm:pt>
    <dgm:pt modelId="{A47F1F8C-0E2B-440F-BB17-C5BEDB618E0B}" type="pres">
      <dgm:prSet presAssocID="{7133B064-5793-41A7-8B8D-9DA4A8153C94}" presName="compNode" presStyleCnt="0"/>
      <dgm:spPr/>
    </dgm:pt>
    <dgm:pt modelId="{325FBF09-16C2-4C84-AA82-7766B9210B65}" type="pres">
      <dgm:prSet presAssocID="{7133B064-5793-41A7-8B8D-9DA4A8153C94}"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itcoin"/>
        </a:ext>
      </dgm:extLst>
    </dgm:pt>
    <dgm:pt modelId="{F044FEC5-0434-43D9-B39D-B5B19095A7BC}" type="pres">
      <dgm:prSet presAssocID="{7133B064-5793-41A7-8B8D-9DA4A8153C94}" presName="spaceRect" presStyleCnt="0"/>
      <dgm:spPr/>
    </dgm:pt>
    <dgm:pt modelId="{C9FDB662-E5BB-4BDE-B6EB-E834DF12C476}" type="pres">
      <dgm:prSet presAssocID="{7133B064-5793-41A7-8B8D-9DA4A8153C94}" presName="textRect" presStyleLbl="revTx" presStyleIdx="0" presStyleCnt="4">
        <dgm:presLayoutVars>
          <dgm:chMax val="1"/>
          <dgm:chPref val="1"/>
        </dgm:presLayoutVars>
      </dgm:prSet>
      <dgm:spPr/>
    </dgm:pt>
    <dgm:pt modelId="{38030A96-DC8F-4DFC-834B-40197EBDD3DB}" type="pres">
      <dgm:prSet presAssocID="{BD11B2CD-B716-4845-A822-23F89BAE0550}" presName="sibTrans" presStyleCnt="0"/>
      <dgm:spPr/>
    </dgm:pt>
    <dgm:pt modelId="{E53EE7DA-E59B-435B-BC6C-A36E94A771A7}" type="pres">
      <dgm:prSet presAssocID="{2CA208D3-0D51-4EA4-8A9F-AA6049CA1C14}" presName="compNode" presStyleCnt="0"/>
      <dgm:spPr/>
    </dgm:pt>
    <dgm:pt modelId="{F8845A82-7F8B-455A-992D-780559B9904A}" type="pres">
      <dgm:prSet presAssocID="{2CA208D3-0D51-4EA4-8A9F-AA6049CA1C14}"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Business Growth"/>
        </a:ext>
      </dgm:extLst>
    </dgm:pt>
    <dgm:pt modelId="{7ED2FCD9-D98E-4AD2-821B-646635A6B8E3}" type="pres">
      <dgm:prSet presAssocID="{2CA208D3-0D51-4EA4-8A9F-AA6049CA1C14}" presName="spaceRect" presStyleCnt="0"/>
      <dgm:spPr/>
    </dgm:pt>
    <dgm:pt modelId="{CF33C712-C296-4AB5-A21E-9E68747C0E04}" type="pres">
      <dgm:prSet presAssocID="{2CA208D3-0D51-4EA4-8A9F-AA6049CA1C14}" presName="textRect" presStyleLbl="revTx" presStyleIdx="1" presStyleCnt="4">
        <dgm:presLayoutVars>
          <dgm:chMax val="1"/>
          <dgm:chPref val="1"/>
        </dgm:presLayoutVars>
      </dgm:prSet>
      <dgm:spPr/>
    </dgm:pt>
    <dgm:pt modelId="{AA9DC406-30E8-46EA-9569-E16A6AFBA4B4}" type="pres">
      <dgm:prSet presAssocID="{166FB2CD-1935-4DE3-AD22-C1CF558A7B18}" presName="sibTrans" presStyleCnt="0"/>
      <dgm:spPr/>
    </dgm:pt>
    <dgm:pt modelId="{0CF4E4C5-C89C-4ECD-9F69-15C39DA2FED1}" type="pres">
      <dgm:prSet presAssocID="{E1E27CE3-24DB-445F-9278-2E7D909A7FB5}" presName="compNode" presStyleCnt="0"/>
      <dgm:spPr/>
    </dgm:pt>
    <dgm:pt modelId="{D158E923-F5A6-4265-B23B-97D23D65250F}" type="pres">
      <dgm:prSet presAssocID="{E1E27CE3-24DB-445F-9278-2E7D909A7FB5}"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Rooster"/>
        </a:ext>
      </dgm:extLst>
    </dgm:pt>
    <dgm:pt modelId="{9E9AC114-43D5-412E-B58B-EB4947F8223F}" type="pres">
      <dgm:prSet presAssocID="{E1E27CE3-24DB-445F-9278-2E7D909A7FB5}" presName="spaceRect" presStyleCnt="0"/>
      <dgm:spPr/>
    </dgm:pt>
    <dgm:pt modelId="{A7FF33C3-6CA2-4533-ACD5-16A063B00690}" type="pres">
      <dgm:prSet presAssocID="{E1E27CE3-24DB-445F-9278-2E7D909A7FB5}" presName="textRect" presStyleLbl="revTx" presStyleIdx="2" presStyleCnt="4">
        <dgm:presLayoutVars>
          <dgm:chMax val="1"/>
          <dgm:chPref val="1"/>
        </dgm:presLayoutVars>
      </dgm:prSet>
      <dgm:spPr/>
    </dgm:pt>
    <dgm:pt modelId="{5E9468AA-9F0C-4732-A5CB-CBBD72306027}" type="pres">
      <dgm:prSet presAssocID="{F6EBDBFE-8BE3-4F56-8691-4E150F47C5BE}" presName="sibTrans" presStyleCnt="0"/>
      <dgm:spPr/>
    </dgm:pt>
    <dgm:pt modelId="{09A38590-B938-404A-AB8F-C3CB65A07CE2}" type="pres">
      <dgm:prSet presAssocID="{A061E8BF-3B5F-4D40-8D93-363C279F469A}" presName="compNode" presStyleCnt="0"/>
      <dgm:spPr/>
    </dgm:pt>
    <dgm:pt modelId="{64757E4D-3974-4904-9174-DA960D47C1BD}" type="pres">
      <dgm:prSet presAssocID="{A061E8BF-3B5F-4D40-8D93-363C279F469A}"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Deciduous tree"/>
        </a:ext>
      </dgm:extLst>
    </dgm:pt>
    <dgm:pt modelId="{981CA930-955C-4919-A475-77672FEEBD70}" type="pres">
      <dgm:prSet presAssocID="{A061E8BF-3B5F-4D40-8D93-363C279F469A}" presName="spaceRect" presStyleCnt="0"/>
      <dgm:spPr/>
    </dgm:pt>
    <dgm:pt modelId="{6B905769-35A4-4066-B923-2871AF89D34B}" type="pres">
      <dgm:prSet presAssocID="{A061E8BF-3B5F-4D40-8D93-363C279F469A}" presName="textRect" presStyleLbl="revTx" presStyleIdx="3" presStyleCnt="4">
        <dgm:presLayoutVars>
          <dgm:chMax val="1"/>
          <dgm:chPref val="1"/>
        </dgm:presLayoutVars>
      </dgm:prSet>
      <dgm:spPr/>
    </dgm:pt>
  </dgm:ptLst>
  <dgm:cxnLst>
    <dgm:cxn modelId="{C6D30300-4B18-47AC-A990-C24557648F83}" srcId="{DDCE36A4-C6DF-4EB6-BDD2-02EED0600BD1}" destId="{2CA208D3-0D51-4EA4-8A9F-AA6049CA1C14}" srcOrd="1" destOrd="0" parTransId="{8333C12F-CB13-4C87-B9CF-6AB876852901}" sibTransId="{166FB2CD-1935-4DE3-AD22-C1CF558A7B18}"/>
    <dgm:cxn modelId="{C2937C1E-CA06-4B81-83D8-77085F77A689}" type="presOf" srcId="{2CA208D3-0D51-4EA4-8A9F-AA6049CA1C14}" destId="{CF33C712-C296-4AB5-A21E-9E68747C0E04}" srcOrd="0" destOrd="0" presId="urn:microsoft.com/office/officeart/2018/2/layout/IconLabelList"/>
    <dgm:cxn modelId="{33B2BC1E-2B94-4ED6-8486-8BA64590736F}" srcId="{DDCE36A4-C6DF-4EB6-BDD2-02EED0600BD1}" destId="{7133B064-5793-41A7-8B8D-9DA4A8153C94}" srcOrd="0" destOrd="0" parTransId="{2F4C4F54-D0BC-4370-B4D2-364DA4E34A6A}" sibTransId="{BD11B2CD-B716-4845-A822-23F89BAE0550}"/>
    <dgm:cxn modelId="{CC073E24-0868-4CDC-90AC-8AADA88B89F0}" type="presOf" srcId="{7133B064-5793-41A7-8B8D-9DA4A8153C94}" destId="{C9FDB662-E5BB-4BDE-B6EB-E834DF12C476}" srcOrd="0" destOrd="0" presId="urn:microsoft.com/office/officeart/2018/2/layout/IconLabelList"/>
    <dgm:cxn modelId="{7462F036-2B2F-4196-8568-8284CB3A615D}" type="presOf" srcId="{E1E27CE3-24DB-445F-9278-2E7D909A7FB5}" destId="{A7FF33C3-6CA2-4533-ACD5-16A063B00690}" srcOrd="0" destOrd="0" presId="urn:microsoft.com/office/officeart/2018/2/layout/IconLabelList"/>
    <dgm:cxn modelId="{FF7DEC66-7620-4873-863B-2E6C4FD881BE}" srcId="{DDCE36A4-C6DF-4EB6-BDD2-02EED0600BD1}" destId="{E1E27CE3-24DB-445F-9278-2E7D909A7FB5}" srcOrd="2" destOrd="0" parTransId="{58D66A2A-E182-4BD7-A8CC-C4C61F22AD3B}" sibTransId="{F6EBDBFE-8BE3-4F56-8691-4E150F47C5BE}"/>
    <dgm:cxn modelId="{9EF46D97-F2E5-4919-BF0A-D5A09AD517C8}" type="presOf" srcId="{DDCE36A4-C6DF-4EB6-BDD2-02EED0600BD1}" destId="{42A33E97-207A-4D25-9F8D-00076571C744}" srcOrd="0" destOrd="0" presId="urn:microsoft.com/office/officeart/2018/2/layout/IconLabelList"/>
    <dgm:cxn modelId="{5A42DB97-8CEC-481D-9E14-85F42A5E6FAA}" type="presOf" srcId="{A061E8BF-3B5F-4D40-8D93-363C279F469A}" destId="{6B905769-35A4-4066-B923-2871AF89D34B}" srcOrd="0" destOrd="0" presId="urn:microsoft.com/office/officeart/2018/2/layout/IconLabelList"/>
    <dgm:cxn modelId="{147A44C4-0FF1-47E7-83C8-9782A6CB8930}" srcId="{DDCE36A4-C6DF-4EB6-BDD2-02EED0600BD1}" destId="{A061E8BF-3B5F-4D40-8D93-363C279F469A}" srcOrd="3" destOrd="0" parTransId="{A16AE8A9-0932-4757-B8E6-B7AACD0E0F45}" sibTransId="{27025A36-7C2B-4184-AC03-A3A3782FA411}"/>
    <dgm:cxn modelId="{914256D6-A68D-4058-A8F2-5E31386D2EE5}" type="presParOf" srcId="{42A33E97-207A-4D25-9F8D-00076571C744}" destId="{A47F1F8C-0E2B-440F-BB17-C5BEDB618E0B}" srcOrd="0" destOrd="0" presId="urn:microsoft.com/office/officeart/2018/2/layout/IconLabelList"/>
    <dgm:cxn modelId="{232B5B72-680D-40D2-B67E-2FCA1E5CD85C}" type="presParOf" srcId="{A47F1F8C-0E2B-440F-BB17-C5BEDB618E0B}" destId="{325FBF09-16C2-4C84-AA82-7766B9210B65}" srcOrd="0" destOrd="0" presId="urn:microsoft.com/office/officeart/2018/2/layout/IconLabelList"/>
    <dgm:cxn modelId="{3CE61AC0-52CE-404A-8218-8BAD79AB80DB}" type="presParOf" srcId="{A47F1F8C-0E2B-440F-BB17-C5BEDB618E0B}" destId="{F044FEC5-0434-43D9-B39D-B5B19095A7BC}" srcOrd="1" destOrd="0" presId="urn:microsoft.com/office/officeart/2018/2/layout/IconLabelList"/>
    <dgm:cxn modelId="{5B0E8EE8-A3F0-41D8-AB89-AACBE5A65AE9}" type="presParOf" srcId="{A47F1F8C-0E2B-440F-BB17-C5BEDB618E0B}" destId="{C9FDB662-E5BB-4BDE-B6EB-E834DF12C476}" srcOrd="2" destOrd="0" presId="urn:microsoft.com/office/officeart/2018/2/layout/IconLabelList"/>
    <dgm:cxn modelId="{B40CC1BF-BBC9-4636-A031-999D9B3F79E7}" type="presParOf" srcId="{42A33E97-207A-4D25-9F8D-00076571C744}" destId="{38030A96-DC8F-4DFC-834B-40197EBDD3DB}" srcOrd="1" destOrd="0" presId="urn:microsoft.com/office/officeart/2018/2/layout/IconLabelList"/>
    <dgm:cxn modelId="{63240A10-3AF6-447B-8D70-11E39B4D28C6}" type="presParOf" srcId="{42A33E97-207A-4D25-9F8D-00076571C744}" destId="{E53EE7DA-E59B-435B-BC6C-A36E94A771A7}" srcOrd="2" destOrd="0" presId="urn:microsoft.com/office/officeart/2018/2/layout/IconLabelList"/>
    <dgm:cxn modelId="{99CBB8E4-C1F7-4FCB-997D-5448F723C542}" type="presParOf" srcId="{E53EE7DA-E59B-435B-BC6C-A36E94A771A7}" destId="{F8845A82-7F8B-455A-992D-780559B9904A}" srcOrd="0" destOrd="0" presId="urn:microsoft.com/office/officeart/2018/2/layout/IconLabelList"/>
    <dgm:cxn modelId="{50B41752-8EEE-4C21-9892-60DDAFB6B23A}" type="presParOf" srcId="{E53EE7DA-E59B-435B-BC6C-A36E94A771A7}" destId="{7ED2FCD9-D98E-4AD2-821B-646635A6B8E3}" srcOrd="1" destOrd="0" presId="urn:microsoft.com/office/officeart/2018/2/layout/IconLabelList"/>
    <dgm:cxn modelId="{468B91ED-D914-4289-8071-D2078CFC9ED6}" type="presParOf" srcId="{E53EE7DA-E59B-435B-BC6C-A36E94A771A7}" destId="{CF33C712-C296-4AB5-A21E-9E68747C0E04}" srcOrd="2" destOrd="0" presId="urn:microsoft.com/office/officeart/2018/2/layout/IconLabelList"/>
    <dgm:cxn modelId="{9F24E03E-07E1-4E54-A837-6AC0CE9D951D}" type="presParOf" srcId="{42A33E97-207A-4D25-9F8D-00076571C744}" destId="{AA9DC406-30E8-46EA-9569-E16A6AFBA4B4}" srcOrd="3" destOrd="0" presId="urn:microsoft.com/office/officeart/2018/2/layout/IconLabelList"/>
    <dgm:cxn modelId="{3C6E5ED0-E196-4D60-8B6C-3BD4906E8635}" type="presParOf" srcId="{42A33E97-207A-4D25-9F8D-00076571C744}" destId="{0CF4E4C5-C89C-4ECD-9F69-15C39DA2FED1}" srcOrd="4" destOrd="0" presId="urn:microsoft.com/office/officeart/2018/2/layout/IconLabelList"/>
    <dgm:cxn modelId="{495B1249-E4C9-45A6-A6CA-4D29F082D76B}" type="presParOf" srcId="{0CF4E4C5-C89C-4ECD-9F69-15C39DA2FED1}" destId="{D158E923-F5A6-4265-B23B-97D23D65250F}" srcOrd="0" destOrd="0" presId="urn:microsoft.com/office/officeart/2018/2/layout/IconLabelList"/>
    <dgm:cxn modelId="{2DC4603E-9979-446A-A766-D0084F672A33}" type="presParOf" srcId="{0CF4E4C5-C89C-4ECD-9F69-15C39DA2FED1}" destId="{9E9AC114-43D5-412E-B58B-EB4947F8223F}" srcOrd="1" destOrd="0" presId="urn:microsoft.com/office/officeart/2018/2/layout/IconLabelList"/>
    <dgm:cxn modelId="{22AF33CF-B375-4024-91DA-27373DF1598B}" type="presParOf" srcId="{0CF4E4C5-C89C-4ECD-9F69-15C39DA2FED1}" destId="{A7FF33C3-6CA2-4533-ACD5-16A063B00690}" srcOrd="2" destOrd="0" presId="urn:microsoft.com/office/officeart/2018/2/layout/IconLabelList"/>
    <dgm:cxn modelId="{CE2E86DB-BDAC-4BB6-B9F0-ADDF29D12C8B}" type="presParOf" srcId="{42A33E97-207A-4D25-9F8D-00076571C744}" destId="{5E9468AA-9F0C-4732-A5CB-CBBD72306027}" srcOrd="5" destOrd="0" presId="urn:microsoft.com/office/officeart/2018/2/layout/IconLabelList"/>
    <dgm:cxn modelId="{4A10DD32-6ED6-4693-8776-45EB69DE7A4D}" type="presParOf" srcId="{42A33E97-207A-4D25-9F8D-00076571C744}" destId="{09A38590-B938-404A-AB8F-C3CB65A07CE2}" srcOrd="6" destOrd="0" presId="urn:microsoft.com/office/officeart/2018/2/layout/IconLabelList"/>
    <dgm:cxn modelId="{D12FABA3-B578-49B5-859D-1CE565519347}" type="presParOf" srcId="{09A38590-B938-404A-AB8F-C3CB65A07CE2}" destId="{64757E4D-3974-4904-9174-DA960D47C1BD}" srcOrd="0" destOrd="0" presId="urn:microsoft.com/office/officeart/2018/2/layout/IconLabelList"/>
    <dgm:cxn modelId="{AAF0B04B-2A3D-4E6A-B167-75DF25ED6E0B}" type="presParOf" srcId="{09A38590-B938-404A-AB8F-C3CB65A07CE2}" destId="{981CA930-955C-4919-A475-77672FEEBD70}" srcOrd="1" destOrd="0" presId="urn:microsoft.com/office/officeart/2018/2/layout/IconLabelList"/>
    <dgm:cxn modelId="{E3E040F6-6C05-41ED-92F2-60148E0BA131}" type="presParOf" srcId="{09A38590-B938-404A-AB8F-C3CB65A07CE2}" destId="{6B905769-35A4-4066-B923-2871AF89D34B}"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EE3AD9C-6AFB-4EBC-8A31-075FACC7B8C8}" type="doc">
      <dgm:prSet loTypeId="urn:microsoft.com/office/officeart/2005/8/layout/chevron1" loCatId="process" qsTypeId="urn:microsoft.com/office/officeart/2005/8/quickstyle/simple1" qsCatId="simple" csTypeId="urn:microsoft.com/office/officeart/2005/8/colors/accent1_2" csCatId="accent1" phldr="1"/>
      <dgm:spPr/>
    </dgm:pt>
    <dgm:pt modelId="{5C2BDD6C-EB40-4AD8-8BBF-D3100332BD23}">
      <dgm:prSet phldrT="[Text]"/>
      <dgm:spPr>
        <a:solidFill>
          <a:schemeClr val="accent2">
            <a:lumMod val="75000"/>
          </a:schemeClr>
        </a:solidFill>
        <a:ln>
          <a:solidFill>
            <a:schemeClr val="tx1"/>
          </a:solidFill>
        </a:ln>
      </dgm:spPr>
      <dgm:t>
        <a:bodyPr/>
        <a:lstStyle/>
        <a:p>
          <a:r>
            <a:rPr lang="en-US" b="1" i="1" dirty="0"/>
            <a:t>Hydrolysis</a:t>
          </a:r>
          <a:r>
            <a:rPr lang="en-US" dirty="0"/>
            <a:t> </a:t>
          </a:r>
        </a:p>
      </dgm:t>
    </dgm:pt>
    <dgm:pt modelId="{75E9DC12-C1F7-4E65-AD14-04D1ADEA20E1}" type="parTrans" cxnId="{F898DDCF-AC5F-453A-9A07-A7E9D05A50F8}">
      <dgm:prSet/>
      <dgm:spPr/>
      <dgm:t>
        <a:bodyPr/>
        <a:lstStyle/>
        <a:p>
          <a:endParaRPr lang="en-US"/>
        </a:p>
      </dgm:t>
    </dgm:pt>
    <dgm:pt modelId="{59FA1E01-AB33-4EA4-B78A-667311FA032A}" type="sibTrans" cxnId="{F898DDCF-AC5F-453A-9A07-A7E9D05A50F8}">
      <dgm:prSet/>
      <dgm:spPr/>
      <dgm:t>
        <a:bodyPr/>
        <a:lstStyle/>
        <a:p>
          <a:endParaRPr lang="en-US"/>
        </a:p>
      </dgm:t>
    </dgm:pt>
    <dgm:pt modelId="{4836E141-1DCD-432D-99D2-A181D7283784}">
      <dgm:prSet phldrT="[Text]"/>
      <dgm:spPr>
        <a:solidFill>
          <a:schemeClr val="accent2">
            <a:lumMod val="60000"/>
            <a:lumOff val="40000"/>
          </a:schemeClr>
        </a:solidFill>
        <a:ln>
          <a:solidFill>
            <a:schemeClr val="tx1"/>
          </a:solidFill>
        </a:ln>
      </dgm:spPr>
      <dgm:t>
        <a:bodyPr/>
        <a:lstStyle/>
        <a:p>
          <a:r>
            <a:rPr lang="en-US" b="1" i="1" dirty="0"/>
            <a:t>Hydrolysate Analysis </a:t>
          </a:r>
        </a:p>
      </dgm:t>
    </dgm:pt>
    <dgm:pt modelId="{5556A42D-B42E-4851-A932-8BEDFFF46E1E}" type="parTrans" cxnId="{C0D811D8-BFD5-4ED5-A26C-5A3930DF127D}">
      <dgm:prSet/>
      <dgm:spPr/>
      <dgm:t>
        <a:bodyPr/>
        <a:lstStyle/>
        <a:p>
          <a:endParaRPr lang="en-US"/>
        </a:p>
      </dgm:t>
    </dgm:pt>
    <dgm:pt modelId="{7D441907-B26D-46F2-BDDC-5463816C3170}" type="sibTrans" cxnId="{C0D811D8-BFD5-4ED5-A26C-5A3930DF127D}">
      <dgm:prSet/>
      <dgm:spPr/>
      <dgm:t>
        <a:bodyPr/>
        <a:lstStyle/>
        <a:p>
          <a:endParaRPr lang="en-US"/>
        </a:p>
      </dgm:t>
    </dgm:pt>
    <dgm:pt modelId="{5876247A-F62A-48F0-8CD8-8258FEC918CA}">
      <dgm:prSet/>
      <dgm:spPr>
        <a:solidFill>
          <a:schemeClr val="accent2">
            <a:lumMod val="50000"/>
          </a:schemeClr>
        </a:solidFill>
        <a:ln>
          <a:solidFill>
            <a:schemeClr val="tx1"/>
          </a:solidFill>
        </a:ln>
      </dgm:spPr>
      <dgm:t>
        <a:bodyPr/>
        <a:lstStyle/>
        <a:p>
          <a:r>
            <a:rPr lang="en-US" b="1" i="1" dirty="0"/>
            <a:t>Characterization Studies</a:t>
          </a:r>
        </a:p>
      </dgm:t>
    </dgm:pt>
    <dgm:pt modelId="{BDB72ADD-ED5F-41E3-80A3-37799A385921}" type="parTrans" cxnId="{72F80647-7C36-4F95-AE04-6448331678FD}">
      <dgm:prSet/>
      <dgm:spPr/>
      <dgm:t>
        <a:bodyPr/>
        <a:lstStyle/>
        <a:p>
          <a:endParaRPr lang="en-US"/>
        </a:p>
      </dgm:t>
    </dgm:pt>
    <dgm:pt modelId="{3DB08584-C129-4E53-93AF-F030E78DB599}" type="sibTrans" cxnId="{72F80647-7C36-4F95-AE04-6448331678FD}">
      <dgm:prSet/>
      <dgm:spPr/>
      <dgm:t>
        <a:bodyPr/>
        <a:lstStyle/>
        <a:p>
          <a:endParaRPr lang="en-US"/>
        </a:p>
      </dgm:t>
    </dgm:pt>
    <dgm:pt modelId="{9C83804F-FBEA-42B4-8020-80D2C2C04C5B}">
      <dgm:prSet/>
      <dgm:spPr>
        <a:solidFill>
          <a:schemeClr val="accent2">
            <a:lumMod val="40000"/>
            <a:lumOff val="60000"/>
          </a:schemeClr>
        </a:solidFill>
        <a:ln>
          <a:solidFill>
            <a:schemeClr val="tx1"/>
          </a:solidFill>
        </a:ln>
      </dgm:spPr>
      <dgm:t>
        <a:bodyPr/>
        <a:lstStyle/>
        <a:p>
          <a:r>
            <a:rPr lang="en-US" b="1" i="1" dirty="0"/>
            <a:t>Amino Acid Analysis</a:t>
          </a:r>
        </a:p>
      </dgm:t>
    </dgm:pt>
    <dgm:pt modelId="{AF00F9AE-E7F6-4DF7-91EA-544CBE7D329D}" type="parTrans" cxnId="{B9AE9EA9-41A6-4C9C-97CD-FC3257AFA0D1}">
      <dgm:prSet/>
      <dgm:spPr/>
      <dgm:t>
        <a:bodyPr/>
        <a:lstStyle/>
        <a:p>
          <a:endParaRPr lang="en-US"/>
        </a:p>
      </dgm:t>
    </dgm:pt>
    <dgm:pt modelId="{49253DF6-0A79-4C44-8574-4542199D11D6}" type="sibTrans" cxnId="{B9AE9EA9-41A6-4C9C-97CD-FC3257AFA0D1}">
      <dgm:prSet/>
      <dgm:spPr/>
      <dgm:t>
        <a:bodyPr/>
        <a:lstStyle/>
        <a:p>
          <a:endParaRPr lang="en-US"/>
        </a:p>
      </dgm:t>
    </dgm:pt>
    <dgm:pt modelId="{DF398B84-2AE9-42B4-AC88-7527675488BD}" type="pres">
      <dgm:prSet presAssocID="{DEE3AD9C-6AFB-4EBC-8A31-075FACC7B8C8}" presName="Name0" presStyleCnt="0">
        <dgm:presLayoutVars>
          <dgm:dir/>
          <dgm:animLvl val="lvl"/>
          <dgm:resizeHandles val="exact"/>
        </dgm:presLayoutVars>
      </dgm:prSet>
      <dgm:spPr/>
    </dgm:pt>
    <dgm:pt modelId="{E0CFB744-C4AF-4286-B3E4-242DC56B22B9}" type="pres">
      <dgm:prSet presAssocID="{5876247A-F62A-48F0-8CD8-8258FEC918CA}" presName="parTxOnly" presStyleLbl="node1" presStyleIdx="0" presStyleCnt="4">
        <dgm:presLayoutVars>
          <dgm:chMax val="0"/>
          <dgm:chPref val="0"/>
          <dgm:bulletEnabled val="1"/>
        </dgm:presLayoutVars>
      </dgm:prSet>
      <dgm:spPr/>
    </dgm:pt>
    <dgm:pt modelId="{AEBFD9ED-4564-4FC2-948B-476D9E3D432E}" type="pres">
      <dgm:prSet presAssocID="{3DB08584-C129-4E53-93AF-F030E78DB599}" presName="parTxOnlySpace" presStyleCnt="0"/>
      <dgm:spPr/>
    </dgm:pt>
    <dgm:pt modelId="{AD8ACFBB-E09C-49B5-BD61-0B968BD80BF1}" type="pres">
      <dgm:prSet presAssocID="{5C2BDD6C-EB40-4AD8-8BBF-D3100332BD23}" presName="parTxOnly" presStyleLbl="node1" presStyleIdx="1" presStyleCnt="4">
        <dgm:presLayoutVars>
          <dgm:chMax val="0"/>
          <dgm:chPref val="0"/>
          <dgm:bulletEnabled val="1"/>
        </dgm:presLayoutVars>
      </dgm:prSet>
      <dgm:spPr/>
    </dgm:pt>
    <dgm:pt modelId="{E8086E72-75C1-44B9-BDEB-10D1B4B87099}" type="pres">
      <dgm:prSet presAssocID="{59FA1E01-AB33-4EA4-B78A-667311FA032A}" presName="parTxOnlySpace" presStyleCnt="0"/>
      <dgm:spPr/>
    </dgm:pt>
    <dgm:pt modelId="{634544E5-5C8B-4428-AFBC-BF40996AF43F}" type="pres">
      <dgm:prSet presAssocID="{4836E141-1DCD-432D-99D2-A181D7283784}" presName="parTxOnly" presStyleLbl="node1" presStyleIdx="2" presStyleCnt="4">
        <dgm:presLayoutVars>
          <dgm:chMax val="0"/>
          <dgm:chPref val="0"/>
          <dgm:bulletEnabled val="1"/>
        </dgm:presLayoutVars>
      </dgm:prSet>
      <dgm:spPr/>
    </dgm:pt>
    <dgm:pt modelId="{1CD158CA-D98C-4B38-8F5B-C3367FDF2EEF}" type="pres">
      <dgm:prSet presAssocID="{7D441907-B26D-46F2-BDDC-5463816C3170}" presName="parTxOnlySpace" presStyleCnt="0"/>
      <dgm:spPr/>
    </dgm:pt>
    <dgm:pt modelId="{F05DEBE7-7AE4-4D84-9751-CB3166E4D687}" type="pres">
      <dgm:prSet presAssocID="{9C83804F-FBEA-42B4-8020-80D2C2C04C5B}" presName="parTxOnly" presStyleLbl="node1" presStyleIdx="3" presStyleCnt="4">
        <dgm:presLayoutVars>
          <dgm:chMax val="0"/>
          <dgm:chPref val="0"/>
          <dgm:bulletEnabled val="1"/>
        </dgm:presLayoutVars>
      </dgm:prSet>
      <dgm:spPr/>
    </dgm:pt>
  </dgm:ptLst>
  <dgm:cxnLst>
    <dgm:cxn modelId="{D7EE8507-6AA7-47B5-88CA-1FD4A5D7933E}" type="presOf" srcId="{4836E141-1DCD-432D-99D2-A181D7283784}" destId="{634544E5-5C8B-4428-AFBC-BF40996AF43F}" srcOrd="0" destOrd="0" presId="urn:microsoft.com/office/officeart/2005/8/layout/chevron1"/>
    <dgm:cxn modelId="{18CC341D-E06F-4ED7-B002-54130CAD37CA}" type="presOf" srcId="{5C2BDD6C-EB40-4AD8-8BBF-D3100332BD23}" destId="{AD8ACFBB-E09C-49B5-BD61-0B968BD80BF1}" srcOrd="0" destOrd="0" presId="urn:microsoft.com/office/officeart/2005/8/layout/chevron1"/>
    <dgm:cxn modelId="{72F80647-7C36-4F95-AE04-6448331678FD}" srcId="{DEE3AD9C-6AFB-4EBC-8A31-075FACC7B8C8}" destId="{5876247A-F62A-48F0-8CD8-8258FEC918CA}" srcOrd="0" destOrd="0" parTransId="{BDB72ADD-ED5F-41E3-80A3-37799A385921}" sibTransId="{3DB08584-C129-4E53-93AF-F030E78DB599}"/>
    <dgm:cxn modelId="{F31D7484-99E2-4AEA-BCE2-FBDC442F35FC}" type="presOf" srcId="{DEE3AD9C-6AFB-4EBC-8A31-075FACC7B8C8}" destId="{DF398B84-2AE9-42B4-AC88-7527675488BD}" srcOrd="0" destOrd="0" presId="urn:microsoft.com/office/officeart/2005/8/layout/chevron1"/>
    <dgm:cxn modelId="{E84F7F87-7BFB-4231-AF4A-F91072C25FA7}" type="presOf" srcId="{5876247A-F62A-48F0-8CD8-8258FEC918CA}" destId="{E0CFB744-C4AF-4286-B3E4-242DC56B22B9}" srcOrd="0" destOrd="0" presId="urn:microsoft.com/office/officeart/2005/8/layout/chevron1"/>
    <dgm:cxn modelId="{B9AE9EA9-41A6-4C9C-97CD-FC3257AFA0D1}" srcId="{DEE3AD9C-6AFB-4EBC-8A31-075FACC7B8C8}" destId="{9C83804F-FBEA-42B4-8020-80D2C2C04C5B}" srcOrd="3" destOrd="0" parTransId="{AF00F9AE-E7F6-4DF7-91EA-544CBE7D329D}" sibTransId="{49253DF6-0A79-4C44-8574-4542199D11D6}"/>
    <dgm:cxn modelId="{F898DDCF-AC5F-453A-9A07-A7E9D05A50F8}" srcId="{DEE3AD9C-6AFB-4EBC-8A31-075FACC7B8C8}" destId="{5C2BDD6C-EB40-4AD8-8BBF-D3100332BD23}" srcOrd="1" destOrd="0" parTransId="{75E9DC12-C1F7-4E65-AD14-04D1ADEA20E1}" sibTransId="{59FA1E01-AB33-4EA4-B78A-667311FA032A}"/>
    <dgm:cxn modelId="{C0D811D8-BFD5-4ED5-A26C-5A3930DF127D}" srcId="{DEE3AD9C-6AFB-4EBC-8A31-075FACC7B8C8}" destId="{4836E141-1DCD-432D-99D2-A181D7283784}" srcOrd="2" destOrd="0" parTransId="{5556A42D-B42E-4851-A932-8BEDFFF46E1E}" sibTransId="{7D441907-B26D-46F2-BDDC-5463816C3170}"/>
    <dgm:cxn modelId="{4A806FED-D5E4-4B41-B30B-D251917828CD}" type="presOf" srcId="{9C83804F-FBEA-42B4-8020-80D2C2C04C5B}" destId="{F05DEBE7-7AE4-4D84-9751-CB3166E4D687}" srcOrd="0" destOrd="0" presId="urn:microsoft.com/office/officeart/2005/8/layout/chevron1"/>
    <dgm:cxn modelId="{314BE842-1247-49BD-A7A5-3D8E383E68C5}" type="presParOf" srcId="{DF398B84-2AE9-42B4-AC88-7527675488BD}" destId="{E0CFB744-C4AF-4286-B3E4-242DC56B22B9}" srcOrd="0" destOrd="0" presId="urn:microsoft.com/office/officeart/2005/8/layout/chevron1"/>
    <dgm:cxn modelId="{E6EE1285-D137-4F63-AAE2-022ABFB2FEC8}" type="presParOf" srcId="{DF398B84-2AE9-42B4-AC88-7527675488BD}" destId="{AEBFD9ED-4564-4FC2-948B-476D9E3D432E}" srcOrd="1" destOrd="0" presId="urn:microsoft.com/office/officeart/2005/8/layout/chevron1"/>
    <dgm:cxn modelId="{4CDD5D86-302D-4E05-AEBE-B3162947EFB1}" type="presParOf" srcId="{DF398B84-2AE9-42B4-AC88-7527675488BD}" destId="{AD8ACFBB-E09C-49B5-BD61-0B968BD80BF1}" srcOrd="2" destOrd="0" presId="urn:microsoft.com/office/officeart/2005/8/layout/chevron1"/>
    <dgm:cxn modelId="{1F842A59-1B2C-47AF-89F4-BED2AB1F3AB7}" type="presParOf" srcId="{DF398B84-2AE9-42B4-AC88-7527675488BD}" destId="{E8086E72-75C1-44B9-BDEB-10D1B4B87099}" srcOrd="3" destOrd="0" presId="urn:microsoft.com/office/officeart/2005/8/layout/chevron1"/>
    <dgm:cxn modelId="{C4E3DFD1-29D5-4CF6-8FCC-3DF63116B341}" type="presParOf" srcId="{DF398B84-2AE9-42B4-AC88-7527675488BD}" destId="{634544E5-5C8B-4428-AFBC-BF40996AF43F}" srcOrd="4" destOrd="0" presId="urn:microsoft.com/office/officeart/2005/8/layout/chevron1"/>
    <dgm:cxn modelId="{87B3D5DE-A5E5-4B86-84F9-484ACAB6A28D}" type="presParOf" srcId="{DF398B84-2AE9-42B4-AC88-7527675488BD}" destId="{1CD158CA-D98C-4B38-8F5B-C3367FDF2EEF}" srcOrd="5" destOrd="0" presId="urn:microsoft.com/office/officeart/2005/8/layout/chevron1"/>
    <dgm:cxn modelId="{8E259D56-B472-4782-A33E-459ED3909A72}" type="presParOf" srcId="{DF398B84-2AE9-42B4-AC88-7527675488BD}" destId="{F05DEBE7-7AE4-4D84-9751-CB3166E4D687}"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C69C975-5CF7-4924-A05A-BF3F6B4152BA}"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5BDFA40C-1577-4571-9434-4D1E84528FCE}">
      <dgm:prSet/>
      <dgm:spPr/>
      <dgm:t>
        <a:bodyPr/>
        <a:lstStyle/>
        <a:p>
          <a:pPr>
            <a:lnSpc>
              <a:spcPct val="100000"/>
            </a:lnSpc>
          </a:pPr>
          <a:r>
            <a:rPr lang="en-US" dirty="0"/>
            <a:t>Temperatures at around 210 C point to optimal nitrogen recovery</a:t>
          </a:r>
        </a:p>
        <a:p>
          <a:pPr>
            <a:lnSpc>
              <a:spcPct val="100000"/>
            </a:lnSpc>
          </a:pPr>
          <a:endParaRPr lang="en-US" dirty="0"/>
        </a:p>
      </dgm:t>
    </dgm:pt>
    <dgm:pt modelId="{90886CA0-B3CE-4F94-8B10-5F41DB8BC197}" type="parTrans" cxnId="{2E3A0B33-4387-4CF5-9A2A-9406CE3B70A6}">
      <dgm:prSet/>
      <dgm:spPr/>
      <dgm:t>
        <a:bodyPr/>
        <a:lstStyle/>
        <a:p>
          <a:endParaRPr lang="en-US"/>
        </a:p>
      </dgm:t>
    </dgm:pt>
    <dgm:pt modelId="{FE850D92-DBB5-491D-BCBC-F27B2A25050D}" type="sibTrans" cxnId="{2E3A0B33-4387-4CF5-9A2A-9406CE3B70A6}">
      <dgm:prSet/>
      <dgm:spPr/>
      <dgm:t>
        <a:bodyPr/>
        <a:lstStyle/>
        <a:p>
          <a:endParaRPr lang="en-US"/>
        </a:p>
      </dgm:t>
    </dgm:pt>
    <dgm:pt modelId="{A335564E-E36C-45AF-86AC-56CCAC1B90CA}">
      <dgm:prSet/>
      <dgm:spPr/>
      <dgm:t>
        <a:bodyPr/>
        <a:lstStyle/>
        <a:p>
          <a:pPr>
            <a:lnSpc>
              <a:spcPct val="100000"/>
            </a:lnSpc>
          </a:pPr>
          <a:r>
            <a:rPr lang="en-US" dirty="0"/>
            <a:t>Operating times around 10 minutes may prevent the degradation of amino acids</a:t>
          </a:r>
        </a:p>
        <a:p>
          <a:pPr>
            <a:lnSpc>
              <a:spcPct val="100000"/>
            </a:lnSpc>
          </a:pPr>
          <a:endParaRPr lang="en-US" dirty="0"/>
        </a:p>
      </dgm:t>
    </dgm:pt>
    <dgm:pt modelId="{1F370619-E0EF-4C17-BA5B-A9C5385E3FF4}" type="parTrans" cxnId="{42950069-D701-4269-BA17-7DD7C4E6D131}">
      <dgm:prSet/>
      <dgm:spPr/>
      <dgm:t>
        <a:bodyPr/>
        <a:lstStyle/>
        <a:p>
          <a:endParaRPr lang="en-US"/>
        </a:p>
      </dgm:t>
    </dgm:pt>
    <dgm:pt modelId="{9848DD1A-58C7-4EFC-919C-CE834BC889EA}" type="sibTrans" cxnId="{42950069-D701-4269-BA17-7DD7C4E6D131}">
      <dgm:prSet/>
      <dgm:spPr/>
      <dgm:t>
        <a:bodyPr/>
        <a:lstStyle/>
        <a:p>
          <a:endParaRPr lang="en-US"/>
        </a:p>
      </dgm:t>
    </dgm:pt>
    <dgm:pt modelId="{84BD325C-6716-486E-A939-66CD373B436C}">
      <dgm:prSet/>
      <dgm:spPr/>
      <dgm:t>
        <a:bodyPr/>
        <a:lstStyle/>
        <a:p>
          <a:pPr>
            <a:lnSpc>
              <a:spcPct val="100000"/>
            </a:lnSpc>
          </a:pPr>
          <a:r>
            <a:rPr lang="en-US" dirty="0"/>
            <a:t>Subcritical water hydrolysis is a functional way of obtaining protein content from poultry feathers</a:t>
          </a:r>
        </a:p>
        <a:p>
          <a:pPr>
            <a:lnSpc>
              <a:spcPct val="100000"/>
            </a:lnSpc>
          </a:pPr>
          <a:endParaRPr lang="en-US" dirty="0"/>
        </a:p>
      </dgm:t>
    </dgm:pt>
    <dgm:pt modelId="{C72AF2C8-581E-43EB-A598-49AB2BD74721}" type="parTrans" cxnId="{FE7A7013-1299-417C-A95C-45C466A08B7F}">
      <dgm:prSet/>
      <dgm:spPr/>
      <dgm:t>
        <a:bodyPr/>
        <a:lstStyle/>
        <a:p>
          <a:endParaRPr lang="en-US"/>
        </a:p>
      </dgm:t>
    </dgm:pt>
    <dgm:pt modelId="{A6A807C1-608F-4B89-B269-13DE953F909C}" type="sibTrans" cxnId="{FE7A7013-1299-417C-A95C-45C466A08B7F}">
      <dgm:prSet/>
      <dgm:spPr/>
      <dgm:t>
        <a:bodyPr/>
        <a:lstStyle/>
        <a:p>
          <a:endParaRPr lang="en-US"/>
        </a:p>
      </dgm:t>
    </dgm:pt>
    <dgm:pt modelId="{A99B14E1-62EE-48F8-853D-5D8556C39839}" type="pres">
      <dgm:prSet presAssocID="{4C69C975-5CF7-4924-A05A-BF3F6B4152BA}" presName="root" presStyleCnt="0">
        <dgm:presLayoutVars>
          <dgm:dir/>
          <dgm:resizeHandles val="exact"/>
        </dgm:presLayoutVars>
      </dgm:prSet>
      <dgm:spPr/>
    </dgm:pt>
    <dgm:pt modelId="{F1308DDB-F3B6-4B83-B677-4132F109314E}" type="pres">
      <dgm:prSet presAssocID="{5BDFA40C-1577-4571-9434-4D1E84528FCE}" presName="compNode" presStyleCnt="0"/>
      <dgm:spPr/>
    </dgm:pt>
    <dgm:pt modelId="{223912A2-4855-4036-B677-D21E69AACFA4}" type="pres">
      <dgm:prSet presAssocID="{5BDFA40C-1577-4571-9434-4D1E84528FCE}" presName="bgRect" presStyleLbl="bgShp" presStyleIdx="0" presStyleCnt="3"/>
      <dgm:spPr/>
    </dgm:pt>
    <dgm:pt modelId="{067AF512-D009-45A7-9608-A9F83243C008}" type="pres">
      <dgm:prSet presAssocID="{5BDFA40C-1577-4571-9434-4D1E84528FCE}"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hermometer"/>
        </a:ext>
      </dgm:extLst>
    </dgm:pt>
    <dgm:pt modelId="{DF9577C5-7FEC-4738-86FA-86A278EAEBDC}" type="pres">
      <dgm:prSet presAssocID="{5BDFA40C-1577-4571-9434-4D1E84528FCE}" presName="spaceRect" presStyleCnt="0"/>
      <dgm:spPr/>
    </dgm:pt>
    <dgm:pt modelId="{1838F115-75C9-4EFF-AEA0-074467D0F59E}" type="pres">
      <dgm:prSet presAssocID="{5BDFA40C-1577-4571-9434-4D1E84528FCE}" presName="parTx" presStyleLbl="revTx" presStyleIdx="0" presStyleCnt="3">
        <dgm:presLayoutVars>
          <dgm:chMax val="0"/>
          <dgm:chPref val="0"/>
        </dgm:presLayoutVars>
      </dgm:prSet>
      <dgm:spPr/>
    </dgm:pt>
    <dgm:pt modelId="{3A021E2E-3055-4F17-8C66-6860D9C2CC49}" type="pres">
      <dgm:prSet presAssocID="{FE850D92-DBB5-491D-BCBC-F27B2A25050D}" presName="sibTrans" presStyleCnt="0"/>
      <dgm:spPr/>
    </dgm:pt>
    <dgm:pt modelId="{BFB33DD4-91F3-446E-BBB5-B7E2342FA0BB}" type="pres">
      <dgm:prSet presAssocID="{A335564E-E36C-45AF-86AC-56CCAC1B90CA}" presName="compNode" presStyleCnt="0"/>
      <dgm:spPr/>
    </dgm:pt>
    <dgm:pt modelId="{D144D462-A245-472B-928A-C89CAA639E9A}" type="pres">
      <dgm:prSet presAssocID="{A335564E-E36C-45AF-86AC-56CCAC1B90CA}" presName="bgRect" presStyleLbl="bgShp" presStyleIdx="1" presStyleCnt="3"/>
      <dgm:spPr/>
    </dgm:pt>
    <dgm:pt modelId="{B7D59E8E-D9E8-4F79-92A6-CA2B88BEF1DD}" type="pres">
      <dgm:prSet presAssocID="{A335564E-E36C-45AF-86AC-56CCAC1B90CA}"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Hourglass"/>
        </a:ext>
      </dgm:extLst>
    </dgm:pt>
    <dgm:pt modelId="{E733801B-1C99-4C7D-8C7A-4985D36987E2}" type="pres">
      <dgm:prSet presAssocID="{A335564E-E36C-45AF-86AC-56CCAC1B90CA}" presName="spaceRect" presStyleCnt="0"/>
      <dgm:spPr/>
    </dgm:pt>
    <dgm:pt modelId="{6716938C-AE05-4EA9-BD3C-2882B79B75F7}" type="pres">
      <dgm:prSet presAssocID="{A335564E-E36C-45AF-86AC-56CCAC1B90CA}" presName="parTx" presStyleLbl="revTx" presStyleIdx="1" presStyleCnt="3">
        <dgm:presLayoutVars>
          <dgm:chMax val="0"/>
          <dgm:chPref val="0"/>
        </dgm:presLayoutVars>
      </dgm:prSet>
      <dgm:spPr/>
    </dgm:pt>
    <dgm:pt modelId="{A28542BA-6898-4BF4-950F-586693BEC9C4}" type="pres">
      <dgm:prSet presAssocID="{9848DD1A-58C7-4EFC-919C-CE834BC889EA}" presName="sibTrans" presStyleCnt="0"/>
      <dgm:spPr/>
    </dgm:pt>
    <dgm:pt modelId="{26E97FE5-EED8-4D2F-A311-56BE026442BC}" type="pres">
      <dgm:prSet presAssocID="{84BD325C-6716-486E-A939-66CD373B436C}" presName="compNode" presStyleCnt="0"/>
      <dgm:spPr/>
    </dgm:pt>
    <dgm:pt modelId="{24BC8F46-87D5-4D12-B4B7-5BFF92484D2F}" type="pres">
      <dgm:prSet presAssocID="{84BD325C-6716-486E-A939-66CD373B436C}" presName="bgRect" presStyleLbl="bgShp" presStyleIdx="2" presStyleCnt="3"/>
      <dgm:spPr/>
    </dgm:pt>
    <dgm:pt modelId="{632E8971-9B56-48E0-ABDB-7710C538A239}" type="pres">
      <dgm:prSet presAssocID="{84BD325C-6716-486E-A939-66CD373B436C}" presName="iconRect" presStyleLbl="nod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Checkmark"/>
        </a:ext>
      </dgm:extLst>
    </dgm:pt>
    <dgm:pt modelId="{4F658E13-F8A1-49CB-BAA8-6D2AF944B1F1}" type="pres">
      <dgm:prSet presAssocID="{84BD325C-6716-486E-A939-66CD373B436C}" presName="spaceRect" presStyleCnt="0"/>
      <dgm:spPr/>
    </dgm:pt>
    <dgm:pt modelId="{CB9CB024-FF07-4A7E-ADF5-277548C43CB6}" type="pres">
      <dgm:prSet presAssocID="{84BD325C-6716-486E-A939-66CD373B436C}" presName="parTx" presStyleLbl="revTx" presStyleIdx="2" presStyleCnt="3">
        <dgm:presLayoutVars>
          <dgm:chMax val="0"/>
          <dgm:chPref val="0"/>
        </dgm:presLayoutVars>
      </dgm:prSet>
      <dgm:spPr/>
    </dgm:pt>
  </dgm:ptLst>
  <dgm:cxnLst>
    <dgm:cxn modelId="{2EC5040D-1749-438C-94F5-120776B0F464}" type="presOf" srcId="{4C69C975-5CF7-4924-A05A-BF3F6B4152BA}" destId="{A99B14E1-62EE-48F8-853D-5D8556C39839}" srcOrd="0" destOrd="0" presId="urn:microsoft.com/office/officeart/2018/2/layout/IconVerticalSolidList"/>
    <dgm:cxn modelId="{FE7A7013-1299-417C-A95C-45C466A08B7F}" srcId="{4C69C975-5CF7-4924-A05A-BF3F6B4152BA}" destId="{84BD325C-6716-486E-A939-66CD373B436C}" srcOrd="2" destOrd="0" parTransId="{C72AF2C8-581E-43EB-A598-49AB2BD74721}" sibTransId="{A6A807C1-608F-4B89-B269-13DE953F909C}"/>
    <dgm:cxn modelId="{7263EA1E-98D4-4C0D-B1A4-9EAA02C83AC6}" type="presOf" srcId="{5BDFA40C-1577-4571-9434-4D1E84528FCE}" destId="{1838F115-75C9-4EFF-AEA0-074467D0F59E}" srcOrd="0" destOrd="0" presId="urn:microsoft.com/office/officeart/2018/2/layout/IconVerticalSolidList"/>
    <dgm:cxn modelId="{2E3A0B33-4387-4CF5-9A2A-9406CE3B70A6}" srcId="{4C69C975-5CF7-4924-A05A-BF3F6B4152BA}" destId="{5BDFA40C-1577-4571-9434-4D1E84528FCE}" srcOrd="0" destOrd="0" parTransId="{90886CA0-B3CE-4F94-8B10-5F41DB8BC197}" sibTransId="{FE850D92-DBB5-491D-BCBC-F27B2A25050D}"/>
    <dgm:cxn modelId="{42950069-D701-4269-BA17-7DD7C4E6D131}" srcId="{4C69C975-5CF7-4924-A05A-BF3F6B4152BA}" destId="{A335564E-E36C-45AF-86AC-56CCAC1B90CA}" srcOrd="1" destOrd="0" parTransId="{1F370619-E0EF-4C17-BA5B-A9C5385E3FF4}" sibTransId="{9848DD1A-58C7-4EFC-919C-CE834BC889EA}"/>
    <dgm:cxn modelId="{9B4FA06C-DEF4-49BA-8A18-AE0A064CA304}" type="presOf" srcId="{84BD325C-6716-486E-A939-66CD373B436C}" destId="{CB9CB024-FF07-4A7E-ADF5-277548C43CB6}" srcOrd="0" destOrd="0" presId="urn:microsoft.com/office/officeart/2018/2/layout/IconVerticalSolidList"/>
    <dgm:cxn modelId="{03DF1DA8-5FB2-4744-857C-E2241A22440E}" type="presOf" srcId="{A335564E-E36C-45AF-86AC-56CCAC1B90CA}" destId="{6716938C-AE05-4EA9-BD3C-2882B79B75F7}" srcOrd="0" destOrd="0" presId="urn:microsoft.com/office/officeart/2018/2/layout/IconVerticalSolidList"/>
    <dgm:cxn modelId="{8C845858-4EF2-4CE4-AA58-914CC1DC52B3}" type="presParOf" srcId="{A99B14E1-62EE-48F8-853D-5D8556C39839}" destId="{F1308DDB-F3B6-4B83-B677-4132F109314E}" srcOrd="0" destOrd="0" presId="urn:microsoft.com/office/officeart/2018/2/layout/IconVerticalSolidList"/>
    <dgm:cxn modelId="{F4E1CAE3-3A6A-44C3-85D3-515F3E5F865C}" type="presParOf" srcId="{F1308DDB-F3B6-4B83-B677-4132F109314E}" destId="{223912A2-4855-4036-B677-D21E69AACFA4}" srcOrd="0" destOrd="0" presId="urn:microsoft.com/office/officeart/2018/2/layout/IconVerticalSolidList"/>
    <dgm:cxn modelId="{A26E13ED-CB9A-491A-B2EA-50DFB3B4AEBB}" type="presParOf" srcId="{F1308DDB-F3B6-4B83-B677-4132F109314E}" destId="{067AF512-D009-45A7-9608-A9F83243C008}" srcOrd="1" destOrd="0" presId="urn:microsoft.com/office/officeart/2018/2/layout/IconVerticalSolidList"/>
    <dgm:cxn modelId="{03C13E48-0F49-4D25-AF4E-A8F880E8F959}" type="presParOf" srcId="{F1308DDB-F3B6-4B83-B677-4132F109314E}" destId="{DF9577C5-7FEC-4738-86FA-86A278EAEBDC}" srcOrd="2" destOrd="0" presId="urn:microsoft.com/office/officeart/2018/2/layout/IconVerticalSolidList"/>
    <dgm:cxn modelId="{A539F17D-1205-40B4-8633-87E8DDF1AAC4}" type="presParOf" srcId="{F1308DDB-F3B6-4B83-B677-4132F109314E}" destId="{1838F115-75C9-4EFF-AEA0-074467D0F59E}" srcOrd="3" destOrd="0" presId="urn:microsoft.com/office/officeart/2018/2/layout/IconVerticalSolidList"/>
    <dgm:cxn modelId="{987D8CDD-C28F-4346-A955-134CD39B008C}" type="presParOf" srcId="{A99B14E1-62EE-48F8-853D-5D8556C39839}" destId="{3A021E2E-3055-4F17-8C66-6860D9C2CC49}" srcOrd="1" destOrd="0" presId="urn:microsoft.com/office/officeart/2018/2/layout/IconVerticalSolidList"/>
    <dgm:cxn modelId="{9FF6FD2F-6DFF-4792-AFDD-C9B774F28433}" type="presParOf" srcId="{A99B14E1-62EE-48F8-853D-5D8556C39839}" destId="{BFB33DD4-91F3-446E-BBB5-B7E2342FA0BB}" srcOrd="2" destOrd="0" presId="urn:microsoft.com/office/officeart/2018/2/layout/IconVerticalSolidList"/>
    <dgm:cxn modelId="{C7B438D5-2672-4011-B5C3-5717D7B63BB1}" type="presParOf" srcId="{BFB33DD4-91F3-446E-BBB5-B7E2342FA0BB}" destId="{D144D462-A245-472B-928A-C89CAA639E9A}" srcOrd="0" destOrd="0" presId="urn:microsoft.com/office/officeart/2018/2/layout/IconVerticalSolidList"/>
    <dgm:cxn modelId="{1CAC818E-42DA-4B1C-BA07-73304948F987}" type="presParOf" srcId="{BFB33DD4-91F3-446E-BBB5-B7E2342FA0BB}" destId="{B7D59E8E-D9E8-4F79-92A6-CA2B88BEF1DD}" srcOrd="1" destOrd="0" presId="urn:microsoft.com/office/officeart/2018/2/layout/IconVerticalSolidList"/>
    <dgm:cxn modelId="{85B757C7-2AB3-40EC-A69F-F391CCFAF6C1}" type="presParOf" srcId="{BFB33DD4-91F3-446E-BBB5-B7E2342FA0BB}" destId="{E733801B-1C99-4C7D-8C7A-4985D36987E2}" srcOrd="2" destOrd="0" presId="urn:microsoft.com/office/officeart/2018/2/layout/IconVerticalSolidList"/>
    <dgm:cxn modelId="{3208CF89-821B-40D8-A649-EED196187620}" type="presParOf" srcId="{BFB33DD4-91F3-446E-BBB5-B7E2342FA0BB}" destId="{6716938C-AE05-4EA9-BD3C-2882B79B75F7}" srcOrd="3" destOrd="0" presId="urn:microsoft.com/office/officeart/2018/2/layout/IconVerticalSolidList"/>
    <dgm:cxn modelId="{608E27F6-6DD3-477E-9D5B-546A34E1C954}" type="presParOf" srcId="{A99B14E1-62EE-48F8-853D-5D8556C39839}" destId="{A28542BA-6898-4BF4-950F-586693BEC9C4}" srcOrd="3" destOrd="0" presId="urn:microsoft.com/office/officeart/2018/2/layout/IconVerticalSolidList"/>
    <dgm:cxn modelId="{BE6EA0CA-7D7E-4E5F-9275-449A7038D84A}" type="presParOf" srcId="{A99B14E1-62EE-48F8-853D-5D8556C39839}" destId="{26E97FE5-EED8-4D2F-A311-56BE026442BC}" srcOrd="4" destOrd="0" presId="urn:microsoft.com/office/officeart/2018/2/layout/IconVerticalSolidList"/>
    <dgm:cxn modelId="{215A8D59-BE21-4F4C-A094-86469C5E299B}" type="presParOf" srcId="{26E97FE5-EED8-4D2F-A311-56BE026442BC}" destId="{24BC8F46-87D5-4D12-B4B7-5BFF92484D2F}" srcOrd="0" destOrd="0" presId="urn:microsoft.com/office/officeart/2018/2/layout/IconVerticalSolidList"/>
    <dgm:cxn modelId="{B1FEB67F-681D-4AFE-923B-51CCE1F95311}" type="presParOf" srcId="{26E97FE5-EED8-4D2F-A311-56BE026442BC}" destId="{632E8971-9B56-48E0-ABDB-7710C538A239}" srcOrd="1" destOrd="0" presId="urn:microsoft.com/office/officeart/2018/2/layout/IconVerticalSolidList"/>
    <dgm:cxn modelId="{7C1B373E-EC66-4DF7-A42E-B78E7EE663BC}" type="presParOf" srcId="{26E97FE5-EED8-4D2F-A311-56BE026442BC}" destId="{4F658E13-F8A1-49CB-BAA8-6D2AF944B1F1}" srcOrd="2" destOrd="0" presId="urn:microsoft.com/office/officeart/2018/2/layout/IconVerticalSolidList"/>
    <dgm:cxn modelId="{26542F61-A201-4513-A3B9-8391A912D20E}" type="presParOf" srcId="{26E97FE5-EED8-4D2F-A311-56BE026442BC}" destId="{CB9CB024-FF07-4A7E-ADF5-277548C43CB6}"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C69C975-5CF7-4924-A05A-BF3F6B4152BA}"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5BDFA40C-1577-4571-9434-4D1E84528FCE}">
      <dgm:prSet/>
      <dgm:spPr/>
      <dgm:t>
        <a:bodyPr/>
        <a:lstStyle/>
        <a:p>
          <a:pPr>
            <a:lnSpc>
              <a:spcPct val="100000"/>
            </a:lnSpc>
          </a:pPr>
          <a:r>
            <a:rPr lang="en-US" dirty="0"/>
            <a:t>Testing more temperatures lower than 210 C and higher than 250 C</a:t>
          </a:r>
        </a:p>
      </dgm:t>
    </dgm:pt>
    <dgm:pt modelId="{90886CA0-B3CE-4F94-8B10-5F41DB8BC197}" type="parTrans" cxnId="{2E3A0B33-4387-4CF5-9A2A-9406CE3B70A6}">
      <dgm:prSet/>
      <dgm:spPr/>
      <dgm:t>
        <a:bodyPr/>
        <a:lstStyle/>
        <a:p>
          <a:endParaRPr lang="en-US"/>
        </a:p>
      </dgm:t>
    </dgm:pt>
    <dgm:pt modelId="{FE850D92-DBB5-491D-BCBC-F27B2A25050D}" type="sibTrans" cxnId="{2E3A0B33-4387-4CF5-9A2A-9406CE3B70A6}">
      <dgm:prSet/>
      <dgm:spPr/>
      <dgm:t>
        <a:bodyPr/>
        <a:lstStyle/>
        <a:p>
          <a:endParaRPr lang="en-US"/>
        </a:p>
      </dgm:t>
    </dgm:pt>
    <dgm:pt modelId="{A335564E-E36C-45AF-86AC-56CCAC1B90CA}">
      <dgm:prSet/>
      <dgm:spPr/>
      <dgm:t>
        <a:bodyPr/>
        <a:lstStyle/>
        <a:p>
          <a:pPr>
            <a:lnSpc>
              <a:spcPct val="100000"/>
            </a:lnSpc>
          </a:pPr>
          <a:r>
            <a:rPr lang="en-US" dirty="0"/>
            <a:t>Operating with a wider spectrum of flow rates to better determine the effects of retention time on hydrolysate composition</a:t>
          </a:r>
        </a:p>
      </dgm:t>
    </dgm:pt>
    <dgm:pt modelId="{1F370619-E0EF-4C17-BA5B-A9C5385E3FF4}" type="parTrans" cxnId="{42950069-D701-4269-BA17-7DD7C4E6D131}">
      <dgm:prSet/>
      <dgm:spPr/>
      <dgm:t>
        <a:bodyPr/>
        <a:lstStyle/>
        <a:p>
          <a:endParaRPr lang="en-US"/>
        </a:p>
      </dgm:t>
    </dgm:pt>
    <dgm:pt modelId="{9848DD1A-58C7-4EFC-919C-CE834BC889EA}" type="sibTrans" cxnId="{42950069-D701-4269-BA17-7DD7C4E6D131}">
      <dgm:prSet/>
      <dgm:spPr/>
      <dgm:t>
        <a:bodyPr/>
        <a:lstStyle/>
        <a:p>
          <a:endParaRPr lang="en-US"/>
        </a:p>
      </dgm:t>
    </dgm:pt>
    <dgm:pt modelId="{84BD325C-6716-486E-A939-66CD373B436C}">
      <dgm:prSet/>
      <dgm:spPr/>
      <dgm:t>
        <a:bodyPr/>
        <a:lstStyle/>
        <a:p>
          <a:pPr>
            <a:lnSpc>
              <a:spcPct val="100000"/>
            </a:lnSpc>
          </a:pPr>
          <a:r>
            <a:rPr lang="en-US" dirty="0"/>
            <a:t>Additional hydrolysate analysis such as testing for carbon and hydrogen content. As well as using other techniques like Energy dispersive X-RAY and FESM Analysis</a:t>
          </a:r>
        </a:p>
      </dgm:t>
    </dgm:pt>
    <dgm:pt modelId="{C72AF2C8-581E-43EB-A598-49AB2BD74721}" type="parTrans" cxnId="{FE7A7013-1299-417C-A95C-45C466A08B7F}">
      <dgm:prSet/>
      <dgm:spPr/>
      <dgm:t>
        <a:bodyPr/>
        <a:lstStyle/>
        <a:p>
          <a:endParaRPr lang="en-US"/>
        </a:p>
      </dgm:t>
    </dgm:pt>
    <dgm:pt modelId="{A6A807C1-608F-4B89-B269-13DE953F909C}" type="sibTrans" cxnId="{FE7A7013-1299-417C-A95C-45C466A08B7F}">
      <dgm:prSet/>
      <dgm:spPr/>
      <dgm:t>
        <a:bodyPr/>
        <a:lstStyle/>
        <a:p>
          <a:endParaRPr lang="en-US"/>
        </a:p>
      </dgm:t>
    </dgm:pt>
    <dgm:pt modelId="{A99B14E1-62EE-48F8-853D-5D8556C39839}" type="pres">
      <dgm:prSet presAssocID="{4C69C975-5CF7-4924-A05A-BF3F6B4152BA}" presName="root" presStyleCnt="0">
        <dgm:presLayoutVars>
          <dgm:dir/>
          <dgm:resizeHandles val="exact"/>
        </dgm:presLayoutVars>
      </dgm:prSet>
      <dgm:spPr/>
    </dgm:pt>
    <dgm:pt modelId="{F1308DDB-F3B6-4B83-B677-4132F109314E}" type="pres">
      <dgm:prSet presAssocID="{5BDFA40C-1577-4571-9434-4D1E84528FCE}" presName="compNode" presStyleCnt="0"/>
      <dgm:spPr/>
    </dgm:pt>
    <dgm:pt modelId="{223912A2-4855-4036-B677-D21E69AACFA4}" type="pres">
      <dgm:prSet presAssocID="{5BDFA40C-1577-4571-9434-4D1E84528FCE}" presName="bgRect" presStyleLbl="bgShp" presStyleIdx="0" presStyleCnt="3"/>
      <dgm:spPr/>
    </dgm:pt>
    <dgm:pt modelId="{067AF512-D009-45A7-9608-A9F83243C008}" type="pres">
      <dgm:prSet presAssocID="{5BDFA40C-1577-4571-9434-4D1E84528FCE}"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hermometer"/>
        </a:ext>
      </dgm:extLst>
    </dgm:pt>
    <dgm:pt modelId="{DF9577C5-7FEC-4738-86FA-86A278EAEBDC}" type="pres">
      <dgm:prSet presAssocID="{5BDFA40C-1577-4571-9434-4D1E84528FCE}" presName="spaceRect" presStyleCnt="0"/>
      <dgm:spPr/>
    </dgm:pt>
    <dgm:pt modelId="{1838F115-75C9-4EFF-AEA0-074467D0F59E}" type="pres">
      <dgm:prSet presAssocID="{5BDFA40C-1577-4571-9434-4D1E84528FCE}" presName="parTx" presStyleLbl="revTx" presStyleIdx="0" presStyleCnt="3">
        <dgm:presLayoutVars>
          <dgm:chMax val="0"/>
          <dgm:chPref val="0"/>
        </dgm:presLayoutVars>
      </dgm:prSet>
      <dgm:spPr/>
    </dgm:pt>
    <dgm:pt modelId="{3A021E2E-3055-4F17-8C66-6860D9C2CC49}" type="pres">
      <dgm:prSet presAssocID="{FE850D92-DBB5-491D-BCBC-F27B2A25050D}" presName="sibTrans" presStyleCnt="0"/>
      <dgm:spPr/>
    </dgm:pt>
    <dgm:pt modelId="{BFB33DD4-91F3-446E-BBB5-B7E2342FA0BB}" type="pres">
      <dgm:prSet presAssocID="{A335564E-E36C-45AF-86AC-56CCAC1B90CA}" presName="compNode" presStyleCnt="0"/>
      <dgm:spPr/>
    </dgm:pt>
    <dgm:pt modelId="{D144D462-A245-472B-928A-C89CAA639E9A}" type="pres">
      <dgm:prSet presAssocID="{A335564E-E36C-45AF-86AC-56CCAC1B90CA}" presName="bgRect" presStyleLbl="bgShp" presStyleIdx="1" presStyleCnt="3"/>
      <dgm:spPr/>
    </dgm:pt>
    <dgm:pt modelId="{B7D59E8E-D9E8-4F79-92A6-CA2B88BEF1DD}" type="pres">
      <dgm:prSet presAssocID="{A335564E-E36C-45AF-86AC-56CCAC1B90CA}"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Gauge"/>
        </a:ext>
      </dgm:extLst>
    </dgm:pt>
    <dgm:pt modelId="{E733801B-1C99-4C7D-8C7A-4985D36987E2}" type="pres">
      <dgm:prSet presAssocID="{A335564E-E36C-45AF-86AC-56CCAC1B90CA}" presName="spaceRect" presStyleCnt="0"/>
      <dgm:spPr/>
    </dgm:pt>
    <dgm:pt modelId="{6716938C-AE05-4EA9-BD3C-2882B79B75F7}" type="pres">
      <dgm:prSet presAssocID="{A335564E-E36C-45AF-86AC-56CCAC1B90CA}" presName="parTx" presStyleLbl="revTx" presStyleIdx="1" presStyleCnt="3">
        <dgm:presLayoutVars>
          <dgm:chMax val="0"/>
          <dgm:chPref val="0"/>
        </dgm:presLayoutVars>
      </dgm:prSet>
      <dgm:spPr/>
    </dgm:pt>
    <dgm:pt modelId="{A28542BA-6898-4BF4-950F-586693BEC9C4}" type="pres">
      <dgm:prSet presAssocID="{9848DD1A-58C7-4EFC-919C-CE834BC889EA}" presName="sibTrans" presStyleCnt="0"/>
      <dgm:spPr/>
    </dgm:pt>
    <dgm:pt modelId="{26E97FE5-EED8-4D2F-A311-56BE026442BC}" type="pres">
      <dgm:prSet presAssocID="{84BD325C-6716-486E-A939-66CD373B436C}" presName="compNode" presStyleCnt="0"/>
      <dgm:spPr/>
    </dgm:pt>
    <dgm:pt modelId="{24BC8F46-87D5-4D12-B4B7-5BFF92484D2F}" type="pres">
      <dgm:prSet presAssocID="{84BD325C-6716-486E-A939-66CD373B436C}" presName="bgRect" presStyleLbl="bgShp" presStyleIdx="2" presStyleCnt="3"/>
      <dgm:spPr/>
    </dgm:pt>
    <dgm:pt modelId="{632E8971-9B56-48E0-ABDB-7710C538A239}" type="pres">
      <dgm:prSet presAssocID="{84BD325C-6716-486E-A939-66CD373B436C}"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Test tubes"/>
        </a:ext>
      </dgm:extLst>
    </dgm:pt>
    <dgm:pt modelId="{4F658E13-F8A1-49CB-BAA8-6D2AF944B1F1}" type="pres">
      <dgm:prSet presAssocID="{84BD325C-6716-486E-A939-66CD373B436C}" presName="spaceRect" presStyleCnt="0"/>
      <dgm:spPr/>
    </dgm:pt>
    <dgm:pt modelId="{CB9CB024-FF07-4A7E-ADF5-277548C43CB6}" type="pres">
      <dgm:prSet presAssocID="{84BD325C-6716-486E-A939-66CD373B436C}" presName="parTx" presStyleLbl="revTx" presStyleIdx="2" presStyleCnt="3">
        <dgm:presLayoutVars>
          <dgm:chMax val="0"/>
          <dgm:chPref val="0"/>
        </dgm:presLayoutVars>
      </dgm:prSet>
      <dgm:spPr/>
    </dgm:pt>
  </dgm:ptLst>
  <dgm:cxnLst>
    <dgm:cxn modelId="{2EC5040D-1749-438C-94F5-120776B0F464}" type="presOf" srcId="{4C69C975-5CF7-4924-A05A-BF3F6B4152BA}" destId="{A99B14E1-62EE-48F8-853D-5D8556C39839}" srcOrd="0" destOrd="0" presId="urn:microsoft.com/office/officeart/2018/2/layout/IconVerticalSolidList"/>
    <dgm:cxn modelId="{FE7A7013-1299-417C-A95C-45C466A08B7F}" srcId="{4C69C975-5CF7-4924-A05A-BF3F6B4152BA}" destId="{84BD325C-6716-486E-A939-66CD373B436C}" srcOrd="2" destOrd="0" parTransId="{C72AF2C8-581E-43EB-A598-49AB2BD74721}" sibTransId="{A6A807C1-608F-4B89-B269-13DE953F909C}"/>
    <dgm:cxn modelId="{7263EA1E-98D4-4C0D-B1A4-9EAA02C83AC6}" type="presOf" srcId="{5BDFA40C-1577-4571-9434-4D1E84528FCE}" destId="{1838F115-75C9-4EFF-AEA0-074467D0F59E}" srcOrd="0" destOrd="0" presId="urn:microsoft.com/office/officeart/2018/2/layout/IconVerticalSolidList"/>
    <dgm:cxn modelId="{2E3A0B33-4387-4CF5-9A2A-9406CE3B70A6}" srcId="{4C69C975-5CF7-4924-A05A-BF3F6B4152BA}" destId="{5BDFA40C-1577-4571-9434-4D1E84528FCE}" srcOrd="0" destOrd="0" parTransId="{90886CA0-B3CE-4F94-8B10-5F41DB8BC197}" sibTransId="{FE850D92-DBB5-491D-BCBC-F27B2A25050D}"/>
    <dgm:cxn modelId="{42950069-D701-4269-BA17-7DD7C4E6D131}" srcId="{4C69C975-5CF7-4924-A05A-BF3F6B4152BA}" destId="{A335564E-E36C-45AF-86AC-56CCAC1B90CA}" srcOrd="1" destOrd="0" parTransId="{1F370619-E0EF-4C17-BA5B-A9C5385E3FF4}" sibTransId="{9848DD1A-58C7-4EFC-919C-CE834BC889EA}"/>
    <dgm:cxn modelId="{9B4FA06C-DEF4-49BA-8A18-AE0A064CA304}" type="presOf" srcId="{84BD325C-6716-486E-A939-66CD373B436C}" destId="{CB9CB024-FF07-4A7E-ADF5-277548C43CB6}" srcOrd="0" destOrd="0" presId="urn:microsoft.com/office/officeart/2018/2/layout/IconVerticalSolidList"/>
    <dgm:cxn modelId="{03DF1DA8-5FB2-4744-857C-E2241A22440E}" type="presOf" srcId="{A335564E-E36C-45AF-86AC-56CCAC1B90CA}" destId="{6716938C-AE05-4EA9-BD3C-2882B79B75F7}" srcOrd="0" destOrd="0" presId="urn:microsoft.com/office/officeart/2018/2/layout/IconVerticalSolidList"/>
    <dgm:cxn modelId="{8C845858-4EF2-4CE4-AA58-914CC1DC52B3}" type="presParOf" srcId="{A99B14E1-62EE-48F8-853D-5D8556C39839}" destId="{F1308DDB-F3B6-4B83-B677-4132F109314E}" srcOrd="0" destOrd="0" presId="urn:microsoft.com/office/officeart/2018/2/layout/IconVerticalSolidList"/>
    <dgm:cxn modelId="{F4E1CAE3-3A6A-44C3-85D3-515F3E5F865C}" type="presParOf" srcId="{F1308DDB-F3B6-4B83-B677-4132F109314E}" destId="{223912A2-4855-4036-B677-D21E69AACFA4}" srcOrd="0" destOrd="0" presId="urn:microsoft.com/office/officeart/2018/2/layout/IconVerticalSolidList"/>
    <dgm:cxn modelId="{A26E13ED-CB9A-491A-B2EA-50DFB3B4AEBB}" type="presParOf" srcId="{F1308DDB-F3B6-4B83-B677-4132F109314E}" destId="{067AF512-D009-45A7-9608-A9F83243C008}" srcOrd="1" destOrd="0" presId="urn:microsoft.com/office/officeart/2018/2/layout/IconVerticalSolidList"/>
    <dgm:cxn modelId="{03C13E48-0F49-4D25-AF4E-A8F880E8F959}" type="presParOf" srcId="{F1308DDB-F3B6-4B83-B677-4132F109314E}" destId="{DF9577C5-7FEC-4738-86FA-86A278EAEBDC}" srcOrd="2" destOrd="0" presId="urn:microsoft.com/office/officeart/2018/2/layout/IconVerticalSolidList"/>
    <dgm:cxn modelId="{A539F17D-1205-40B4-8633-87E8DDF1AAC4}" type="presParOf" srcId="{F1308DDB-F3B6-4B83-B677-4132F109314E}" destId="{1838F115-75C9-4EFF-AEA0-074467D0F59E}" srcOrd="3" destOrd="0" presId="urn:microsoft.com/office/officeart/2018/2/layout/IconVerticalSolidList"/>
    <dgm:cxn modelId="{987D8CDD-C28F-4346-A955-134CD39B008C}" type="presParOf" srcId="{A99B14E1-62EE-48F8-853D-5D8556C39839}" destId="{3A021E2E-3055-4F17-8C66-6860D9C2CC49}" srcOrd="1" destOrd="0" presId="urn:microsoft.com/office/officeart/2018/2/layout/IconVerticalSolidList"/>
    <dgm:cxn modelId="{9FF6FD2F-6DFF-4792-AFDD-C9B774F28433}" type="presParOf" srcId="{A99B14E1-62EE-48F8-853D-5D8556C39839}" destId="{BFB33DD4-91F3-446E-BBB5-B7E2342FA0BB}" srcOrd="2" destOrd="0" presId="urn:microsoft.com/office/officeart/2018/2/layout/IconVerticalSolidList"/>
    <dgm:cxn modelId="{C7B438D5-2672-4011-B5C3-5717D7B63BB1}" type="presParOf" srcId="{BFB33DD4-91F3-446E-BBB5-B7E2342FA0BB}" destId="{D144D462-A245-472B-928A-C89CAA639E9A}" srcOrd="0" destOrd="0" presId="urn:microsoft.com/office/officeart/2018/2/layout/IconVerticalSolidList"/>
    <dgm:cxn modelId="{1CAC818E-42DA-4B1C-BA07-73304948F987}" type="presParOf" srcId="{BFB33DD4-91F3-446E-BBB5-B7E2342FA0BB}" destId="{B7D59E8E-D9E8-4F79-92A6-CA2B88BEF1DD}" srcOrd="1" destOrd="0" presId="urn:microsoft.com/office/officeart/2018/2/layout/IconVerticalSolidList"/>
    <dgm:cxn modelId="{85B757C7-2AB3-40EC-A69F-F391CCFAF6C1}" type="presParOf" srcId="{BFB33DD4-91F3-446E-BBB5-B7E2342FA0BB}" destId="{E733801B-1C99-4C7D-8C7A-4985D36987E2}" srcOrd="2" destOrd="0" presId="urn:microsoft.com/office/officeart/2018/2/layout/IconVerticalSolidList"/>
    <dgm:cxn modelId="{3208CF89-821B-40D8-A649-EED196187620}" type="presParOf" srcId="{BFB33DD4-91F3-446E-BBB5-B7E2342FA0BB}" destId="{6716938C-AE05-4EA9-BD3C-2882B79B75F7}" srcOrd="3" destOrd="0" presId="urn:microsoft.com/office/officeart/2018/2/layout/IconVerticalSolidList"/>
    <dgm:cxn modelId="{608E27F6-6DD3-477E-9D5B-546A34E1C954}" type="presParOf" srcId="{A99B14E1-62EE-48F8-853D-5D8556C39839}" destId="{A28542BA-6898-4BF4-950F-586693BEC9C4}" srcOrd="3" destOrd="0" presId="urn:microsoft.com/office/officeart/2018/2/layout/IconVerticalSolidList"/>
    <dgm:cxn modelId="{BE6EA0CA-7D7E-4E5F-9275-449A7038D84A}" type="presParOf" srcId="{A99B14E1-62EE-48F8-853D-5D8556C39839}" destId="{26E97FE5-EED8-4D2F-A311-56BE026442BC}" srcOrd="4" destOrd="0" presId="urn:microsoft.com/office/officeart/2018/2/layout/IconVerticalSolidList"/>
    <dgm:cxn modelId="{215A8D59-BE21-4F4C-A094-86469C5E299B}" type="presParOf" srcId="{26E97FE5-EED8-4D2F-A311-56BE026442BC}" destId="{24BC8F46-87D5-4D12-B4B7-5BFF92484D2F}" srcOrd="0" destOrd="0" presId="urn:microsoft.com/office/officeart/2018/2/layout/IconVerticalSolidList"/>
    <dgm:cxn modelId="{B1FEB67F-681D-4AFE-923B-51CCE1F95311}" type="presParOf" srcId="{26E97FE5-EED8-4D2F-A311-56BE026442BC}" destId="{632E8971-9B56-48E0-ABDB-7710C538A239}" srcOrd="1" destOrd="0" presId="urn:microsoft.com/office/officeart/2018/2/layout/IconVerticalSolidList"/>
    <dgm:cxn modelId="{7C1B373E-EC66-4DF7-A42E-B78E7EE663BC}" type="presParOf" srcId="{26E97FE5-EED8-4D2F-A311-56BE026442BC}" destId="{4F658E13-F8A1-49CB-BAA8-6D2AF944B1F1}" srcOrd="2" destOrd="0" presId="urn:microsoft.com/office/officeart/2018/2/layout/IconVerticalSolidList"/>
    <dgm:cxn modelId="{26542F61-A201-4513-A3B9-8391A912D20E}" type="presParOf" srcId="{26E97FE5-EED8-4D2F-A311-56BE026442BC}" destId="{CB9CB024-FF07-4A7E-ADF5-277548C43CB6}"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B2D06B0-5F3F-4F6F-ABE5-DF06118BABBA}"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7295EBD7-AF1A-46E4-B37A-F6FA616320CA}">
      <dgm:prSet custT="1"/>
      <dgm:spPr/>
      <dgm:t>
        <a:bodyPr/>
        <a:lstStyle/>
        <a:p>
          <a:pPr>
            <a:lnSpc>
              <a:spcPct val="100000"/>
            </a:lnSpc>
          </a:pPr>
          <a:r>
            <a:rPr lang="en-US" sz="1800" i="1" dirty="0"/>
            <a:t>Professor Timko </a:t>
          </a:r>
        </a:p>
      </dgm:t>
    </dgm:pt>
    <dgm:pt modelId="{3169C13A-2AC0-410B-BEBE-B796CE740BC6}" type="parTrans" cxnId="{190C762C-1CCC-4170-83C3-C73B23ABB7B9}">
      <dgm:prSet/>
      <dgm:spPr/>
      <dgm:t>
        <a:bodyPr/>
        <a:lstStyle/>
        <a:p>
          <a:endParaRPr lang="en-US"/>
        </a:p>
      </dgm:t>
    </dgm:pt>
    <dgm:pt modelId="{1A53EAE8-FD68-4448-B42E-CA6AFDBBAF36}" type="sibTrans" cxnId="{190C762C-1CCC-4170-83C3-C73B23ABB7B9}">
      <dgm:prSet/>
      <dgm:spPr/>
      <dgm:t>
        <a:bodyPr/>
        <a:lstStyle/>
        <a:p>
          <a:pPr>
            <a:lnSpc>
              <a:spcPct val="100000"/>
            </a:lnSpc>
          </a:pPr>
          <a:endParaRPr lang="en-US"/>
        </a:p>
      </dgm:t>
    </dgm:pt>
    <dgm:pt modelId="{0B594E94-2025-4881-ABD4-38B3A3EAD76C}">
      <dgm:prSet custT="1"/>
      <dgm:spPr/>
      <dgm:t>
        <a:bodyPr/>
        <a:lstStyle/>
        <a:p>
          <a:pPr>
            <a:lnSpc>
              <a:spcPct val="100000"/>
            </a:lnSpc>
          </a:pPr>
          <a:r>
            <a:rPr lang="en-US" sz="1800" b="0" i="1" dirty="0"/>
            <a:t>Professor Forster-Carneiro </a:t>
          </a:r>
        </a:p>
      </dgm:t>
    </dgm:pt>
    <dgm:pt modelId="{546AE222-6054-4971-B7AD-4157C969EAB5}" type="parTrans" cxnId="{EFC153A0-1487-44F7-965C-E6995C0DFFAB}">
      <dgm:prSet/>
      <dgm:spPr/>
      <dgm:t>
        <a:bodyPr/>
        <a:lstStyle/>
        <a:p>
          <a:endParaRPr lang="en-US"/>
        </a:p>
      </dgm:t>
    </dgm:pt>
    <dgm:pt modelId="{B46CA814-5406-4621-8F7C-916AC12684E9}" type="sibTrans" cxnId="{EFC153A0-1487-44F7-965C-E6995C0DFFAB}">
      <dgm:prSet/>
      <dgm:spPr/>
      <dgm:t>
        <a:bodyPr/>
        <a:lstStyle/>
        <a:p>
          <a:pPr>
            <a:lnSpc>
              <a:spcPct val="100000"/>
            </a:lnSpc>
          </a:pPr>
          <a:endParaRPr lang="en-US"/>
        </a:p>
      </dgm:t>
    </dgm:pt>
    <dgm:pt modelId="{8B008C04-1791-4AFB-8FD4-1C8A796D0031}">
      <dgm:prSet custT="1"/>
      <dgm:spPr/>
      <dgm:t>
        <a:bodyPr anchor="b"/>
        <a:lstStyle/>
        <a:p>
          <a:pPr algn="ctr">
            <a:lnSpc>
              <a:spcPct val="100000"/>
            </a:lnSpc>
          </a:pPr>
          <a:r>
            <a:rPr lang="en-US" sz="1800" i="1" dirty="0"/>
            <a:t>Everyone in the UNICAMP BIOCHAR Lab!! </a:t>
          </a:r>
        </a:p>
      </dgm:t>
    </dgm:pt>
    <dgm:pt modelId="{C90FC654-63FE-4D58-945A-E6EECA9FCF65}" type="parTrans" cxnId="{C3F32F7F-6FB3-4C0A-AD66-D0F6BA0E38E2}">
      <dgm:prSet/>
      <dgm:spPr/>
      <dgm:t>
        <a:bodyPr/>
        <a:lstStyle/>
        <a:p>
          <a:endParaRPr lang="en-US"/>
        </a:p>
      </dgm:t>
    </dgm:pt>
    <dgm:pt modelId="{B387FB8A-2139-4395-B35D-38DE13E7C15A}" type="sibTrans" cxnId="{C3F32F7F-6FB3-4C0A-AD66-D0F6BA0E38E2}">
      <dgm:prSet/>
      <dgm:spPr/>
      <dgm:t>
        <a:bodyPr/>
        <a:lstStyle/>
        <a:p>
          <a:endParaRPr lang="en-US"/>
        </a:p>
      </dgm:t>
    </dgm:pt>
    <dgm:pt modelId="{0FD50E25-EC8B-452F-8CAA-4F3564DDAD5A}">
      <dgm:prSet custT="1"/>
      <dgm:spPr/>
      <dgm:t>
        <a:bodyPr/>
        <a:lstStyle/>
        <a:p>
          <a:pPr algn="ctr">
            <a:lnSpc>
              <a:spcPct val="100000"/>
            </a:lnSpc>
          </a:pPr>
          <a:r>
            <a:rPr lang="en-US" sz="1800" i="1" dirty="0"/>
            <a:t>WPI IGSD &amp; CHE Faculty </a:t>
          </a:r>
          <a:r>
            <a:rPr lang="en-US" sz="1800" dirty="0"/>
            <a:t> </a:t>
          </a:r>
        </a:p>
      </dgm:t>
    </dgm:pt>
    <dgm:pt modelId="{6EB10D2E-BA05-43A6-A8E3-EA754AAC0976}" type="sibTrans" cxnId="{0C153470-E8F5-4780-96A4-3F7769AA7F68}">
      <dgm:prSet/>
      <dgm:spPr/>
      <dgm:t>
        <a:bodyPr/>
        <a:lstStyle/>
        <a:p>
          <a:pPr>
            <a:lnSpc>
              <a:spcPct val="100000"/>
            </a:lnSpc>
          </a:pPr>
          <a:endParaRPr lang="en-US"/>
        </a:p>
      </dgm:t>
    </dgm:pt>
    <dgm:pt modelId="{E8360529-D171-49E1-AE8B-927FE668DF1C}" type="parTrans" cxnId="{0C153470-E8F5-4780-96A4-3F7769AA7F68}">
      <dgm:prSet/>
      <dgm:spPr/>
      <dgm:t>
        <a:bodyPr/>
        <a:lstStyle/>
        <a:p>
          <a:endParaRPr lang="en-US"/>
        </a:p>
      </dgm:t>
    </dgm:pt>
    <dgm:pt modelId="{762FC997-575A-4EBE-B326-29BCDE8B31AB}" type="pres">
      <dgm:prSet presAssocID="{8B2D06B0-5F3F-4F6F-ABE5-DF06118BABBA}" presName="root" presStyleCnt="0">
        <dgm:presLayoutVars>
          <dgm:dir/>
          <dgm:resizeHandles val="exact"/>
        </dgm:presLayoutVars>
      </dgm:prSet>
      <dgm:spPr/>
    </dgm:pt>
    <dgm:pt modelId="{1A4A6013-524D-475B-B101-698DB2F3716E}" type="pres">
      <dgm:prSet presAssocID="{8B2D06B0-5F3F-4F6F-ABE5-DF06118BABBA}" presName="container" presStyleCnt="0">
        <dgm:presLayoutVars>
          <dgm:dir/>
          <dgm:resizeHandles val="exact"/>
        </dgm:presLayoutVars>
      </dgm:prSet>
      <dgm:spPr/>
    </dgm:pt>
    <dgm:pt modelId="{9B82B096-354D-4A0E-828D-E7B7534F39D1}" type="pres">
      <dgm:prSet presAssocID="{0B594E94-2025-4881-ABD4-38B3A3EAD76C}" presName="compNode" presStyleCnt="0"/>
      <dgm:spPr/>
    </dgm:pt>
    <dgm:pt modelId="{2D82273F-2CB0-4068-8230-2953D91257DD}" type="pres">
      <dgm:prSet presAssocID="{0B594E94-2025-4881-ABD4-38B3A3EAD76C}" presName="iconBgRect" presStyleLbl="bgShp" presStyleIdx="0" presStyleCnt="4"/>
      <dgm:spPr>
        <a:prstGeom prst="rect">
          <a:avLst/>
        </a:prstGeom>
      </dgm:spPr>
    </dgm:pt>
    <dgm:pt modelId="{33B8ED2C-40B8-471E-9184-9B3AF9FA8BD2}" type="pres">
      <dgm:prSet presAssocID="{0B594E94-2025-4881-ABD4-38B3A3EAD76C}" presName="iconRect" presStyleLbl="node1" presStyleIdx="0" presStyleCnt="4" custScaleX="237784" custScaleY="217237"/>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a:noFill/>
        </a:ln>
      </dgm:spPr>
    </dgm:pt>
    <dgm:pt modelId="{27DA0064-F288-4A01-8A95-0AF19E03649D}" type="pres">
      <dgm:prSet presAssocID="{0B594E94-2025-4881-ABD4-38B3A3EAD76C}" presName="spaceRect" presStyleCnt="0"/>
      <dgm:spPr/>
    </dgm:pt>
    <dgm:pt modelId="{3CE50F79-25BF-4079-AFB0-7FD46DB2334C}" type="pres">
      <dgm:prSet presAssocID="{0B594E94-2025-4881-ABD4-38B3A3EAD76C}" presName="textRect" presStyleLbl="revTx" presStyleIdx="0" presStyleCnt="4" custScaleX="69345" custScaleY="52113" custLinFactNeighborX="-75406" custLinFactNeighborY="74999">
        <dgm:presLayoutVars>
          <dgm:chMax val="1"/>
          <dgm:chPref val="1"/>
        </dgm:presLayoutVars>
      </dgm:prSet>
      <dgm:spPr/>
    </dgm:pt>
    <dgm:pt modelId="{42597E6D-5D1B-4B77-A642-7FDD41ACB55B}" type="pres">
      <dgm:prSet presAssocID="{B46CA814-5406-4621-8F7C-916AC12684E9}" presName="sibTrans" presStyleLbl="sibTrans2D1" presStyleIdx="0" presStyleCnt="0"/>
      <dgm:spPr/>
    </dgm:pt>
    <dgm:pt modelId="{0B8C815F-241C-414A-8B0E-7335C2900236}" type="pres">
      <dgm:prSet presAssocID="{7295EBD7-AF1A-46E4-B37A-F6FA616320CA}" presName="compNode" presStyleCnt="0"/>
      <dgm:spPr/>
    </dgm:pt>
    <dgm:pt modelId="{EBB4629F-6F32-496D-941D-81CD2AF63070}" type="pres">
      <dgm:prSet presAssocID="{7295EBD7-AF1A-46E4-B37A-F6FA616320CA}" presName="iconBgRect" presStyleLbl="bgShp" presStyleIdx="1" presStyleCnt="4"/>
      <dgm:spPr>
        <a:prstGeom prst="rect">
          <a:avLst/>
        </a:prstGeom>
      </dgm:spPr>
    </dgm:pt>
    <dgm:pt modelId="{1E96D367-60DC-438F-A9B1-279284BC9F92}" type="pres">
      <dgm:prSet presAssocID="{7295EBD7-AF1A-46E4-B37A-F6FA616320CA}" presName="iconRect" presStyleLbl="node1" presStyleIdx="1" presStyleCnt="4" custScaleX="234052" custScaleY="222604" custLinFactNeighborX="16844" custLinFactNeighborY="4530"/>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a:noFill/>
        </a:ln>
      </dgm:spPr>
    </dgm:pt>
    <dgm:pt modelId="{F8E5D0E0-99C9-4A90-9446-BC819079A403}" type="pres">
      <dgm:prSet presAssocID="{7295EBD7-AF1A-46E4-B37A-F6FA616320CA}" presName="spaceRect" presStyleCnt="0"/>
      <dgm:spPr/>
    </dgm:pt>
    <dgm:pt modelId="{3B49F908-0F49-49CF-9374-27DDE362A6A0}" type="pres">
      <dgm:prSet presAssocID="{7295EBD7-AF1A-46E4-B37A-F6FA616320CA}" presName="textRect" presStyleLbl="revTx" presStyleIdx="1" presStyleCnt="4" custScaleX="85584" custScaleY="77440" custLinFactNeighborX="-53091" custLinFactNeighborY="76952">
        <dgm:presLayoutVars>
          <dgm:chMax val="1"/>
          <dgm:chPref val="1"/>
        </dgm:presLayoutVars>
      </dgm:prSet>
      <dgm:spPr/>
    </dgm:pt>
    <dgm:pt modelId="{86DEEFCF-BA08-4A22-803D-E79A86980D40}" type="pres">
      <dgm:prSet presAssocID="{1A53EAE8-FD68-4448-B42E-CA6AFDBBAF36}" presName="sibTrans" presStyleLbl="sibTrans2D1" presStyleIdx="0" presStyleCnt="0"/>
      <dgm:spPr/>
    </dgm:pt>
    <dgm:pt modelId="{20044A91-409D-4F87-B932-CA08261F524E}" type="pres">
      <dgm:prSet presAssocID="{0FD50E25-EC8B-452F-8CAA-4F3564DDAD5A}" presName="compNode" presStyleCnt="0"/>
      <dgm:spPr/>
    </dgm:pt>
    <dgm:pt modelId="{BCE2C369-6AC1-4E39-BF3D-FA17B35B2F92}" type="pres">
      <dgm:prSet presAssocID="{0FD50E25-EC8B-452F-8CAA-4F3564DDAD5A}" presName="iconBgRect" presStyleLbl="bgShp" presStyleIdx="2" presStyleCnt="4"/>
      <dgm:spPr>
        <a:prstGeom prst="rect">
          <a:avLst/>
        </a:prstGeom>
      </dgm:spPr>
    </dgm:pt>
    <dgm:pt modelId="{8E24977E-7582-4928-87A9-C33737AB1FCE}" type="pres">
      <dgm:prSet presAssocID="{0FD50E25-EC8B-452F-8CAA-4F3564DDAD5A}" presName="iconRect" presStyleLbl="node1" presStyleIdx="2" presStyleCnt="4" custScaleX="200447" custScaleY="195256"/>
      <dgm:spPr>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a:noFill/>
        </a:ln>
      </dgm:spPr>
    </dgm:pt>
    <dgm:pt modelId="{2389107F-0FD3-4A10-A940-5B138DA57883}" type="pres">
      <dgm:prSet presAssocID="{0FD50E25-EC8B-452F-8CAA-4F3564DDAD5A}" presName="spaceRect" presStyleCnt="0"/>
      <dgm:spPr/>
    </dgm:pt>
    <dgm:pt modelId="{7D5884D0-3E2B-43C4-8A35-FD20376DACA7}" type="pres">
      <dgm:prSet presAssocID="{0FD50E25-EC8B-452F-8CAA-4F3564DDAD5A}" presName="textRect" presStyleLbl="revTx" presStyleIdx="2" presStyleCnt="4" custScaleX="71227" custScaleY="40731" custLinFactNeighborX="-70881" custLinFactNeighborY="62596">
        <dgm:presLayoutVars>
          <dgm:chMax val="1"/>
          <dgm:chPref val="1"/>
        </dgm:presLayoutVars>
      </dgm:prSet>
      <dgm:spPr/>
    </dgm:pt>
    <dgm:pt modelId="{990B7C50-80BB-4C0E-8FF6-72C3922CC7A6}" type="pres">
      <dgm:prSet presAssocID="{6EB10D2E-BA05-43A6-A8E3-EA754AAC0976}" presName="sibTrans" presStyleLbl="sibTrans2D1" presStyleIdx="0" presStyleCnt="0"/>
      <dgm:spPr/>
    </dgm:pt>
    <dgm:pt modelId="{63A9731D-5CC6-47BC-87AB-FCBB1BAA4B40}" type="pres">
      <dgm:prSet presAssocID="{8B008C04-1791-4AFB-8FD4-1C8A796D0031}" presName="compNode" presStyleCnt="0"/>
      <dgm:spPr/>
    </dgm:pt>
    <dgm:pt modelId="{F9D16FEC-6AE8-4601-A830-D284BDE2936B}" type="pres">
      <dgm:prSet presAssocID="{8B008C04-1791-4AFB-8FD4-1C8A796D0031}" presName="iconBgRect" presStyleLbl="bgShp" presStyleIdx="3" presStyleCnt="4"/>
      <dgm:spPr>
        <a:prstGeom prst="rect">
          <a:avLst/>
        </a:prstGeom>
        <a:solidFill>
          <a:schemeClr val="bg1"/>
        </a:solidFill>
      </dgm:spPr>
    </dgm:pt>
    <dgm:pt modelId="{94F84DD2-F8D0-4700-AED9-4CAE935C8856}" type="pres">
      <dgm:prSet presAssocID="{8B008C04-1791-4AFB-8FD4-1C8A796D0031}" presName="iconRect" presStyleLbl="node1" presStyleIdx="3" presStyleCnt="4" custScaleX="241428" custScaleY="233923" custLinFactNeighborX="39374" custLinFactNeighborY="-33569"/>
      <dgm:spPr>
        <a:blipFill>
          <a:blip xmlns:r="http://schemas.openxmlformats.org/officeDocument/2006/relationships" r:embed="rId4">
            <a:extLst>
              <a:ext uri="{28A0092B-C50C-407E-A947-70E740481C1C}">
                <a14:useLocalDpi xmlns:a14="http://schemas.microsoft.com/office/drawing/2010/main" val="0"/>
              </a:ext>
            </a:extLst>
          </a:blip>
          <a:srcRect/>
          <a:stretch>
            <a:fillRect l="-58000" r="-58000"/>
          </a:stretch>
        </a:blipFill>
        <a:ln>
          <a:noFill/>
        </a:ln>
      </dgm:spPr>
    </dgm:pt>
    <dgm:pt modelId="{CCB04925-5DA3-4488-91FB-01EB0EDE75A1}" type="pres">
      <dgm:prSet presAssocID="{8B008C04-1791-4AFB-8FD4-1C8A796D0031}" presName="spaceRect" presStyleCnt="0"/>
      <dgm:spPr/>
    </dgm:pt>
    <dgm:pt modelId="{44240ACC-0ED5-47A1-9C4C-15345C39BD2D}" type="pres">
      <dgm:prSet presAssocID="{8B008C04-1791-4AFB-8FD4-1C8A796D0031}" presName="textRect" presStyleLbl="revTx" presStyleIdx="3" presStyleCnt="4" custScaleX="77519" custLinFactNeighborX="-63538" custLinFactNeighborY="34983">
        <dgm:presLayoutVars>
          <dgm:chMax val="1"/>
          <dgm:chPref val="1"/>
        </dgm:presLayoutVars>
      </dgm:prSet>
      <dgm:spPr/>
    </dgm:pt>
  </dgm:ptLst>
  <dgm:cxnLst>
    <dgm:cxn modelId="{190C762C-1CCC-4170-83C3-C73B23ABB7B9}" srcId="{8B2D06B0-5F3F-4F6F-ABE5-DF06118BABBA}" destId="{7295EBD7-AF1A-46E4-B37A-F6FA616320CA}" srcOrd="1" destOrd="0" parTransId="{3169C13A-2AC0-410B-BEBE-B796CE740BC6}" sibTransId="{1A53EAE8-FD68-4448-B42E-CA6AFDBBAF36}"/>
    <dgm:cxn modelId="{083C3644-58DB-41C1-AC1C-2B2B6B948FD9}" type="presOf" srcId="{6EB10D2E-BA05-43A6-A8E3-EA754AAC0976}" destId="{990B7C50-80BB-4C0E-8FF6-72C3922CC7A6}" srcOrd="0" destOrd="0" presId="urn:microsoft.com/office/officeart/2018/2/layout/IconCircleList"/>
    <dgm:cxn modelId="{BEABC86A-6E1F-4F03-8C6B-167183075BDE}" type="presOf" srcId="{8B008C04-1791-4AFB-8FD4-1C8A796D0031}" destId="{44240ACC-0ED5-47A1-9C4C-15345C39BD2D}" srcOrd="0" destOrd="0" presId="urn:microsoft.com/office/officeart/2018/2/layout/IconCircleList"/>
    <dgm:cxn modelId="{0C153470-E8F5-4780-96A4-3F7769AA7F68}" srcId="{8B2D06B0-5F3F-4F6F-ABE5-DF06118BABBA}" destId="{0FD50E25-EC8B-452F-8CAA-4F3564DDAD5A}" srcOrd="2" destOrd="0" parTransId="{E8360529-D171-49E1-AE8B-927FE668DF1C}" sibTransId="{6EB10D2E-BA05-43A6-A8E3-EA754AAC0976}"/>
    <dgm:cxn modelId="{C3F32F7F-6FB3-4C0A-AD66-D0F6BA0E38E2}" srcId="{8B2D06B0-5F3F-4F6F-ABE5-DF06118BABBA}" destId="{8B008C04-1791-4AFB-8FD4-1C8A796D0031}" srcOrd="3" destOrd="0" parTransId="{C90FC654-63FE-4D58-945A-E6EECA9FCF65}" sibTransId="{B387FB8A-2139-4395-B35D-38DE13E7C15A}"/>
    <dgm:cxn modelId="{7EC2C299-EA4D-4D54-A45D-61A921F72310}" type="presOf" srcId="{7295EBD7-AF1A-46E4-B37A-F6FA616320CA}" destId="{3B49F908-0F49-49CF-9374-27DDE362A6A0}" srcOrd="0" destOrd="0" presId="urn:microsoft.com/office/officeart/2018/2/layout/IconCircleList"/>
    <dgm:cxn modelId="{EFC153A0-1487-44F7-965C-E6995C0DFFAB}" srcId="{8B2D06B0-5F3F-4F6F-ABE5-DF06118BABBA}" destId="{0B594E94-2025-4881-ABD4-38B3A3EAD76C}" srcOrd="0" destOrd="0" parTransId="{546AE222-6054-4971-B7AD-4157C969EAB5}" sibTransId="{B46CA814-5406-4621-8F7C-916AC12684E9}"/>
    <dgm:cxn modelId="{BA3693A5-9FE9-4D77-A7B7-0E8407676B3E}" type="presOf" srcId="{0FD50E25-EC8B-452F-8CAA-4F3564DDAD5A}" destId="{7D5884D0-3E2B-43C4-8A35-FD20376DACA7}" srcOrd="0" destOrd="0" presId="urn:microsoft.com/office/officeart/2018/2/layout/IconCircleList"/>
    <dgm:cxn modelId="{F0D485DB-1D12-4BBD-A3F7-8DB69EC8C595}" type="presOf" srcId="{0B594E94-2025-4881-ABD4-38B3A3EAD76C}" destId="{3CE50F79-25BF-4079-AFB0-7FD46DB2334C}" srcOrd="0" destOrd="0" presId="urn:microsoft.com/office/officeart/2018/2/layout/IconCircleList"/>
    <dgm:cxn modelId="{CC50DEDF-14E3-45A6-9E8F-0EC9E2E6349C}" type="presOf" srcId="{B46CA814-5406-4621-8F7C-916AC12684E9}" destId="{42597E6D-5D1B-4B77-A642-7FDD41ACB55B}" srcOrd="0" destOrd="0" presId="urn:microsoft.com/office/officeart/2018/2/layout/IconCircleList"/>
    <dgm:cxn modelId="{C9EBE1E8-A630-41A6-9AB5-BEBFC1431B80}" type="presOf" srcId="{1A53EAE8-FD68-4448-B42E-CA6AFDBBAF36}" destId="{86DEEFCF-BA08-4A22-803D-E79A86980D40}" srcOrd="0" destOrd="0" presId="urn:microsoft.com/office/officeart/2018/2/layout/IconCircleList"/>
    <dgm:cxn modelId="{B45C91F9-3D27-4BAF-A87D-724DBD2D6492}" type="presOf" srcId="{8B2D06B0-5F3F-4F6F-ABE5-DF06118BABBA}" destId="{762FC997-575A-4EBE-B326-29BCDE8B31AB}" srcOrd="0" destOrd="0" presId="urn:microsoft.com/office/officeart/2018/2/layout/IconCircleList"/>
    <dgm:cxn modelId="{EFEFC2DE-17F7-4CAD-859E-A7C4C6A333C1}" type="presParOf" srcId="{762FC997-575A-4EBE-B326-29BCDE8B31AB}" destId="{1A4A6013-524D-475B-B101-698DB2F3716E}" srcOrd="0" destOrd="0" presId="urn:microsoft.com/office/officeart/2018/2/layout/IconCircleList"/>
    <dgm:cxn modelId="{E7DA23BA-D9D2-44CD-B0EA-DA3F5C9FD0C9}" type="presParOf" srcId="{1A4A6013-524D-475B-B101-698DB2F3716E}" destId="{9B82B096-354D-4A0E-828D-E7B7534F39D1}" srcOrd="0" destOrd="0" presId="urn:microsoft.com/office/officeart/2018/2/layout/IconCircleList"/>
    <dgm:cxn modelId="{8464F84F-0EE2-4806-AF31-B45385B57426}" type="presParOf" srcId="{9B82B096-354D-4A0E-828D-E7B7534F39D1}" destId="{2D82273F-2CB0-4068-8230-2953D91257DD}" srcOrd="0" destOrd="0" presId="urn:microsoft.com/office/officeart/2018/2/layout/IconCircleList"/>
    <dgm:cxn modelId="{FAF2E2F6-417D-4B63-AA45-6AC3D1D5ED82}" type="presParOf" srcId="{9B82B096-354D-4A0E-828D-E7B7534F39D1}" destId="{33B8ED2C-40B8-471E-9184-9B3AF9FA8BD2}" srcOrd="1" destOrd="0" presId="urn:microsoft.com/office/officeart/2018/2/layout/IconCircleList"/>
    <dgm:cxn modelId="{546E3B11-730C-4AFB-828C-8756C9760A64}" type="presParOf" srcId="{9B82B096-354D-4A0E-828D-E7B7534F39D1}" destId="{27DA0064-F288-4A01-8A95-0AF19E03649D}" srcOrd="2" destOrd="0" presId="urn:microsoft.com/office/officeart/2018/2/layout/IconCircleList"/>
    <dgm:cxn modelId="{DEAEA0DC-EB6E-481E-8174-6EA243FDF238}" type="presParOf" srcId="{9B82B096-354D-4A0E-828D-E7B7534F39D1}" destId="{3CE50F79-25BF-4079-AFB0-7FD46DB2334C}" srcOrd="3" destOrd="0" presId="urn:microsoft.com/office/officeart/2018/2/layout/IconCircleList"/>
    <dgm:cxn modelId="{CBE65B88-783F-4CD8-9FF2-680BC0ECB219}" type="presParOf" srcId="{1A4A6013-524D-475B-B101-698DB2F3716E}" destId="{42597E6D-5D1B-4B77-A642-7FDD41ACB55B}" srcOrd="1" destOrd="0" presId="urn:microsoft.com/office/officeart/2018/2/layout/IconCircleList"/>
    <dgm:cxn modelId="{23F1F15A-7917-46A4-9637-4F3DAB7B8B98}" type="presParOf" srcId="{1A4A6013-524D-475B-B101-698DB2F3716E}" destId="{0B8C815F-241C-414A-8B0E-7335C2900236}" srcOrd="2" destOrd="0" presId="urn:microsoft.com/office/officeart/2018/2/layout/IconCircleList"/>
    <dgm:cxn modelId="{1291FB37-E8AB-41D0-99F5-A8A999C4C3AF}" type="presParOf" srcId="{0B8C815F-241C-414A-8B0E-7335C2900236}" destId="{EBB4629F-6F32-496D-941D-81CD2AF63070}" srcOrd="0" destOrd="0" presId="urn:microsoft.com/office/officeart/2018/2/layout/IconCircleList"/>
    <dgm:cxn modelId="{1D144B75-AD52-4794-90BF-E970D0F8454C}" type="presParOf" srcId="{0B8C815F-241C-414A-8B0E-7335C2900236}" destId="{1E96D367-60DC-438F-A9B1-279284BC9F92}" srcOrd="1" destOrd="0" presId="urn:microsoft.com/office/officeart/2018/2/layout/IconCircleList"/>
    <dgm:cxn modelId="{667E68BF-3148-47FF-B2A2-49946B4E1F3F}" type="presParOf" srcId="{0B8C815F-241C-414A-8B0E-7335C2900236}" destId="{F8E5D0E0-99C9-4A90-9446-BC819079A403}" srcOrd="2" destOrd="0" presId="urn:microsoft.com/office/officeart/2018/2/layout/IconCircleList"/>
    <dgm:cxn modelId="{C90C7F3C-AD0A-4857-BE23-3D2F187AFCDF}" type="presParOf" srcId="{0B8C815F-241C-414A-8B0E-7335C2900236}" destId="{3B49F908-0F49-49CF-9374-27DDE362A6A0}" srcOrd="3" destOrd="0" presId="urn:microsoft.com/office/officeart/2018/2/layout/IconCircleList"/>
    <dgm:cxn modelId="{E67B04EC-06BF-4963-A643-AFED1C87C655}" type="presParOf" srcId="{1A4A6013-524D-475B-B101-698DB2F3716E}" destId="{86DEEFCF-BA08-4A22-803D-E79A86980D40}" srcOrd="3" destOrd="0" presId="urn:microsoft.com/office/officeart/2018/2/layout/IconCircleList"/>
    <dgm:cxn modelId="{32E1F133-BE3E-476D-897B-139EF13DB237}" type="presParOf" srcId="{1A4A6013-524D-475B-B101-698DB2F3716E}" destId="{20044A91-409D-4F87-B932-CA08261F524E}" srcOrd="4" destOrd="0" presId="urn:microsoft.com/office/officeart/2018/2/layout/IconCircleList"/>
    <dgm:cxn modelId="{7401DB43-81EC-4671-9AEA-5111938D1D3A}" type="presParOf" srcId="{20044A91-409D-4F87-B932-CA08261F524E}" destId="{BCE2C369-6AC1-4E39-BF3D-FA17B35B2F92}" srcOrd="0" destOrd="0" presId="urn:microsoft.com/office/officeart/2018/2/layout/IconCircleList"/>
    <dgm:cxn modelId="{263B9778-2A9D-4C89-AD14-2AA4442A0B26}" type="presParOf" srcId="{20044A91-409D-4F87-B932-CA08261F524E}" destId="{8E24977E-7582-4928-87A9-C33737AB1FCE}" srcOrd="1" destOrd="0" presId="urn:microsoft.com/office/officeart/2018/2/layout/IconCircleList"/>
    <dgm:cxn modelId="{00C84D0D-520B-42D2-853A-241628787ED2}" type="presParOf" srcId="{20044A91-409D-4F87-B932-CA08261F524E}" destId="{2389107F-0FD3-4A10-A940-5B138DA57883}" srcOrd="2" destOrd="0" presId="urn:microsoft.com/office/officeart/2018/2/layout/IconCircleList"/>
    <dgm:cxn modelId="{100AC9F3-4100-4769-B4AE-D388EBA1425D}" type="presParOf" srcId="{20044A91-409D-4F87-B932-CA08261F524E}" destId="{7D5884D0-3E2B-43C4-8A35-FD20376DACA7}" srcOrd="3" destOrd="0" presId="urn:microsoft.com/office/officeart/2018/2/layout/IconCircleList"/>
    <dgm:cxn modelId="{7A12DB10-E78A-477A-8F80-4DD0D015E456}" type="presParOf" srcId="{1A4A6013-524D-475B-B101-698DB2F3716E}" destId="{990B7C50-80BB-4C0E-8FF6-72C3922CC7A6}" srcOrd="5" destOrd="0" presId="urn:microsoft.com/office/officeart/2018/2/layout/IconCircleList"/>
    <dgm:cxn modelId="{8DE78DA1-AA22-4602-B218-040610F5436D}" type="presParOf" srcId="{1A4A6013-524D-475B-B101-698DB2F3716E}" destId="{63A9731D-5CC6-47BC-87AB-FCBB1BAA4B40}" srcOrd="6" destOrd="0" presId="urn:microsoft.com/office/officeart/2018/2/layout/IconCircleList"/>
    <dgm:cxn modelId="{36A56E0F-E29F-4447-8D5F-6D66E9E355B4}" type="presParOf" srcId="{63A9731D-5CC6-47BC-87AB-FCBB1BAA4B40}" destId="{F9D16FEC-6AE8-4601-A830-D284BDE2936B}" srcOrd="0" destOrd="0" presId="urn:microsoft.com/office/officeart/2018/2/layout/IconCircleList"/>
    <dgm:cxn modelId="{F3465DCD-8520-4B1E-8E3B-1B9B43987865}" type="presParOf" srcId="{63A9731D-5CC6-47BC-87AB-FCBB1BAA4B40}" destId="{94F84DD2-F8D0-4700-AED9-4CAE935C8856}" srcOrd="1" destOrd="0" presId="urn:microsoft.com/office/officeart/2018/2/layout/IconCircleList"/>
    <dgm:cxn modelId="{9B6BEE1E-D138-4133-B5EE-EC3D9E8C628F}" type="presParOf" srcId="{63A9731D-5CC6-47BC-87AB-FCBB1BAA4B40}" destId="{CCB04925-5DA3-4488-91FB-01EB0EDE75A1}" srcOrd="2" destOrd="0" presId="urn:microsoft.com/office/officeart/2018/2/layout/IconCircleList"/>
    <dgm:cxn modelId="{1ED31CB3-DCCB-45A7-A0F4-923A11D69E89}" type="presParOf" srcId="{63A9731D-5CC6-47BC-87AB-FCBB1BAA4B40}" destId="{44240ACC-0ED5-47A1-9C4C-15345C39BD2D}"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5FBF09-16C2-4C84-AA82-7766B9210B65}">
      <dsp:nvSpPr>
        <dsp:cNvPr id="0" name=""/>
        <dsp:cNvSpPr/>
      </dsp:nvSpPr>
      <dsp:spPr>
        <a:xfrm>
          <a:off x="790942" y="574555"/>
          <a:ext cx="1069592" cy="106959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9FDB662-E5BB-4BDE-B6EB-E834DF12C476}">
      <dsp:nvSpPr>
        <dsp:cNvPr id="0" name=""/>
        <dsp:cNvSpPr/>
      </dsp:nvSpPr>
      <dsp:spPr>
        <a:xfrm>
          <a:off x="137302" y="2023682"/>
          <a:ext cx="2376871" cy="108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en-US" sz="1600" kern="1200" dirty="0"/>
            <a:t>The poultry industry makes up about </a:t>
          </a:r>
          <a:r>
            <a:rPr lang="en-US" sz="1600" kern="1200" dirty="0">
              <a:solidFill>
                <a:schemeClr val="accent2"/>
              </a:solidFill>
            </a:rPr>
            <a:t>1.5 % </a:t>
          </a:r>
          <a:r>
            <a:rPr lang="en-US" sz="1600" kern="1200" dirty="0"/>
            <a:t>of the nation’s Gross Domestic Product, and employs more than </a:t>
          </a:r>
          <a:r>
            <a:rPr lang="en-US" sz="1600" kern="1200" dirty="0">
              <a:solidFill>
                <a:schemeClr val="accent2"/>
              </a:solidFill>
            </a:rPr>
            <a:t>3.6 million people </a:t>
          </a:r>
        </a:p>
      </dsp:txBody>
      <dsp:txXfrm>
        <a:off x="137302" y="2023682"/>
        <a:ext cx="2376871" cy="1080000"/>
      </dsp:txXfrm>
    </dsp:sp>
    <dsp:sp modelId="{F8845A82-7F8B-455A-992D-780559B9904A}">
      <dsp:nvSpPr>
        <dsp:cNvPr id="0" name=""/>
        <dsp:cNvSpPr/>
      </dsp:nvSpPr>
      <dsp:spPr>
        <a:xfrm>
          <a:off x="3583766" y="574555"/>
          <a:ext cx="1069592" cy="106959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F33C712-C296-4AB5-A21E-9E68747C0E04}">
      <dsp:nvSpPr>
        <dsp:cNvPr id="0" name=""/>
        <dsp:cNvSpPr/>
      </dsp:nvSpPr>
      <dsp:spPr>
        <a:xfrm>
          <a:off x="2930126" y="2023682"/>
          <a:ext cx="2376871" cy="108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en-US" sz="1600" kern="1200" dirty="0"/>
            <a:t>Brazil is the world’s </a:t>
          </a:r>
          <a:r>
            <a:rPr lang="en-US" sz="1600" kern="1200" dirty="0">
              <a:solidFill>
                <a:schemeClr val="accent2"/>
              </a:solidFill>
            </a:rPr>
            <a:t>3</a:t>
          </a:r>
          <a:r>
            <a:rPr lang="en-US" sz="1600" kern="1200" baseline="30000" dirty="0">
              <a:solidFill>
                <a:schemeClr val="accent2"/>
              </a:solidFill>
            </a:rPr>
            <a:t>rd</a:t>
          </a:r>
          <a:r>
            <a:rPr lang="en-US" sz="1600" kern="1200" dirty="0">
              <a:solidFill>
                <a:schemeClr val="accent2"/>
              </a:solidFill>
            </a:rPr>
            <a:t> </a:t>
          </a:r>
          <a:r>
            <a:rPr lang="en-US" sz="1600" kern="1200" dirty="0"/>
            <a:t>largest poultry manufacturer accounting for about a </a:t>
          </a:r>
          <a:r>
            <a:rPr lang="en-US" sz="1600" kern="1200" dirty="0">
              <a:solidFill>
                <a:schemeClr val="accent2"/>
              </a:solidFill>
            </a:rPr>
            <a:t>1/3</a:t>
          </a:r>
          <a:r>
            <a:rPr lang="en-US" sz="1600" kern="1200" dirty="0"/>
            <a:t> of the world’s poultry</a:t>
          </a:r>
        </a:p>
      </dsp:txBody>
      <dsp:txXfrm>
        <a:off x="2930126" y="2023682"/>
        <a:ext cx="2376871" cy="1080000"/>
      </dsp:txXfrm>
    </dsp:sp>
    <dsp:sp modelId="{D158E923-F5A6-4265-B23B-97D23D65250F}">
      <dsp:nvSpPr>
        <dsp:cNvPr id="0" name=""/>
        <dsp:cNvSpPr/>
      </dsp:nvSpPr>
      <dsp:spPr>
        <a:xfrm>
          <a:off x="6376591" y="574555"/>
          <a:ext cx="1069592" cy="106959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7FF33C3-6CA2-4533-ACD5-16A063B00690}">
      <dsp:nvSpPr>
        <dsp:cNvPr id="0" name=""/>
        <dsp:cNvSpPr/>
      </dsp:nvSpPr>
      <dsp:spPr>
        <a:xfrm>
          <a:off x="5722951" y="2023682"/>
          <a:ext cx="2376871" cy="108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en-US" sz="1600" kern="1200" dirty="0"/>
            <a:t>Feather disposal has led to high farmer mortality rates of </a:t>
          </a:r>
          <a:r>
            <a:rPr lang="en-US" sz="1600" kern="1200" dirty="0">
              <a:solidFill>
                <a:schemeClr val="accent2"/>
              </a:solidFill>
            </a:rPr>
            <a:t>0.25 %</a:t>
          </a:r>
          <a:r>
            <a:rPr lang="en-US" sz="1600" kern="1200" dirty="0"/>
            <a:t> per day</a:t>
          </a:r>
        </a:p>
      </dsp:txBody>
      <dsp:txXfrm>
        <a:off x="5722951" y="2023682"/>
        <a:ext cx="2376871" cy="1080000"/>
      </dsp:txXfrm>
    </dsp:sp>
    <dsp:sp modelId="{64757E4D-3974-4904-9174-DA960D47C1BD}">
      <dsp:nvSpPr>
        <dsp:cNvPr id="0" name=""/>
        <dsp:cNvSpPr/>
      </dsp:nvSpPr>
      <dsp:spPr>
        <a:xfrm>
          <a:off x="9169415" y="574555"/>
          <a:ext cx="1069592" cy="106959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B905769-35A4-4066-B923-2871AF89D34B}">
      <dsp:nvSpPr>
        <dsp:cNvPr id="0" name=""/>
        <dsp:cNvSpPr/>
      </dsp:nvSpPr>
      <dsp:spPr>
        <a:xfrm>
          <a:off x="8515775" y="2023682"/>
          <a:ext cx="2376871" cy="108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en-US" sz="1600" kern="1200" dirty="0"/>
            <a:t>Normal biomass removal methods had led to many </a:t>
          </a:r>
          <a:r>
            <a:rPr lang="en-US" sz="1600" kern="1200" dirty="0">
              <a:solidFill>
                <a:schemeClr val="accent2"/>
              </a:solidFill>
            </a:rPr>
            <a:t>environmental problems  </a:t>
          </a:r>
        </a:p>
      </dsp:txBody>
      <dsp:txXfrm>
        <a:off x="8515775" y="2023682"/>
        <a:ext cx="2376871" cy="108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CFB744-C4AF-4286-B3E4-242DC56B22B9}">
      <dsp:nvSpPr>
        <dsp:cNvPr id="0" name=""/>
        <dsp:cNvSpPr/>
      </dsp:nvSpPr>
      <dsp:spPr>
        <a:xfrm>
          <a:off x="5116" y="1243458"/>
          <a:ext cx="2978301" cy="1191320"/>
        </a:xfrm>
        <a:prstGeom prst="chevron">
          <a:avLst/>
        </a:prstGeom>
        <a:solidFill>
          <a:schemeClr val="accent2">
            <a:lumMod val="50000"/>
          </a:schemeClr>
        </a:solidFill>
        <a:ln w="22225" cap="rnd"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n-US" sz="1700" b="1" i="1" kern="1200" dirty="0"/>
            <a:t>Characterization Studies</a:t>
          </a:r>
        </a:p>
      </dsp:txBody>
      <dsp:txXfrm>
        <a:off x="600776" y="1243458"/>
        <a:ext cx="1786981" cy="1191320"/>
      </dsp:txXfrm>
    </dsp:sp>
    <dsp:sp modelId="{AD8ACFBB-E09C-49B5-BD61-0B968BD80BF1}">
      <dsp:nvSpPr>
        <dsp:cNvPr id="0" name=""/>
        <dsp:cNvSpPr/>
      </dsp:nvSpPr>
      <dsp:spPr>
        <a:xfrm>
          <a:off x="2685588" y="1243458"/>
          <a:ext cx="2978301" cy="1191320"/>
        </a:xfrm>
        <a:prstGeom prst="chevron">
          <a:avLst/>
        </a:prstGeom>
        <a:solidFill>
          <a:schemeClr val="accent2">
            <a:lumMod val="75000"/>
          </a:schemeClr>
        </a:solidFill>
        <a:ln w="22225" cap="rnd"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n-US" sz="1700" b="1" i="1" kern="1200" dirty="0"/>
            <a:t>Hydrolysis</a:t>
          </a:r>
          <a:r>
            <a:rPr lang="en-US" sz="1700" kern="1200" dirty="0"/>
            <a:t> </a:t>
          </a:r>
        </a:p>
      </dsp:txBody>
      <dsp:txXfrm>
        <a:off x="3281248" y="1243458"/>
        <a:ext cx="1786981" cy="1191320"/>
      </dsp:txXfrm>
    </dsp:sp>
    <dsp:sp modelId="{634544E5-5C8B-4428-AFBC-BF40996AF43F}">
      <dsp:nvSpPr>
        <dsp:cNvPr id="0" name=""/>
        <dsp:cNvSpPr/>
      </dsp:nvSpPr>
      <dsp:spPr>
        <a:xfrm>
          <a:off x="5366059" y="1243458"/>
          <a:ext cx="2978301" cy="1191320"/>
        </a:xfrm>
        <a:prstGeom prst="chevron">
          <a:avLst/>
        </a:prstGeom>
        <a:solidFill>
          <a:schemeClr val="accent2">
            <a:lumMod val="60000"/>
            <a:lumOff val="40000"/>
          </a:schemeClr>
        </a:solidFill>
        <a:ln w="22225" cap="rnd"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n-US" sz="1700" b="1" i="1" kern="1200" dirty="0"/>
            <a:t>Hydrolysate Analysis </a:t>
          </a:r>
        </a:p>
      </dsp:txBody>
      <dsp:txXfrm>
        <a:off x="5961719" y="1243458"/>
        <a:ext cx="1786981" cy="1191320"/>
      </dsp:txXfrm>
    </dsp:sp>
    <dsp:sp modelId="{F05DEBE7-7AE4-4D84-9751-CB3166E4D687}">
      <dsp:nvSpPr>
        <dsp:cNvPr id="0" name=""/>
        <dsp:cNvSpPr/>
      </dsp:nvSpPr>
      <dsp:spPr>
        <a:xfrm>
          <a:off x="8046531" y="1243458"/>
          <a:ext cx="2978301" cy="1191320"/>
        </a:xfrm>
        <a:prstGeom prst="chevron">
          <a:avLst/>
        </a:prstGeom>
        <a:solidFill>
          <a:schemeClr val="accent2">
            <a:lumMod val="40000"/>
            <a:lumOff val="60000"/>
          </a:schemeClr>
        </a:solidFill>
        <a:ln w="22225" cap="rnd"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n-US" sz="1700" b="1" i="1" kern="1200" dirty="0"/>
            <a:t>Amino Acid Analysis</a:t>
          </a:r>
        </a:p>
      </dsp:txBody>
      <dsp:txXfrm>
        <a:off x="8642191" y="1243458"/>
        <a:ext cx="1786981" cy="11913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3912A2-4855-4036-B677-D21E69AACFA4}">
      <dsp:nvSpPr>
        <dsp:cNvPr id="0" name=""/>
        <dsp:cNvSpPr/>
      </dsp:nvSpPr>
      <dsp:spPr>
        <a:xfrm>
          <a:off x="0" y="574"/>
          <a:ext cx="7012370" cy="134513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67AF512-D009-45A7-9608-A9F83243C008}">
      <dsp:nvSpPr>
        <dsp:cNvPr id="0" name=""/>
        <dsp:cNvSpPr/>
      </dsp:nvSpPr>
      <dsp:spPr>
        <a:xfrm>
          <a:off x="406904" y="303230"/>
          <a:ext cx="739825" cy="73982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838F115-75C9-4EFF-AEA0-074467D0F59E}">
      <dsp:nvSpPr>
        <dsp:cNvPr id="0" name=""/>
        <dsp:cNvSpPr/>
      </dsp:nvSpPr>
      <dsp:spPr>
        <a:xfrm>
          <a:off x="1553633" y="574"/>
          <a:ext cx="5458736" cy="13451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360" tIns="142360" rIns="142360" bIns="142360" numCol="1" spcCol="1270" anchor="ctr" anchorCtr="0">
          <a:noAutofit/>
        </a:bodyPr>
        <a:lstStyle/>
        <a:p>
          <a:pPr marL="0" lvl="0" indent="0" algn="l" defTabSz="889000">
            <a:lnSpc>
              <a:spcPct val="100000"/>
            </a:lnSpc>
            <a:spcBef>
              <a:spcPct val="0"/>
            </a:spcBef>
            <a:spcAft>
              <a:spcPct val="35000"/>
            </a:spcAft>
            <a:buNone/>
          </a:pPr>
          <a:r>
            <a:rPr lang="en-US" sz="2000" kern="1200" dirty="0"/>
            <a:t>Temperatures at around 210 C point to optimal nitrogen recovery</a:t>
          </a:r>
        </a:p>
        <a:p>
          <a:pPr marL="0" lvl="0" indent="0" algn="l" defTabSz="889000">
            <a:lnSpc>
              <a:spcPct val="100000"/>
            </a:lnSpc>
            <a:spcBef>
              <a:spcPct val="0"/>
            </a:spcBef>
            <a:spcAft>
              <a:spcPct val="35000"/>
            </a:spcAft>
            <a:buNone/>
          </a:pPr>
          <a:endParaRPr lang="en-US" sz="2000" kern="1200" dirty="0"/>
        </a:p>
      </dsp:txBody>
      <dsp:txXfrm>
        <a:off x="1553633" y="574"/>
        <a:ext cx="5458736" cy="1345137"/>
      </dsp:txXfrm>
    </dsp:sp>
    <dsp:sp modelId="{D144D462-A245-472B-928A-C89CAA639E9A}">
      <dsp:nvSpPr>
        <dsp:cNvPr id="0" name=""/>
        <dsp:cNvSpPr/>
      </dsp:nvSpPr>
      <dsp:spPr>
        <a:xfrm>
          <a:off x="0" y="1681996"/>
          <a:ext cx="7012370" cy="134513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7D59E8E-D9E8-4F79-92A6-CA2B88BEF1DD}">
      <dsp:nvSpPr>
        <dsp:cNvPr id="0" name=""/>
        <dsp:cNvSpPr/>
      </dsp:nvSpPr>
      <dsp:spPr>
        <a:xfrm>
          <a:off x="406904" y="1984652"/>
          <a:ext cx="739825" cy="73982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716938C-AE05-4EA9-BD3C-2882B79B75F7}">
      <dsp:nvSpPr>
        <dsp:cNvPr id="0" name=""/>
        <dsp:cNvSpPr/>
      </dsp:nvSpPr>
      <dsp:spPr>
        <a:xfrm>
          <a:off x="1553633" y="1681996"/>
          <a:ext cx="5458736" cy="13451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360" tIns="142360" rIns="142360" bIns="142360" numCol="1" spcCol="1270" anchor="ctr" anchorCtr="0">
          <a:noAutofit/>
        </a:bodyPr>
        <a:lstStyle/>
        <a:p>
          <a:pPr marL="0" lvl="0" indent="0" algn="l" defTabSz="889000">
            <a:lnSpc>
              <a:spcPct val="100000"/>
            </a:lnSpc>
            <a:spcBef>
              <a:spcPct val="0"/>
            </a:spcBef>
            <a:spcAft>
              <a:spcPct val="35000"/>
            </a:spcAft>
            <a:buNone/>
          </a:pPr>
          <a:r>
            <a:rPr lang="en-US" sz="2000" kern="1200" dirty="0"/>
            <a:t>Operating times around 10 minutes may prevent the degradation of amino acids</a:t>
          </a:r>
        </a:p>
        <a:p>
          <a:pPr marL="0" lvl="0" indent="0" algn="l" defTabSz="889000">
            <a:lnSpc>
              <a:spcPct val="100000"/>
            </a:lnSpc>
            <a:spcBef>
              <a:spcPct val="0"/>
            </a:spcBef>
            <a:spcAft>
              <a:spcPct val="35000"/>
            </a:spcAft>
            <a:buNone/>
          </a:pPr>
          <a:endParaRPr lang="en-US" sz="2000" kern="1200" dirty="0"/>
        </a:p>
      </dsp:txBody>
      <dsp:txXfrm>
        <a:off x="1553633" y="1681996"/>
        <a:ext cx="5458736" cy="1345137"/>
      </dsp:txXfrm>
    </dsp:sp>
    <dsp:sp modelId="{24BC8F46-87D5-4D12-B4B7-5BFF92484D2F}">
      <dsp:nvSpPr>
        <dsp:cNvPr id="0" name=""/>
        <dsp:cNvSpPr/>
      </dsp:nvSpPr>
      <dsp:spPr>
        <a:xfrm>
          <a:off x="0" y="3363418"/>
          <a:ext cx="7012370" cy="134513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32E8971-9B56-48E0-ABDB-7710C538A239}">
      <dsp:nvSpPr>
        <dsp:cNvPr id="0" name=""/>
        <dsp:cNvSpPr/>
      </dsp:nvSpPr>
      <dsp:spPr>
        <a:xfrm>
          <a:off x="406904" y="3666074"/>
          <a:ext cx="739825" cy="739825"/>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B9CB024-FF07-4A7E-ADF5-277548C43CB6}">
      <dsp:nvSpPr>
        <dsp:cNvPr id="0" name=""/>
        <dsp:cNvSpPr/>
      </dsp:nvSpPr>
      <dsp:spPr>
        <a:xfrm>
          <a:off x="1553633" y="3363418"/>
          <a:ext cx="5458736" cy="13451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360" tIns="142360" rIns="142360" bIns="142360" numCol="1" spcCol="1270" anchor="ctr" anchorCtr="0">
          <a:noAutofit/>
        </a:bodyPr>
        <a:lstStyle/>
        <a:p>
          <a:pPr marL="0" lvl="0" indent="0" algn="l" defTabSz="889000">
            <a:lnSpc>
              <a:spcPct val="100000"/>
            </a:lnSpc>
            <a:spcBef>
              <a:spcPct val="0"/>
            </a:spcBef>
            <a:spcAft>
              <a:spcPct val="35000"/>
            </a:spcAft>
            <a:buNone/>
          </a:pPr>
          <a:r>
            <a:rPr lang="en-US" sz="2000" kern="1200" dirty="0"/>
            <a:t>Subcritical water hydrolysis is a functional way of obtaining protein content from poultry feathers</a:t>
          </a:r>
        </a:p>
        <a:p>
          <a:pPr marL="0" lvl="0" indent="0" algn="l" defTabSz="889000">
            <a:lnSpc>
              <a:spcPct val="100000"/>
            </a:lnSpc>
            <a:spcBef>
              <a:spcPct val="0"/>
            </a:spcBef>
            <a:spcAft>
              <a:spcPct val="35000"/>
            </a:spcAft>
            <a:buNone/>
          </a:pPr>
          <a:endParaRPr lang="en-US" sz="2000" kern="1200" dirty="0"/>
        </a:p>
      </dsp:txBody>
      <dsp:txXfrm>
        <a:off x="1553633" y="3363418"/>
        <a:ext cx="5458736" cy="134513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3912A2-4855-4036-B677-D21E69AACFA4}">
      <dsp:nvSpPr>
        <dsp:cNvPr id="0" name=""/>
        <dsp:cNvSpPr/>
      </dsp:nvSpPr>
      <dsp:spPr>
        <a:xfrm>
          <a:off x="0" y="574"/>
          <a:ext cx="7012370" cy="134513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67AF512-D009-45A7-9608-A9F83243C008}">
      <dsp:nvSpPr>
        <dsp:cNvPr id="0" name=""/>
        <dsp:cNvSpPr/>
      </dsp:nvSpPr>
      <dsp:spPr>
        <a:xfrm>
          <a:off x="406904" y="303230"/>
          <a:ext cx="739825" cy="73982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838F115-75C9-4EFF-AEA0-074467D0F59E}">
      <dsp:nvSpPr>
        <dsp:cNvPr id="0" name=""/>
        <dsp:cNvSpPr/>
      </dsp:nvSpPr>
      <dsp:spPr>
        <a:xfrm>
          <a:off x="1553633" y="574"/>
          <a:ext cx="5458736" cy="13451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360" tIns="142360" rIns="142360" bIns="142360" numCol="1" spcCol="1270" anchor="ctr" anchorCtr="0">
          <a:noAutofit/>
        </a:bodyPr>
        <a:lstStyle/>
        <a:p>
          <a:pPr marL="0" lvl="0" indent="0" algn="l" defTabSz="755650">
            <a:lnSpc>
              <a:spcPct val="100000"/>
            </a:lnSpc>
            <a:spcBef>
              <a:spcPct val="0"/>
            </a:spcBef>
            <a:spcAft>
              <a:spcPct val="35000"/>
            </a:spcAft>
            <a:buNone/>
          </a:pPr>
          <a:r>
            <a:rPr lang="en-US" sz="1700" kern="1200" dirty="0"/>
            <a:t>Testing more temperatures lower than 210 C and higher than 250 C</a:t>
          </a:r>
        </a:p>
      </dsp:txBody>
      <dsp:txXfrm>
        <a:off x="1553633" y="574"/>
        <a:ext cx="5458736" cy="1345137"/>
      </dsp:txXfrm>
    </dsp:sp>
    <dsp:sp modelId="{D144D462-A245-472B-928A-C89CAA639E9A}">
      <dsp:nvSpPr>
        <dsp:cNvPr id="0" name=""/>
        <dsp:cNvSpPr/>
      </dsp:nvSpPr>
      <dsp:spPr>
        <a:xfrm>
          <a:off x="0" y="1681996"/>
          <a:ext cx="7012370" cy="134513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7D59E8E-D9E8-4F79-92A6-CA2B88BEF1DD}">
      <dsp:nvSpPr>
        <dsp:cNvPr id="0" name=""/>
        <dsp:cNvSpPr/>
      </dsp:nvSpPr>
      <dsp:spPr>
        <a:xfrm>
          <a:off x="406904" y="1984652"/>
          <a:ext cx="739825" cy="73982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716938C-AE05-4EA9-BD3C-2882B79B75F7}">
      <dsp:nvSpPr>
        <dsp:cNvPr id="0" name=""/>
        <dsp:cNvSpPr/>
      </dsp:nvSpPr>
      <dsp:spPr>
        <a:xfrm>
          <a:off x="1553633" y="1681996"/>
          <a:ext cx="5458736" cy="13451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360" tIns="142360" rIns="142360" bIns="142360" numCol="1" spcCol="1270" anchor="ctr" anchorCtr="0">
          <a:noAutofit/>
        </a:bodyPr>
        <a:lstStyle/>
        <a:p>
          <a:pPr marL="0" lvl="0" indent="0" algn="l" defTabSz="755650">
            <a:lnSpc>
              <a:spcPct val="100000"/>
            </a:lnSpc>
            <a:spcBef>
              <a:spcPct val="0"/>
            </a:spcBef>
            <a:spcAft>
              <a:spcPct val="35000"/>
            </a:spcAft>
            <a:buNone/>
          </a:pPr>
          <a:r>
            <a:rPr lang="en-US" sz="1700" kern="1200" dirty="0"/>
            <a:t>Operating with a wider spectrum of flow rates to better determine the effects of retention time on hydrolysate composition</a:t>
          </a:r>
        </a:p>
      </dsp:txBody>
      <dsp:txXfrm>
        <a:off x="1553633" y="1681996"/>
        <a:ext cx="5458736" cy="1345137"/>
      </dsp:txXfrm>
    </dsp:sp>
    <dsp:sp modelId="{24BC8F46-87D5-4D12-B4B7-5BFF92484D2F}">
      <dsp:nvSpPr>
        <dsp:cNvPr id="0" name=""/>
        <dsp:cNvSpPr/>
      </dsp:nvSpPr>
      <dsp:spPr>
        <a:xfrm>
          <a:off x="0" y="3363418"/>
          <a:ext cx="7012370" cy="134513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32E8971-9B56-48E0-ABDB-7710C538A239}">
      <dsp:nvSpPr>
        <dsp:cNvPr id="0" name=""/>
        <dsp:cNvSpPr/>
      </dsp:nvSpPr>
      <dsp:spPr>
        <a:xfrm>
          <a:off x="406904" y="3666074"/>
          <a:ext cx="739825" cy="73982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B9CB024-FF07-4A7E-ADF5-277548C43CB6}">
      <dsp:nvSpPr>
        <dsp:cNvPr id="0" name=""/>
        <dsp:cNvSpPr/>
      </dsp:nvSpPr>
      <dsp:spPr>
        <a:xfrm>
          <a:off x="1553633" y="3363418"/>
          <a:ext cx="5458736" cy="13451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360" tIns="142360" rIns="142360" bIns="142360" numCol="1" spcCol="1270" anchor="ctr" anchorCtr="0">
          <a:noAutofit/>
        </a:bodyPr>
        <a:lstStyle/>
        <a:p>
          <a:pPr marL="0" lvl="0" indent="0" algn="l" defTabSz="755650">
            <a:lnSpc>
              <a:spcPct val="100000"/>
            </a:lnSpc>
            <a:spcBef>
              <a:spcPct val="0"/>
            </a:spcBef>
            <a:spcAft>
              <a:spcPct val="35000"/>
            </a:spcAft>
            <a:buNone/>
          </a:pPr>
          <a:r>
            <a:rPr lang="en-US" sz="1700" kern="1200" dirty="0"/>
            <a:t>Additional hydrolysate analysis such as testing for carbon and hydrogen content. As well as using other techniques like Energy dispersive X-RAY and FESM Analysis</a:t>
          </a:r>
        </a:p>
      </dsp:txBody>
      <dsp:txXfrm>
        <a:off x="1553633" y="3363418"/>
        <a:ext cx="5458736" cy="134513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82273F-2CB0-4068-8230-2953D91257DD}">
      <dsp:nvSpPr>
        <dsp:cNvPr id="0" name=""/>
        <dsp:cNvSpPr/>
      </dsp:nvSpPr>
      <dsp:spPr>
        <a:xfrm>
          <a:off x="310942" y="747954"/>
          <a:ext cx="1404808" cy="1404808"/>
        </a:xfrm>
        <a:prstGeom prst="rect">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3B8ED2C-40B8-471E-9184-9B3AF9FA8BD2}">
      <dsp:nvSpPr>
        <dsp:cNvPr id="0" name=""/>
        <dsp:cNvSpPr/>
      </dsp:nvSpPr>
      <dsp:spPr>
        <a:xfrm>
          <a:off x="44627" y="565347"/>
          <a:ext cx="1937437" cy="1770022"/>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CE50F79-25BF-4079-AFB0-7FD46DB2334C}">
      <dsp:nvSpPr>
        <dsp:cNvPr id="0" name=""/>
        <dsp:cNvSpPr/>
      </dsp:nvSpPr>
      <dsp:spPr>
        <a:xfrm>
          <a:off x="27381" y="2137907"/>
          <a:ext cx="2296244" cy="7320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b="0" i="1" kern="1200" dirty="0"/>
            <a:t>Professor Forster-Carneiro </a:t>
          </a:r>
        </a:p>
      </dsp:txBody>
      <dsp:txXfrm>
        <a:off x="27381" y="2137907"/>
        <a:ext cx="2296244" cy="732087"/>
      </dsp:txXfrm>
    </dsp:sp>
    <dsp:sp modelId="{EBB4629F-6F32-496D-941D-81CD2AF63070}">
      <dsp:nvSpPr>
        <dsp:cNvPr id="0" name=""/>
        <dsp:cNvSpPr/>
      </dsp:nvSpPr>
      <dsp:spPr>
        <a:xfrm>
          <a:off x="5648655" y="747954"/>
          <a:ext cx="1404808" cy="1404808"/>
        </a:xfrm>
        <a:prstGeom prst="rect">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E96D367-60DC-438F-A9B1-279284BC9F92}">
      <dsp:nvSpPr>
        <dsp:cNvPr id="0" name=""/>
        <dsp:cNvSpPr/>
      </dsp:nvSpPr>
      <dsp:spPr>
        <a:xfrm>
          <a:off x="5534787" y="580392"/>
          <a:ext cx="1907029" cy="1813752"/>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B49F908-0F49-49CF-9374-27DDE362A6A0}">
      <dsp:nvSpPr>
        <dsp:cNvPr id="0" name=""/>
        <dsp:cNvSpPr/>
      </dsp:nvSpPr>
      <dsp:spPr>
        <a:xfrm>
          <a:off x="5835154" y="1987445"/>
          <a:ext cx="2833971" cy="10878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i="1" kern="1200" dirty="0"/>
            <a:t>Professor Timko </a:t>
          </a:r>
        </a:p>
      </dsp:txBody>
      <dsp:txXfrm>
        <a:off x="5835154" y="1987445"/>
        <a:ext cx="2833971" cy="1087883"/>
      </dsp:txXfrm>
    </dsp:sp>
    <dsp:sp modelId="{BCE2C369-6AC1-4E39-BF3D-FA17B35B2F92}">
      <dsp:nvSpPr>
        <dsp:cNvPr id="0" name=""/>
        <dsp:cNvSpPr/>
      </dsp:nvSpPr>
      <dsp:spPr>
        <a:xfrm>
          <a:off x="158833" y="3592324"/>
          <a:ext cx="1404808" cy="1404808"/>
        </a:xfrm>
        <a:prstGeom prst="rect">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E24977E-7582-4928-87A9-C33737AB1FCE}">
      <dsp:nvSpPr>
        <dsp:cNvPr id="0" name=""/>
        <dsp:cNvSpPr/>
      </dsp:nvSpPr>
      <dsp:spPr>
        <a:xfrm>
          <a:off x="44627" y="3499266"/>
          <a:ext cx="1633219" cy="1590923"/>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D5884D0-3E2B-43C4-8A35-FD20376DACA7}">
      <dsp:nvSpPr>
        <dsp:cNvPr id="0" name=""/>
        <dsp:cNvSpPr/>
      </dsp:nvSpPr>
      <dsp:spPr>
        <a:xfrm>
          <a:off x="0" y="4887985"/>
          <a:ext cx="2358563" cy="5721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00100">
            <a:lnSpc>
              <a:spcPct val="100000"/>
            </a:lnSpc>
            <a:spcBef>
              <a:spcPct val="0"/>
            </a:spcBef>
            <a:spcAft>
              <a:spcPct val="35000"/>
            </a:spcAft>
            <a:buNone/>
          </a:pPr>
          <a:r>
            <a:rPr lang="en-US" sz="1800" i="1" kern="1200" dirty="0"/>
            <a:t>WPI IGSD &amp; CHE Faculty </a:t>
          </a:r>
          <a:r>
            <a:rPr lang="en-US" sz="1800" kern="1200" dirty="0"/>
            <a:t> </a:t>
          </a:r>
        </a:p>
      </dsp:txBody>
      <dsp:txXfrm>
        <a:off x="0" y="4887985"/>
        <a:ext cx="2358563" cy="572192"/>
      </dsp:txXfrm>
    </dsp:sp>
    <dsp:sp modelId="{F9D16FEC-6AE8-4601-A830-D284BDE2936B}">
      <dsp:nvSpPr>
        <dsp:cNvPr id="0" name=""/>
        <dsp:cNvSpPr/>
      </dsp:nvSpPr>
      <dsp:spPr>
        <a:xfrm>
          <a:off x="5557755" y="3592324"/>
          <a:ext cx="1404808" cy="1404808"/>
        </a:xfrm>
        <a:prstGeom prst="rect">
          <a:avLst/>
        </a:prstGeom>
        <a:solidFill>
          <a:schemeClr val="bg1"/>
        </a:solidFill>
        <a:ln>
          <a:noFill/>
        </a:ln>
        <a:effectLst/>
      </dsp:spPr>
      <dsp:style>
        <a:lnRef idx="0">
          <a:scrgbClr r="0" g="0" b="0"/>
        </a:lnRef>
        <a:fillRef idx="1">
          <a:scrgbClr r="0" g="0" b="0"/>
        </a:fillRef>
        <a:effectRef idx="0">
          <a:scrgbClr r="0" g="0" b="0"/>
        </a:effectRef>
        <a:fontRef idx="minor"/>
      </dsp:style>
    </dsp:sp>
    <dsp:sp modelId="{94F84DD2-F8D0-4700-AED9-4CAE935C8856}">
      <dsp:nvSpPr>
        <dsp:cNvPr id="0" name=""/>
        <dsp:cNvSpPr/>
      </dsp:nvSpPr>
      <dsp:spPr>
        <a:xfrm>
          <a:off x="5597410" y="3068222"/>
          <a:ext cx="1967128" cy="1905978"/>
        </a:xfrm>
        <a:prstGeom prst="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58000" r="-58000"/>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4240ACC-0ED5-47A1-9C4C-15345C39BD2D}">
      <dsp:nvSpPr>
        <dsp:cNvPr id="0" name=""/>
        <dsp:cNvSpPr/>
      </dsp:nvSpPr>
      <dsp:spPr>
        <a:xfrm>
          <a:off x="5531849" y="4083768"/>
          <a:ext cx="2566912" cy="14048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marL="0" lvl="0" indent="0" algn="ctr" defTabSz="800100">
            <a:lnSpc>
              <a:spcPct val="100000"/>
            </a:lnSpc>
            <a:spcBef>
              <a:spcPct val="0"/>
            </a:spcBef>
            <a:spcAft>
              <a:spcPct val="35000"/>
            </a:spcAft>
            <a:buNone/>
          </a:pPr>
          <a:r>
            <a:rPr lang="en-US" sz="1800" i="1" kern="1200" dirty="0"/>
            <a:t>Everyone in the UNICAMP BIOCHAR Lab!! </a:t>
          </a:r>
        </a:p>
      </dsp:txBody>
      <dsp:txXfrm>
        <a:off x="5531849" y="4083768"/>
        <a:ext cx="2566912" cy="1404808"/>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4BB00B-7260-4CFC-8F47-90F433175C18}" type="datetimeFigureOut">
              <a:rPr lang="en-US" smtClean="0"/>
              <a:t>4/26/2020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759C11-FD99-4F07-AE6D-B783D8DD12E6}" type="slidenum">
              <a:rPr lang="en-US" smtClean="0"/>
              <a:t>‹#›</a:t>
            </a:fld>
            <a:endParaRPr lang="en-US"/>
          </a:p>
        </p:txBody>
      </p:sp>
    </p:spTree>
    <p:extLst>
      <p:ext uri="{BB962C8B-B14F-4D97-AF65-F5344CB8AC3E}">
        <p14:creationId xmlns:p14="http://schemas.microsoft.com/office/powerpoint/2010/main" val="27005370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759C11-FD99-4F07-AE6D-B783D8DD12E6}" type="slidenum">
              <a:rPr lang="en-US" smtClean="0"/>
              <a:t>1</a:t>
            </a:fld>
            <a:endParaRPr lang="en-US"/>
          </a:p>
        </p:txBody>
      </p:sp>
    </p:spTree>
    <p:extLst>
      <p:ext uri="{BB962C8B-B14F-4D97-AF65-F5344CB8AC3E}">
        <p14:creationId xmlns:p14="http://schemas.microsoft.com/office/powerpoint/2010/main" val="31253579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characterization tests that were done on the natural and processed feathers include total solids and volatile testing, total nitrogen testing using the </a:t>
            </a:r>
            <a:r>
              <a:rPr lang="en-US" dirty="0" err="1"/>
              <a:t>Khjedahl</a:t>
            </a:r>
            <a:r>
              <a:rPr lang="en-US" dirty="0"/>
              <a:t> method, which is also how we found the protein content. </a:t>
            </a:r>
          </a:p>
        </p:txBody>
      </p:sp>
      <p:sp>
        <p:nvSpPr>
          <p:cNvPr id="4" name="Slide Number Placeholder 3"/>
          <p:cNvSpPr>
            <a:spLocks noGrp="1"/>
          </p:cNvSpPr>
          <p:nvPr>
            <p:ph type="sldNum" sz="quarter" idx="5"/>
          </p:nvPr>
        </p:nvSpPr>
        <p:spPr/>
        <p:txBody>
          <a:bodyPr/>
          <a:lstStyle/>
          <a:p>
            <a:fld id="{74759C11-FD99-4F07-AE6D-B783D8DD12E6}" type="slidenum">
              <a:rPr lang="en-US" smtClean="0"/>
              <a:t>10</a:t>
            </a:fld>
            <a:endParaRPr lang="en-US"/>
          </a:p>
        </p:txBody>
      </p:sp>
    </p:spTree>
    <p:extLst>
      <p:ext uri="{BB962C8B-B14F-4D97-AF65-F5344CB8AC3E}">
        <p14:creationId xmlns:p14="http://schemas.microsoft.com/office/powerpoint/2010/main" val="5445173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graph on the right is the first initial 3 runs and the graph on the left are the most recent runs </a:t>
            </a:r>
          </a:p>
        </p:txBody>
      </p:sp>
      <p:sp>
        <p:nvSpPr>
          <p:cNvPr id="4" name="Slide Number Placeholder 3"/>
          <p:cNvSpPr>
            <a:spLocks noGrp="1"/>
          </p:cNvSpPr>
          <p:nvPr>
            <p:ph type="sldNum" sz="quarter" idx="5"/>
          </p:nvPr>
        </p:nvSpPr>
        <p:spPr/>
        <p:txBody>
          <a:bodyPr/>
          <a:lstStyle/>
          <a:p>
            <a:fld id="{74759C11-FD99-4F07-AE6D-B783D8DD12E6}" type="slidenum">
              <a:rPr lang="en-US" smtClean="0"/>
              <a:t>11</a:t>
            </a:fld>
            <a:endParaRPr lang="en-US"/>
          </a:p>
        </p:txBody>
      </p:sp>
    </p:spTree>
    <p:extLst>
      <p:ext uri="{BB962C8B-B14F-4D97-AF65-F5344CB8AC3E}">
        <p14:creationId xmlns:p14="http://schemas.microsoft.com/office/powerpoint/2010/main" val="12046770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percent of nitrogen recovered from the initial 10 g of feathers put in at each of the 8 collection points. Over the course of the approx. 32. minute run, 8 falcon tubes were filled with hydrolysate and tested on for total nitrogen. Not all of the nitrogen can be explained for with the presence of amino acids as we conducted a total nitrogen test, which also includes </a:t>
            </a:r>
            <a:r>
              <a:rPr lang="en-US" dirty="0" err="1"/>
              <a:t>ammonical</a:t>
            </a:r>
            <a:r>
              <a:rPr lang="en-US" dirty="0"/>
              <a:t> nitrogen. It can be seen that as time </a:t>
            </a:r>
            <a:r>
              <a:rPr lang="en-US" dirty="0" err="1"/>
              <a:t>continutes</a:t>
            </a:r>
            <a:r>
              <a:rPr lang="en-US" dirty="0"/>
              <a:t> the nitrogen from the raw feathers gets more and more depleted, suggesting that perhaps a shorter retention time might be more well-suited for the experiment. </a:t>
            </a:r>
          </a:p>
          <a:p>
            <a:endParaRPr lang="en-US" dirty="0"/>
          </a:p>
        </p:txBody>
      </p:sp>
      <p:sp>
        <p:nvSpPr>
          <p:cNvPr id="4" name="Slide Number Placeholder 3"/>
          <p:cNvSpPr>
            <a:spLocks noGrp="1"/>
          </p:cNvSpPr>
          <p:nvPr>
            <p:ph type="sldNum" sz="quarter" idx="5"/>
          </p:nvPr>
        </p:nvSpPr>
        <p:spPr/>
        <p:txBody>
          <a:bodyPr/>
          <a:lstStyle/>
          <a:p>
            <a:fld id="{74759C11-FD99-4F07-AE6D-B783D8DD12E6}" type="slidenum">
              <a:rPr lang="en-US" smtClean="0"/>
              <a:t>12</a:t>
            </a:fld>
            <a:endParaRPr lang="en-US"/>
          </a:p>
        </p:txBody>
      </p:sp>
    </p:spTree>
    <p:extLst>
      <p:ext uri="{BB962C8B-B14F-4D97-AF65-F5344CB8AC3E}">
        <p14:creationId xmlns:p14="http://schemas.microsoft.com/office/powerpoint/2010/main" val="20997719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in the end of the hydrolysis runs we were able to recover about 17% of nitrogen at 210 and 13% nitrogen at 230 C. This is a fairly good amount, especially considering the equipment that was used was not in brand new condition. </a:t>
            </a:r>
          </a:p>
          <a:p>
            <a:endParaRPr lang="en-US" dirty="0"/>
          </a:p>
          <a:p>
            <a:r>
              <a:rPr lang="en-US" dirty="0"/>
              <a:t>Though this is shown in percent nitrogen recovered, it is also important to note that the hydrolysis run at 210 C was able to recover about 81% of the protein in the raw feathers, while the run at 230 recovered a little over half at about 53%. This equates to a hydrolysate with about 8g of protein versus with about 5g of protein. Suggesting that 230 C may be too high to operate the hydrolysis technology. </a:t>
            </a:r>
          </a:p>
        </p:txBody>
      </p:sp>
      <p:sp>
        <p:nvSpPr>
          <p:cNvPr id="4" name="Slide Number Placeholder 3"/>
          <p:cNvSpPr>
            <a:spLocks noGrp="1"/>
          </p:cNvSpPr>
          <p:nvPr>
            <p:ph type="sldNum" sz="quarter" idx="5"/>
          </p:nvPr>
        </p:nvSpPr>
        <p:spPr/>
        <p:txBody>
          <a:bodyPr/>
          <a:lstStyle/>
          <a:p>
            <a:fld id="{74759C11-FD99-4F07-AE6D-B783D8DD12E6}" type="slidenum">
              <a:rPr lang="en-US" smtClean="0"/>
              <a:t>13</a:t>
            </a:fld>
            <a:endParaRPr lang="en-US"/>
          </a:p>
        </p:txBody>
      </p:sp>
    </p:spTree>
    <p:extLst>
      <p:ext uri="{BB962C8B-B14F-4D97-AF65-F5344CB8AC3E}">
        <p14:creationId xmlns:p14="http://schemas.microsoft.com/office/powerpoint/2010/main" val="33838969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can be seen that as the hydrolysis process </a:t>
            </a:r>
            <a:r>
              <a:rPr lang="en-US" dirty="0" err="1"/>
              <a:t>continutes</a:t>
            </a:r>
            <a:r>
              <a:rPr lang="en-US" dirty="0"/>
              <a:t> there is a drastic drop in the amount of organic content remaining. This drop happens around the collection 4 point, suggesting that after this point the hydrolysates may not be rich in organic matter such as amino acids. Furthermore, the 250 C run did have the highest overall organic matter content for the first 4 points, however after this point the three temperatures had very similar DQO values. The organic matter does not necessarily </a:t>
            </a:r>
            <a:r>
              <a:rPr lang="en-US" dirty="0" err="1"/>
              <a:t>inidicate</a:t>
            </a:r>
            <a:r>
              <a:rPr lang="en-US" dirty="0"/>
              <a:t> amino acid content. Having high DQO values does not mean that the </a:t>
            </a:r>
            <a:r>
              <a:rPr lang="en-US" dirty="0" err="1"/>
              <a:t>hydrolsayte</a:t>
            </a:r>
            <a:r>
              <a:rPr lang="en-US" dirty="0"/>
              <a:t> is abundant in amino acids, however having extremely low chemical oxygen demand does suggest the absence of amino acids. </a:t>
            </a:r>
          </a:p>
        </p:txBody>
      </p:sp>
      <p:sp>
        <p:nvSpPr>
          <p:cNvPr id="4" name="Slide Number Placeholder 3"/>
          <p:cNvSpPr>
            <a:spLocks noGrp="1"/>
          </p:cNvSpPr>
          <p:nvPr>
            <p:ph type="sldNum" sz="quarter" idx="5"/>
          </p:nvPr>
        </p:nvSpPr>
        <p:spPr/>
        <p:txBody>
          <a:bodyPr/>
          <a:lstStyle/>
          <a:p>
            <a:fld id="{74759C11-FD99-4F07-AE6D-B783D8DD12E6}" type="slidenum">
              <a:rPr lang="en-US" smtClean="0"/>
              <a:t>14</a:t>
            </a:fld>
            <a:endParaRPr lang="en-US"/>
          </a:p>
        </p:txBody>
      </p:sp>
    </p:spTree>
    <p:extLst>
      <p:ext uri="{BB962C8B-B14F-4D97-AF65-F5344CB8AC3E}">
        <p14:creationId xmlns:p14="http://schemas.microsoft.com/office/powerpoint/2010/main" val="36438309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Nelson-Somogyi testing was done just as a precautionary measure to ensure that the raw feathers used were in fact low in carbohydrate content. It can be seen that the final product of hydrolysates over the course of the run never reaches more than 2% sugar, which is what is expected from an organic substance that is around 90% protein. </a:t>
            </a:r>
          </a:p>
        </p:txBody>
      </p:sp>
      <p:sp>
        <p:nvSpPr>
          <p:cNvPr id="4" name="Slide Number Placeholder 3"/>
          <p:cNvSpPr>
            <a:spLocks noGrp="1"/>
          </p:cNvSpPr>
          <p:nvPr>
            <p:ph type="sldNum" sz="quarter" idx="5"/>
          </p:nvPr>
        </p:nvSpPr>
        <p:spPr/>
        <p:txBody>
          <a:bodyPr/>
          <a:lstStyle/>
          <a:p>
            <a:fld id="{74759C11-FD99-4F07-AE6D-B783D8DD12E6}" type="slidenum">
              <a:rPr lang="en-US" smtClean="0"/>
              <a:t>15</a:t>
            </a:fld>
            <a:endParaRPr lang="en-US"/>
          </a:p>
        </p:txBody>
      </p:sp>
    </p:spTree>
    <p:extLst>
      <p:ext uri="{BB962C8B-B14F-4D97-AF65-F5344CB8AC3E}">
        <p14:creationId xmlns:p14="http://schemas.microsoft.com/office/powerpoint/2010/main" val="19520144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Energy Dispersive X-ray analysis would aid in obtaining a more detailed elemental composition of the hydrolyzed poultry feathers. Likewise, a Field Emission Scanning Microscope (FESM) could be implemented to observe the hydrolyzed poultry feathers microstructures before and after hydrolysis. </a:t>
            </a:r>
          </a:p>
        </p:txBody>
      </p:sp>
      <p:sp>
        <p:nvSpPr>
          <p:cNvPr id="4" name="Slide Number Placeholder 3"/>
          <p:cNvSpPr>
            <a:spLocks noGrp="1"/>
          </p:cNvSpPr>
          <p:nvPr>
            <p:ph type="sldNum" sz="quarter" idx="5"/>
          </p:nvPr>
        </p:nvSpPr>
        <p:spPr/>
        <p:txBody>
          <a:bodyPr/>
          <a:lstStyle/>
          <a:p>
            <a:fld id="{74759C11-FD99-4F07-AE6D-B783D8DD12E6}" type="slidenum">
              <a:rPr lang="en-US" smtClean="0"/>
              <a:t>19</a:t>
            </a:fld>
            <a:endParaRPr lang="en-US"/>
          </a:p>
        </p:txBody>
      </p:sp>
    </p:spTree>
    <p:extLst>
      <p:ext uri="{BB962C8B-B14F-4D97-AF65-F5344CB8AC3E}">
        <p14:creationId xmlns:p14="http://schemas.microsoft.com/office/powerpoint/2010/main" val="18546997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759C11-FD99-4F07-AE6D-B783D8DD12E6}" type="slidenum">
              <a:rPr lang="en-US" smtClean="0"/>
              <a:t>21</a:t>
            </a:fld>
            <a:endParaRPr lang="en-US"/>
          </a:p>
        </p:txBody>
      </p:sp>
    </p:spTree>
    <p:extLst>
      <p:ext uri="{BB962C8B-B14F-4D97-AF65-F5344CB8AC3E}">
        <p14:creationId xmlns:p14="http://schemas.microsoft.com/office/powerpoint/2010/main" val="35041838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Define what biomass is here </a:t>
            </a:r>
          </a:p>
          <a:p>
            <a:endParaRPr lang="en-US" dirty="0"/>
          </a:p>
          <a:p>
            <a:endParaRPr lang="en-US" dirty="0"/>
          </a:p>
          <a:p>
            <a:r>
              <a:rPr lang="en-US" dirty="0"/>
              <a:t> Globally, the poultry industry produces about 1 million tons of poultry feathers (Cheng et al., 2007).</a:t>
            </a:r>
          </a:p>
        </p:txBody>
      </p:sp>
      <p:sp>
        <p:nvSpPr>
          <p:cNvPr id="4" name="Slide Number Placeholder 3"/>
          <p:cNvSpPr>
            <a:spLocks noGrp="1"/>
          </p:cNvSpPr>
          <p:nvPr>
            <p:ph type="sldNum" sz="quarter" idx="5"/>
          </p:nvPr>
        </p:nvSpPr>
        <p:spPr/>
        <p:txBody>
          <a:bodyPr/>
          <a:lstStyle/>
          <a:p>
            <a:fld id="{74759C11-FD99-4F07-AE6D-B783D8DD12E6}" type="slidenum">
              <a:rPr lang="en-US" smtClean="0"/>
              <a:t>2</a:t>
            </a:fld>
            <a:endParaRPr lang="en-US"/>
          </a:p>
        </p:txBody>
      </p:sp>
    </p:spTree>
    <p:extLst>
      <p:ext uri="{BB962C8B-B14F-4D97-AF65-F5344CB8AC3E}">
        <p14:creationId xmlns:p14="http://schemas.microsoft.com/office/powerpoint/2010/main" val="7674882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Incineration experts generally state that to have an economically viable operation, it is required to have an incinerator that burns at least 1000 </a:t>
            </a:r>
            <a:r>
              <a:rPr lang="en-US" dirty="0" err="1"/>
              <a:t>tonnes</a:t>
            </a:r>
            <a:r>
              <a:rPr lang="en-US" dirty="0"/>
              <a:t> of garbage each day. The cost to build such a facility is approximately $100 million. Operating costs to maintain the equipment, especially the pollution control equipment is also high</a:t>
            </a:r>
          </a:p>
          <a:p>
            <a:r>
              <a:rPr lang="en-US" dirty="0"/>
              <a:t>According to the United Nations Environment Program (UNEP), incinerators are the leading source of dioxin into the global environment. The EPA, in a recent study, identified dioxins as the cause of many cancers. </a:t>
            </a:r>
          </a:p>
          <a:p>
            <a:endParaRPr lang="en-US" dirty="0"/>
          </a:p>
          <a:p>
            <a:r>
              <a:rPr lang="en-US" dirty="0"/>
              <a:t>78% of participants living closer to the landfill site indicated serious contamination of air quality evident from bad odors linked to the landfill site (in south Africa)</a:t>
            </a:r>
          </a:p>
          <a:p>
            <a:r>
              <a:rPr lang="en-US" dirty="0"/>
              <a:t>Landfills are a major contributor to the world’s anthropogenic greenhouse gas (GHG) emissions because an enormous amount of CH4 and CO2 are generated from the degradation process of deposited waste in landfills </a:t>
            </a:r>
          </a:p>
          <a:p>
            <a:endParaRPr lang="en-US" dirty="0"/>
          </a:p>
        </p:txBody>
      </p:sp>
      <p:sp>
        <p:nvSpPr>
          <p:cNvPr id="4" name="Slide Number Placeholder 3"/>
          <p:cNvSpPr>
            <a:spLocks noGrp="1"/>
          </p:cNvSpPr>
          <p:nvPr>
            <p:ph type="sldNum" sz="quarter" idx="5"/>
          </p:nvPr>
        </p:nvSpPr>
        <p:spPr/>
        <p:txBody>
          <a:bodyPr/>
          <a:lstStyle/>
          <a:p>
            <a:fld id="{74759C11-FD99-4F07-AE6D-B783D8DD12E6}" type="slidenum">
              <a:rPr lang="en-US" smtClean="0"/>
              <a:t>3</a:t>
            </a:fld>
            <a:endParaRPr lang="en-US"/>
          </a:p>
        </p:txBody>
      </p:sp>
    </p:spTree>
    <p:extLst>
      <p:ext uri="{BB962C8B-B14F-4D97-AF65-F5344CB8AC3E}">
        <p14:creationId xmlns:p14="http://schemas.microsoft.com/office/powerpoint/2010/main" val="20807385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due to the extremely high protein content within the feather, which is about 82% crude protein (Tesfaye et al., 2017). </a:t>
            </a:r>
          </a:p>
          <a:p>
            <a:endParaRPr lang="en-US" dirty="0"/>
          </a:p>
        </p:txBody>
      </p:sp>
      <p:sp>
        <p:nvSpPr>
          <p:cNvPr id="4" name="Slide Number Placeholder 3"/>
          <p:cNvSpPr>
            <a:spLocks noGrp="1"/>
          </p:cNvSpPr>
          <p:nvPr>
            <p:ph type="sldNum" sz="quarter" idx="5"/>
          </p:nvPr>
        </p:nvSpPr>
        <p:spPr/>
        <p:txBody>
          <a:bodyPr/>
          <a:lstStyle/>
          <a:p>
            <a:fld id="{74759C11-FD99-4F07-AE6D-B783D8DD12E6}" type="slidenum">
              <a:rPr lang="en-US" smtClean="0"/>
              <a:t>4</a:t>
            </a:fld>
            <a:endParaRPr lang="en-US"/>
          </a:p>
        </p:txBody>
      </p:sp>
    </p:spTree>
    <p:extLst>
      <p:ext uri="{BB962C8B-B14F-4D97-AF65-F5344CB8AC3E}">
        <p14:creationId xmlns:p14="http://schemas.microsoft.com/office/powerpoint/2010/main" val="3536285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Hydrolysis chemical breakdown of a compound due to reaction with water. Subcritical refers to the pressure and temperature range of the water. </a:t>
            </a:r>
          </a:p>
          <a:p>
            <a:endParaRPr lang="en-US" dirty="0"/>
          </a:p>
          <a:p>
            <a:r>
              <a:rPr lang="en-US" dirty="0"/>
              <a:t>High density of liquid water held at high temperatures promotes the hydrolysis reactions required for conversion </a:t>
            </a:r>
          </a:p>
          <a:p>
            <a:endParaRPr lang="en-US" dirty="0"/>
          </a:p>
          <a:p>
            <a:r>
              <a:rPr lang="en-US" dirty="0"/>
              <a:t>Unique Properties of SWH </a:t>
            </a:r>
          </a:p>
          <a:p>
            <a:r>
              <a:rPr lang="en-US" dirty="0"/>
              <a:t> - water behaves like a nonpolar solvent and can be used as a clean medium for chemical reactions </a:t>
            </a:r>
          </a:p>
          <a:p>
            <a:r>
              <a:rPr lang="en-US" dirty="0"/>
              <a:t> - can also be applied in cases of energy and mass transfer due to the fluctuations in density and low dielectric properties</a:t>
            </a:r>
          </a:p>
          <a:p>
            <a:r>
              <a:rPr lang="en-US" dirty="0"/>
              <a:t> - the iconic content of subcritical water is approximately 1000x more than standard water, suggests that acidic and alkaline catalysts can be applied to the subcritical fluid. </a:t>
            </a:r>
          </a:p>
          <a:p>
            <a:endParaRPr lang="en-US" dirty="0"/>
          </a:p>
          <a:p>
            <a:r>
              <a:rPr lang="en-US" dirty="0"/>
              <a:t>Advantages </a:t>
            </a:r>
          </a:p>
          <a:p>
            <a:r>
              <a:rPr lang="en-US" dirty="0"/>
              <a:t> - requires minimal biomass pretreatment</a:t>
            </a:r>
          </a:p>
          <a:p>
            <a:r>
              <a:rPr lang="en-US" dirty="0"/>
              <a:t> - generates less waste</a:t>
            </a:r>
          </a:p>
          <a:p>
            <a:r>
              <a:rPr lang="en-US" dirty="0"/>
              <a:t> - requires shorter reaction times </a:t>
            </a:r>
          </a:p>
          <a:p>
            <a:r>
              <a:rPr lang="en-US" dirty="0"/>
              <a:t> - has fewer corrosion problems</a:t>
            </a:r>
          </a:p>
          <a:p>
            <a:r>
              <a:rPr lang="en-US" dirty="0"/>
              <a:t> - requires no toxic or expensive solvents </a:t>
            </a:r>
          </a:p>
          <a:p>
            <a:endParaRPr lang="en-US" dirty="0"/>
          </a:p>
          <a:p>
            <a:r>
              <a:rPr lang="en-US" dirty="0"/>
              <a:t>Clean technology;</a:t>
            </a:r>
          </a:p>
          <a:p>
            <a:r>
              <a:rPr lang="en-US" dirty="0"/>
              <a:t>+ Does not use dangerous solvents;</a:t>
            </a:r>
          </a:p>
          <a:p>
            <a:r>
              <a:rPr lang="en-US" dirty="0"/>
              <a:t>+ Ability to dissolve polar and non-polar molecules;</a:t>
            </a:r>
          </a:p>
          <a:p>
            <a:r>
              <a:rPr lang="en-US" dirty="0"/>
              <a:t>= </a:t>
            </a:r>
          </a:p>
          <a:p>
            <a:r>
              <a:rPr lang="en-US" dirty="0"/>
              <a:t>HIGH CATALYTIC CAPACITY WITHOUT GENERATING ENVIRONMENTAL LIABILITIES</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74759C11-FD99-4F07-AE6D-B783D8DD12E6}" type="slidenum">
              <a:rPr lang="en-US" smtClean="0"/>
              <a:t>5</a:t>
            </a:fld>
            <a:endParaRPr lang="en-US"/>
          </a:p>
        </p:txBody>
      </p:sp>
    </p:spTree>
    <p:extLst>
      <p:ext uri="{BB962C8B-B14F-4D97-AF65-F5344CB8AC3E}">
        <p14:creationId xmlns:p14="http://schemas.microsoft.com/office/powerpoint/2010/main" val="4850733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Research has shown that chicken feathers are anywhere from 80-90% protein, which indicates a high amount of amino acids that can be extracted for commercial purposes. Some of these amino acids include glutamine, cysteine, and serine. Amino acids can be applied to the pharmaceutical industry, the farming industry as a nutritional additive for farm meal and many other applications.  </a:t>
            </a:r>
          </a:p>
          <a:p>
            <a:endParaRPr lang="en-US" dirty="0"/>
          </a:p>
          <a:p>
            <a:r>
              <a:rPr lang="en-US" dirty="0"/>
              <a:t>Saravanan and </a:t>
            </a:r>
            <a:r>
              <a:rPr lang="en-US" dirty="0" err="1"/>
              <a:t>Dhurai</a:t>
            </a:r>
            <a:r>
              <a:rPr lang="en-US" dirty="0"/>
              <a:t>, 2012</a:t>
            </a:r>
          </a:p>
          <a:p>
            <a:r>
              <a:rPr lang="en-US" dirty="0"/>
              <a:t>(Ramakrishnan et al., 2011).</a:t>
            </a:r>
          </a:p>
          <a:p>
            <a:endParaRPr lang="en-US" dirty="0"/>
          </a:p>
          <a:p>
            <a:endParaRPr lang="en-US" dirty="0"/>
          </a:p>
          <a:p>
            <a:r>
              <a:rPr lang="en-US" dirty="0"/>
              <a:t>Poultry feathers are abundant in amino acids </a:t>
            </a:r>
          </a:p>
          <a:p>
            <a:r>
              <a:rPr lang="en-US" dirty="0"/>
              <a:t>Amino acids have a high value and variable applications </a:t>
            </a:r>
          </a:p>
          <a:p>
            <a:r>
              <a:rPr lang="en-US" dirty="0"/>
              <a:t>SWH is a clean way of achieving AAs</a:t>
            </a:r>
          </a:p>
          <a:p>
            <a:endParaRPr lang="en-US" dirty="0"/>
          </a:p>
        </p:txBody>
      </p:sp>
      <p:sp>
        <p:nvSpPr>
          <p:cNvPr id="4" name="Slide Number Placeholder 3"/>
          <p:cNvSpPr>
            <a:spLocks noGrp="1"/>
          </p:cNvSpPr>
          <p:nvPr>
            <p:ph type="sldNum" sz="quarter" idx="5"/>
          </p:nvPr>
        </p:nvSpPr>
        <p:spPr/>
        <p:txBody>
          <a:bodyPr/>
          <a:lstStyle/>
          <a:p>
            <a:fld id="{74759C11-FD99-4F07-AE6D-B783D8DD12E6}" type="slidenum">
              <a:rPr lang="en-US" smtClean="0"/>
              <a:t>6</a:t>
            </a:fld>
            <a:endParaRPr lang="en-US"/>
          </a:p>
        </p:txBody>
      </p:sp>
    </p:spTree>
    <p:extLst>
      <p:ext uri="{BB962C8B-B14F-4D97-AF65-F5344CB8AC3E}">
        <p14:creationId xmlns:p14="http://schemas.microsoft.com/office/powerpoint/2010/main" val="15763328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Characterization Studies </a:t>
            </a:r>
          </a:p>
          <a:p>
            <a:r>
              <a:rPr lang="en-US" dirty="0"/>
              <a:t> 1. total solids </a:t>
            </a:r>
          </a:p>
          <a:p>
            <a:r>
              <a:rPr lang="en-US" dirty="0"/>
              <a:t> 2. volatile solids </a:t>
            </a:r>
          </a:p>
          <a:p>
            <a:r>
              <a:rPr lang="en-US" dirty="0"/>
              <a:t> 3. Total nitrogen </a:t>
            </a:r>
          </a:p>
          <a:p>
            <a:endParaRPr lang="en-US" dirty="0"/>
          </a:p>
          <a:p>
            <a:r>
              <a:rPr lang="en-US" dirty="0"/>
              <a:t>**have yet to do SN or COD on the raw feathers themselves </a:t>
            </a:r>
          </a:p>
          <a:p>
            <a:endParaRPr lang="en-US" dirty="0"/>
          </a:p>
          <a:p>
            <a:r>
              <a:rPr lang="en-US" dirty="0"/>
              <a:t>Hydrolysis </a:t>
            </a:r>
          </a:p>
          <a:p>
            <a:r>
              <a:rPr lang="en-US" dirty="0"/>
              <a:t>1. Objective is to test out different temperatures as well as different flowrates in order to determine the best conditions at which subcritical water hydrolysis works best at producing high amounts of protein residues. </a:t>
            </a:r>
          </a:p>
          <a:p>
            <a:endParaRPr lang="en-US" dirty="0"/>
          </a:p>
          <a:p>
            <a:r>
              <a:rPr lang="en-US" dirty="0"/>
              <a:t>Hydrolysate Analysis </a:t>
            </a:r>
          </a:p>
          <a:p>
            <a:r>
              <a:rPr lang="en-US" dirty="0"/>
              <a:t> 1. Total nitrogen </a:t>
            </a:r>
          </a:p>
          <a:p>
            <a:r>
              <a:rPr lang="en-US" dirty="0"/>
              <a:t> 2. SN </a:t>
            </a:r>
          </a:p>
          <a:p>
            <a:r>
              <a:rPr lang="en-US" dirty="0"/>
              <a:t> 3. COD </a:t>
            </a:r>
          </a:p>
          <a:p>
            <a:endParaRPr lang="en-US" dirty="0"/>
          </a:p>
          <a:p>
            <a:r>
              <a:rPr lang="en-US" dirty="0"/>
              <a:t>The Amino Acid analysis portion will be conducted in a lab in Denmark by professor </a:t>
            </a:r>
            <a:r>
              <a:rPr lang="en-US" dirty="0" err="1"/>
              <a:t>solange</a:t>
            </a:r>
            <a:r>
              <a:rPr lang="en-US" dirty="0"/>
              <a:t>. </a:t>
            </a:r>
          </a:p>
        </p:txBody>
      </p:sp>
      <p:sp>
        <p:nvSpPr>
          <p:cNvPr id="4" name="Slide Number Placeholder 3"/>
          <p:cNvSpPr>
            <a:spLocks noGrp="1"/>
          </p:cNvSpPr>
          <p:nvPr>
            <p:ph type="sldNum" sz="quarter" idx="5"/>
          </p:nvPr>
        </p:nvSpPr>
        <p:spPr/>
        <p:txBody>
          <a:bodyPr/>
          <a:lstStyle/>
          <a:p>
            <a:fld id="{74759C11-FD99-4F07-AE6D-B783D8DD12E6}" type="slidenum">
              <a:rPr lang="en-US" smtClean="0"/>
              <a:t>7</a:t>
            </a:fld>
            <a:endParaRPr lang="en-US"/>
          </a:p>
        </p:txBody>
      </p:sp>
    </p:spTree>
    <p:extLst>
      <p:ext uri="{BB962C8B-B14F-4D97-AF65-F5344CB8AC3E}">
        <p14:creationId xmlns:p14="http://schemas.microsoft.com/office/powerpoint/2010/main" val="27952145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 on how this works – Refer to Notebook </a:t>
            </a:r>
          </a:p>
        </p:txBody>
      </p:sp>
      <p:sp>
        <p:nvSpPr>
          <p:cNvPr id="4" name="Slide Number Placeholder 3"/>
          <p:cNvSpPr>
            <a:spLocks noGrp="1"/>
          </p:cNvSpPr>
          <p:nvPr>
            <p:ph type="sldNum" sz="quarter" idx="5"/>
          </p:nvPr>
        </p:nvSpPr>
        <p:spPr/>
        <p:txBody>
          <a:bodyPr/>
          <a:lstStyle/>
          <a:p>
            <a:fld id="{74759C11-FD99-4F07-AE6D-B783D8DD12E6}" type="slidenum">
              <a:rPr lang="en-US" smtClean="0"/>
              <a:t>8</a:t>
            </a:fld>
            <a:endParaRPr lang="en-US"/>
          </a:p>
        </p:txBody>
      </p:sp>
    </p:spTree>
    <p:extLst>
      <p:ext uri="{BB962C8B-B14F-4D97-AF65-F5344CB8AC3E}">
        <p14:creationId xmlns:p14="http://schemas.microsoft.com/office/powerpoint/2010/main" val="17540946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to avoid the amino acid degradation from happening we operated at temperatures between 210-250 C at a moderate pressure and flowrate of 15 </a:t>
            </a:r>
            <a:r>
              <a:rPr lang="en-US" dirty="0" err="1"/>
              <a:t>Mpa</a:t>
            </a:r>
            <a:r>
              <a:rPr lang="en-US" dirty="0"/>
              <a:t> 10 mL/min, respectively. </a:t>
            </a:r>
          </a:p>
        </p:txBody>
      </p:sp>
      <p:sp>
        <p:nvSpPr>
          <p:cNvPr id="4" name="Slide Number Placeholder 3"/>
          <p:cNvSpPr>
            <a:spLocks noGrp="1"/>
          </p:cNvSpPr>
          <p:nvPr>
            <p:ph type="sldNum" sz="quarter" idx="5"/>
          </p:nvPr>
        </p:nvSpPr>
        <p:spPr/>
        <p:txBody>
          <a:bodyPr/>
          <a:lstStyle/>
          <a:p>
            <a:fld id="{74759C11-FD99-4F07-AE6D-B783D8DD12E6}" type="slidenum">
              <a:rPr lang="en-US" smtClean="0"/>
              <a:t>9</a:t>
            </a:fld>
            <a:endParaRPr lang="en-US"/>
          </a:p>
        </p:txBody>
      </p:sp>
    </p:spTree>
    <p:extLst>
      <p:ext uri="{BB962C8B-B14F-4D97-AF65-F5344CB8AC3E}">
        <p14:creationId xmlns:p14="http://schemas.microsoft.com/office/powerpoint/2010/main" val="21374103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48ED4765-31A3-4BB3-BB85-2A65DFD3C2F8}" type="datetimeFigureOut">
              <a:rPr lang="en-US" smtClean="0"/>
              <a:t>4/26/2020</a:t>
            </a:fld>
            <a:endParaRPr lang="en-US"/>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4A4794AE-9905-45FD-8E03-582303658CC1}" type="slidenum">
              <a:rPr lang="en-US" smtClean="0"/>
              <a:t>‹#›</a:t>
            </a:fld>
            <a:endParaRPr lang="en-US"/>
          </a:p>
        </p:txBody>
      </p:sp>
    </p:spTree>
    <p:extLst>
      <p:ext uri="{BB962C8B-B14F-4D97-AF65-F5344CB8AC3E}">
        <p14:creationId xmlns:p14="http://schemas.microsoft.com/office/powerpoint/2010/main" val="8335807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ED4765-31A3-4BB3-BB85-2A65DFD3C2F8}" type="datetimeFigureOut">
              <a:rPr lang="en-US" smtClean="0"/>
              <a:t>4/26/2020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4794AE-9905-45FD-8E03-582303658CC1}" type="slidenum">
              <a:rPr lang="en-US" smtClean="0"/>
              <a:t>‹#›</a:t>
            </a:fld>
            <a:endParaRPr lang="en-US"/>
          </a:p>
        </p:txBody>
      </p:sp>
    </p:spTree>
    <p:extLst>
      <p:ext uri="{BB962C8B-B14F-4D97-AF65-F5344CB8AC3E}">
        <p14:creationId xmlns:p14="http://schemas.microsoft.com/office/powerpoint/2010/main" val="11667721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48ED4765-31A3-4BB3-BB85-2A65DFD3C2F8}" type="datetimeFigureOut">
              <a:rPr lang="en-US" smtClean="0"/>
              <a:t>4/26/2020</a:t>
            </a:fld>
            <a:endParaRPr lang="en-US"/>
          </a:p>
        </p:txBody>
      </p:sp>
      <p:sp>
        <p:nvSpPr>
          <p:cNvPr id="5" name="Footer Placeholder 4"/>
          <p:cNvSpPr>
            <a:spLocks noGrp="1"/>
          </p:cNvSpPr>
          <p:nvPr>
            <p:ph type="ftr" sz="quarter" idx="11"/>
          </p:nvPr>
        </p:nvSpPr>
        <p:spPr>
          <a:xfrm>
            <a:off x="774923" y="5951811"/>
            <a:ext cx="7896279" cy="365125"/>
          </a:xfrm>
        </p:spPr>
        <p:txBody>
          <a:bodyPr/>
          <a:lstStyle/>
          <a:p>
            <a:endParaRPr lang="en-US"/>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4A4794AE-9905-45FD-8E03-582303658CC1}" type="slidenum">
              <a:rPr lang="en-US" smtClean="0"/>
              <a:t>‹#›</a:t>
            </a:fld>
            <a:endParaRPr lang="en-US"/>
          </a:p>
        </p:txBody>
      </p:sp>
    </p:spTree>
    <p:extLst>
      <p:ext uri="{BB962C8B-B14F-4D97-AF65-F5344CB8AC3E}">
        <p14:creationId xmlns:p14="http://schemas.microsoft.com/office/powerpoint/2010/main" val="3126201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ED4765-31A3-4BB3-BB85-2A65DFD3C2F8}" type="datetimeFigureOut">
              <a:rPr lang="en-US" smtClean="0"/>
              <a:t>4/26/2020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558300" y="5956137"/>
            <a:ext cx="1052508" cy="365125"/>
          </a:xfrm>
        </p:spPr>
        <p:txBody>
          <a:bodyPr/>
          <a:lstStyle/>
          <a:p>
            <a:fld id="{4A4794AE-9905-45FD-8E03-582303658CC1}" type="slidenum">
              <a:rPr lang="en-US" smtClean="0"/>
              <a:t>‹#›</a:t>
            </a:fld>
            <a:endParaRPr lang="en-US"/>
          </a:p>
        </p:txBody>
      </p:sp>
    </p:spTree>
    <p:extLst>
      <p:ext uri="{BB962C8B-B14F-4D97-AF65-F5344CB8AC3E}">
        <p14:creationId xmlns:p14="http://schemas.microsoft.com/office/powerpoint/2010/main" val="10906918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48ED4765-31A3-4BB3-BB85-2A65DFD3C2F8}" type="datetimeFigureOut">
              <a:rPr lang="en-US" smtClean="0"/>
              <a:t>4/26/2020</a:t>
            </a:fld>
            <a:endParaRPr 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4A4794AE-9905-45FD-8E03-582303658CC1}" type="slidenum">
              <a:rPr lang="en-US" smtClean="0"/>
              <a:t>‹#›</a:t>
            </a:fld>
            <a:endParaRPr lang="en-US"/>
          </a:p>
        </p:txBody>
      </p:sp>
    </p:spTree>
    <p:extLst>
      <p:ext uri="{BB962C8B-B14F-4D97-AF65-F5344CB8AC3E}">
        <p14:creationId xmlns:p14="http://schemas.microsoft.com/office/powerpoint/2010/main" val="26397664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ED4765-31A3-4BB3-BB85-2A65DFD3C2F8}" type="datetimeFigureOut">
              <a:rPr lang="en-US" smtClean="0"/>
              <a:t>4/26/2020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4794AE-9905-45FD-8E03-582303658CC1}" type="slidenum">
              <a:rPr lang="en-US" smtClean="0"/>
              <a:t>‹#›</a:t>
            </a:fld>
            <a:endParaRPr lang="en-US"/>
          </a:p>
        </p:txBody>
      </p:sp>
    </p:spTree>
    <p:extLst>
      <p:ext uri="{BB962C8B-B14F-4D97-AF65-F5344CB8AC3E}">
        <p14:creationId xmlns:p14="http://schemas.microsoft.com/office/powerpoint/2010/main" val="18131918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ED4765-31A3-4BB3-BB85-2A65DFD3C2F8}" type="datetimeFigureOut">
              <a:rPr lang="en-US" smtClean="0"/>
              <a:t>4/26/2020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4794AE-9905-45FD-8E03-582303658CC1}" type="slidenum">
              <a:rPr lang="en-US" smtClean="0"/>
              <a:t>‹#›</a:t>
            </a:fld>
            <a:endParaRPr lang="en-US"/>
          </a:p>
        </p:txBody>
      </p:sp>
    </p:spTree>
    <p:extLst>
      <p:ext uri="{BB962C8B-B14F-4D97-AF65-F5344CB8AC3E}">
        <p14:creationId xmlns:p14="http://schemas.microsoft.com/office/powerpoint/2010/main" val="3881051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8ED4765-31A3-4BB3-BB85-2A65DFD3C2F8}" type="datetimeFigureOut">
              <a:rPr lang="en-US" smtClean="0"/>
              <a:t>4/26/2020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4794AE-9905-45FD-8E03-582303658CC1}" type="slidenum">
              <a:rPr lang="en-US" smtClean="0"/>
              <a:t>‹#›</a:t>
            </a:fld>
            <a:endParaRPr lang="en-US"/>
          </a:p>
        </p:txBody>
      </p:sp>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Tree>
    <p:extLst>
      <p:ext uri="{BB962C8B-B14F-4D97-AF65-F5344CB8AC3E}">
        <p14:creationId xmlns:p14="http://schemas.microsoft.com/office/powerpoint/2010/main" val="2837639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ED4765-31A3-4BB3-BB85-2A65DFD3C2F8}" type="datetimeFigureOut">
              <a:rPr lang="en-US" smtClean="0"/>
              <a:t>4/26/2020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4794AE-9905-45FD-8E03-582303658CC1}" type="slidenum">
              <a:rPr lang="en-US" smtClean="0"/>
              <a:t>‹#›</a:t>
            </a:fld>
            <a:endParaRPr lang="en-US"/>
          </a:p>
        </p:txBody>
      </p:sp>
    </p:spTree>
    <p:extLst>
      <p:ext uri="{BB962C8B-B14F-4D97-AF65-F5344CB8AC3E}">
        <p14:creationId xmlns:p14="http://schemas.microsoft.com/office/powerpoint/2010/main" val="1231878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48ED4765-31A3-4BB3-BB85-2A65DFD3C2F8}" type="datetimeFigureOut">
              <a:rPr lang="en-US" smtClean="0"/>
              <a:t>4/26/2020</a:t>
            </a:fld>
            <a:endParaRPr lang="en-US"/>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4A4794AE-9905-45FD-8E03-582303658CC1}" type="slidenum">
              <a:rPr lang="en-US" smtClean="0"/>
              <a:t>‹#›</a:t>
            </a:fld>
            <a:endParaRPr lang="en-US"/>
          </a:p>
        </p:txBody>
      </p:sp>
    </p:spTree>
    <p:extLst>
      <p:ext uri="{BB962C8B-B14F-4D97-AF65-F5344CB8AC3E}">
        <p14:creationId xmlns:p14="http://schemas.microsoft.com/office/powerpoint/2010/main" val="684818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ED4765-31A3-4BB3-BB85-2A65DFD3C2F8}" type="datetimeFigureOut">
              <a:rPr lang="en-US" smtClean="0"/>
              <a:t>4/26/2020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4794AE-9905-45FD-8E03-582303658CC1}" type="slidenum">
              <a:rPr lang="en-US" smtClean="0"/>
              <a:t>‹#›</a:t>
            </a:fld>
            <a:endParaRPr lang="en-US"/>
          </a:p>
        </p:txBody>
      </p:sp>
    </p:spTree>
    <p:extLst>
      <p:ext uri="{BB962C8B-B14F-4D97-AF65-F5344CB8AC3E}">
        <p14:creationId xmlns:p14="http://schemas.microsoft.com/office/powerpoint/2010/main" val="32230897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48ED4765-31A3-4BB3-BB85-2A65DFD3C2F8}" type="datetimeFigureOut">
              <a:rPr lang="en-US" smtClean="0"/>
              <a:t>4/26/2020</a:t>
            </a:fld>
            <a:endParaRPr lang="en-US"/>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4A4794AE-9905-45FD-8E03-582303658CC1}" type="slidenum">
              <a:rPr lang="en-US" smtClean="0"/>
              <a:t>‹#›</a:t>
            </a:fld>
            <a:endParaRPr lang="en-US"/>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6119307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www.epa.gov/lmop/basic-information-about-landfill-gas" TargetMode="External"/><Relationship Id="rId2" Type="http://schemas.openxmlformats.org/officeDocument/2006/relationships/hyperlink" Target="http://www.brazilianchicken.com.br/en/poultry-industry/background" TargetMode="External"/><Relationship Id="rId1" Type="http://schemas.openxmlformats.org/officeDocument/2006/relationships/slideLayout" Target="../slideLayouts/slideLayout2.xml"/><Relationship Id="rId4" Type="http://schemas.openxmlformats.org/officeDocument/2006/relationships/hyperlink" Target="https://www.alternative-energy-news.info/negative-impacts-waste-to-energy/" TargetMode="Externa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8" name="Rectangle 70">
            <a:extLst>
              <a:ext uri="{FF2B5EF4-FFF2-40B4-BE49-F238E27FC236}">
                <a16:creationId xmlns:a16="http://schemas.microsoft.com/office/drawing/2014/main" id="{464F52C5-CC90-4BFA-84AD-47DFD30D6D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03624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29" name="Rectangle 72">
            <a:extLst>
              <a:ext uri="{FF2B5EF4-FFF2-40B4-BE49-F238E27FC236}">
                <a16:creationId xmlns:a16="http://schemas.microsoft.com/office/drawing/2014/main" id="{AE1578EE-AC37-4C94-98C6-4B322C6705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8175"/>
            <a:ext cx="12191999" cy="62198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Imagem 9" descr="Uma imagem contendo texto, vermelho, frisbee, relógio&#10;&#10;Descrição gerada automaticamente">
            <a:extLst>
              <a:ext uri="{FF2B5EF4-FFF2-40B4-BE49-F238E27FC236}">
                <a16:creationId xmlns:a16="http://schemas.microsoft.com/office/drawing/2014/main" id="{A024B537-D3D8-4E96-9918-2E57DBE1A28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95032" y="638176"/>
            <a:ext cx="2445683" cy="2445683"/>
          </a:xfrm>
          <a:prstGeom prst="rect">
            <a:avLst/>
          </a:prstGeom>
        </p:spPr>
      </p:pic>
      <p:pic>
        <p:nvPicPr>
          <p:cNvPr id="4" name="Picture 3" descr="A picture containing food&#10;&#10;Description automatically generated">
            <a:extLst>
              <a:ext uri="{FF2B5EF4-FFF2-40B4-BE49-F238E27FC236}">
                <a16:creationId xmlns:a16="http://schemas.microsoft.com/office/drawing/2014/main" id="{DA680645-940F-404B-858A-A9694B3CA117}"/>
              </a:ext>
            </a:extLst>
          </p:cNvPr>
          <p:cNvPicPr>
            <a:picLocks noChangeAspect="1"/>
          </p:cNvPicPr>
          <p:nvPr/>
        </p:nvPicPr>
        <p:blipFill>
          <a:blip r:embed="rId4"/>
          <a:stretch>
            <a:fillRect/>
          </a:stretch>
        </p:blipFill>
        <p:spPr>
          <a:xfrm>
            <a:off x="1400624" y="3787710"/>
            <a:ext cx="5339189" cy="2602855"/>
          </a:xfrm>
          <a:prstGeom prst="rect">
            <a:avLst/>
          </a:prstGeom>
        </p:spPr>
      </p:pic>
      <p:sp>
        <p:nvSpPr>
          <p:cNvPr id="75" name="Rectangle 74">
            <a:extLst>
              <a:ext uri="{FF2B5EF4-FFF2-40B4-BE49-F238E27FC236}">
                <a16:creationId xmlns:a16="http://schemas.microsoft.com/office/drawing/2014/main" id="{0055CAD6-F214-46F5-8689-93CBDA7175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36240" y="638175"/>
            <a:ext cx="3709227" cy="575239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0853CBF9-3EB5-4B49-BFD0-083D0CEE66DA}"/>
              </a:ext>
            </a:extLst>
          </p:cNvPr>
          <p:cNvSpPr>
            <a:spLocks noGrp="1"/>
          </p:cNvSpPr>
          <p:nvPr>
            <p:ph type="ctrTitle"/>
          </p:nvPr>
        </p:nvSpPr>
        <p:spPr>
          <a:xfrm>
            <a:off x="8128216" y="1656292"/>
            <a:ext cx="3518927" cy="2085869"/>
          </a:xfrm>
        </p:spPr>
        <p:txBody>
          <a:bodyPr>
            <a:normAutofit/>
          </a:bodyPr>
          <a:lstStyle/>
          <a:p>
            <a:pPr algn="ctr">
              <a:lnSpc>
                <a:spcPct val="90000"/>
              </a:lnSpc>
            </a:pPr>
            <a:r>
              <a:rPr lang="en-US" sz="2500" dirty="0">
                <a:solidFill>
                  <a:srgbClr val="FFFFFF"/>
                </a:solidFill>
              </a:rPr>
              <a:t>Valorization of poultry feathers via subcritical water hydrolysis</a:t>
            </a:r>
          </a:p>
        </p:txBody>
      </p:sp>
      <p:sp>
        <p:nvSpPr>
          <p:cNvPr id="3" name="Subtitle 2">
            <a:extLst>
              <a:ext uri="{FF2B5EF4-FFF2-40B4-BE49-F238E27FC236}">
                <a16:creationId xmlns:a16="http://schemas.microsoft.com/office/drawing/2014/main" id="{971949B0-D2AB-424A-9B51-A9C8B517547B}"/>
              </a:ext>
            </a:extLst>
          </p:cNvPr>
          <p:cNvSpPr>
            <a:spLocks noGrp="1"/>
          </p:cNvSpPr>
          <p:nvPr>
            <p:ph type="subTitle" idx="1"/>
          </p:nvPr>
        </p:nvSpPr>
        <p:spPr>
          <a:xfrm>
            <a:off x="8296274" y="4114956"/>
            <a:ext cx="3150659" cy="1733655"/>
          </a:xfrm>
        </p:spPr>
        <p:txBody>
          <a:bodyPr>
            <a:normAutofit/>
          </a:bodyPr>
          <a:lstStyle/>
          <a:p>
            <a:pPr algn="ctr"/>
            <a:r>
              <a:rPr lang="en-US" b="1" dirty="0">
                <a:solidFill>
                  <a:srgbClr val="FFFFFF">
                    <a:alpha val="70000"/>
                  </a:srgbClr>
                </a:solidFill>
              </a:rPr>
              <a:t>By: donna MURILLO </a:t>
            </a:r>
          </a:p>
        </p:txBody>
      </p:sp>
      <p:pic>
        <p:nvPicPr>
          <p:cNvPr id="1026" name="Picture 2" descr="Image result for wpi">
            <a:extLst>
              <a:ext uri="{FF2B5EF4-FFF2-40B4-BE49-F238E27FC236}">
                <a16:creationId xmlns:a16="http://schemas.microsoft.com/office/drawing/2014/main" id="{5994DCFF-E217-4C3F-8E1F-B199C1916E90}"/>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543839" y="638175"/>
            <a:ext cx="3165933" cy="2445684"/>
          </a:xfrm>
          <a:prstGeom prst="rect">
            <a:avLst/>
          </a:prstGeom>
          <a:noFill/>
          <a:extLst>
            <a:ext uri="{909E8E84-426E-40DD-AFC4-6F175D3DCCD1}">
              <a14:hiddenFill xmlns:a14="http://schemas.microsoft.com/office/drawing/2010/main">
                <a:solidFill>
                  <a:srgbClr val="FFFFFF"/>
                </a:solidFill>
              </a14:hiddenFill>
            </a:ext>
          </a:extLst>
        </p:spPr>
      </p:pic>
      <p:sp>
        <p:nvSpPr>
          <p:cNvPr id="77" name="Rectangle 76">
            <a:extLst>
              <a:ext uri="{FF2B5EF4-FFF2-40B4-BE49-F238E27FC236}">
                <a16:creationId xmlns:a16="http://schemas.microsoft.com/office/drawing/2014/main" id="{F2A33DE3-FEF0-4DFE-9792-F2E4F5A13C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2" y="3387765"/>
            <a:ext cx="7497731" cy="841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58F305D9-36FC-424E-A383-F1B4070059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49412" y="638175"/>
            <a:ext cx="82296" cy="27908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8790875"/>
      </p:ext>
    </p:extLst>
  </p:cSld>
  <p:clrMapOvr>
    <a:masterClrMapping/>
  </p:clrMapOvr>
  <mc:AlternateContent xmlns:mc="http://schemas.openxmlformats.org/markup-compatibility/2006">
    <mc:Choice xmlns:p14="http://schemas.microsoft.com/office/powerpoint/2010/main" Requires="p14">
      <p:transition spd="slow" p14:dur="2000" advTm="26422"/>
    </mc:Choice>
    <mc:Fallback>
      <p:transition spd="slow" advTm="26422"/>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8E96387-12F1-45E4-9322-ABBF2EE04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a16="http://schemas.microsoft.com/office/drawing/2014/main" id="{A9F421DD-DE4E-4547-A904-3F80E25E3F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09985DEC-1215-4209-9708-B45CC97740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90EB7086-616E-4D44-94BE-D0F7635617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17" name="Rectangle 16">
            <a:extLst>
              <a:ext uri="{FF2B5EF4-FFF2-40B4-BE49-F238E27FC236}">
                <a16:creationId xmlns:a16="http://schemas.microsoft.com/office/drawing/2014/main" id="{A56981F2-287B-4FF9-ADF9-BA62CF2DBF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23900"/>
            <a:ext cx="12192000" cy="61341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4452C1B-92B8-40D5-9AE6-15F2AA04A699}"/>
              </a:ext>
            </a:extLst>
          </p:cNvPr>
          <p:cNvSpPr>
            <a:spLocks noGrp="1"/>
          </p:cNvSpPr>
          <p:nvPr>
            <p:ph type="title"/>
          </p:nvPr>
        </p:nvSpPr>
        <p:spPr>
          <a:xfrm>
            <a:off x="581191" y="723901"/>
            <a:ext cx="10993549" cy="1428750"/>
          </a:xfrm>
        </p:spPr>
        <p:txBody>
          <a:bodyPr vert="horz" lIns="91440" tIns="45720" rIns="91440" bIns="45720" rtlCol="0" anchor="ctr">
            <a:normAutofit/>
          </a:bodyPr>
          <a:lstStyle/>
          <a:p>
            <a:pPr algn="ctr"/>
            <a:r>
              <a:rPr lang="en-US" sz="3600" dirty="0">
                <a:solidFill>
                  <a:schemeClr val="accent1"/>
                </a:solidFill>
              </a:rPr>
              <a:t>POULTRY FEATHER INITIAL TESTS</a:t>
            </a:r>
          </a:p>
        </p:txBody>
      </p:sp>
      <p:pic>
        <p:nvPicPr>
          <p:cNvPr id="3" name="Picture 2">
            <a:extLst>
              <a:ext uri="{FF2B5EF4-FFF2-40B4-BE49-F238E27FC236}">
                <a16:creationId xmlns:a16="http://schemas.microsoft.com/office/drawing/2014/main" id="{7990AC81-9155-4449-8A5B-2A98A83AAFB5}"/>
              </a:ext>
            </a:extLst>
          </p:cNvPr>
          <p:cNvPicPr>
            <a:picLocks noChangeAspect="1"/>
          </p:cNvPicPr>
          <p:nvPr/>
        </p:nvPicPr>
        <p:blipFill>
          <a:blip r:embed="rId3"/>
          <a:stretch>
            <a:fillRect/>
          </a:stretch>
        </p:blipFill>
        <p:spPr>
          <a:xfrm>
            <a:off x="632186" y="1696527"/>
            <a:ext cx="10718505" cy="4963999"/>
          </a:xfrm>
          <a:prstGeom prst="rect">
            <a:avLst/>
          </a:prstGeom>
        </p:spPr>
      </p:pic>
    </p:spTree>
    <p:extLst>
      <p:ext uri="{BB962C8B-B14F-4D97-AF65-F5344CB8AC3E}">
        <p14:creationId xmlns:p14="http://schemas.microsoft.com/office/powerpoint/2010/main" val="3792148735"/>
      </p:ext>
    </p:extLst>
  </p:cSld>
  <p:clrMapOvr>
    <a:masterClrMapping/>
  </p:clrMapOvr>
  <mc:AlternateContent xmlns:mc="http://schemas.openxmlformats.org/markup-compatibility/2006">
    <mc:Choice xmlns:p14="http://schemas.microsoft.com/office/powerpoint/2010/main" Requires="p14">
      <p:transition spd="slow" p14:dur="2000" advTm="70051"/>
    </mc:Choice>
    <mc:Fallback>
      <p:transition spd="slow" advTm="70051"/>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A1BD3-3B75-4F49-A97A-258D5CD5E0B0}"/>
              </a:ext>
            </a:extLst>
          </p:cNvPr>
          <p:cNvSpPr>
            <a:spLocks noGrp="1"/>
          </p:cNvSpPr>
          <p:nvPr>
            <p:ph type="title"/>
          </p:nvPr>
        </p:nvSpPr>
        <p:spPr/>
        <p:txBody>
          <a:bodyPr anchor="ctr">
            <a:normAutofit/>
          </a:bodyPr>
          <a:lstStyle/>
          <a:p>
            <a:pPr algn="ctr"/>
            <a:r>
              <a:rPr lang="en-US" sz="3200" dirty="0"/>
              <a:t>System heat transfer </a:t>
            </a:r>
          </a:p>
        </p:txBody>
      </p:sp>
      <p:graphicFrame>
        <p:nvGraphicFramePr>
          <p:cNvPr id="4" name="Chart 3">
            <a:extLst>
              <a:ext uri="{FF2B5EF4-FFF2-40B4-BE49-F238E27FC236}">
                <a16:creationId xmlns:a16="http://schemas.microsoft.com/office/drawing/2014/main" id="{60E7CD59-FAAC-40EC-9608-6C1A436E7329}"/>
              </a:ext>
            </a:extLst>
          </p:cNvPr>
          <p:cNvGraphicFramePr>
            <a:graphicFrameLocks/>
          </p:cNvGraphicFramePr>
          <p:nvPr>
            <p:extLst>
              <p:ext uri="{D42A27DB-BD31-4B8C-83A1-F6EECF244321}">
                <p14:modId xmlns:p14="http://schemas.microsoft.com/office/powerpoint/2010/main" val="3316638654"/>
              </p:ext>
            </p:extLst>
          </p:nvPr>
        </p:nvGraphicFramePr>
        <p:xfrm>
          <a:off x="416381" y="2227714"/>
          <a:ext cx="5675834" cy="4081846"/>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a:extLst>
              <a:ext uri="{FF2B5EF4-FFF2-40B4-BE49-F238E27FC236}">
                <a16:creationId xmlns:a16="http://schemas.microsoft.com/office/drawing/2014/main" id="{1411FE2A-159F-4897-9561-F1A6B580946F}"/>
              </a:ext>
            </a:extLst>
          </p:cNvPr>
          <p:cNvSpPr/>
          <p:nvPr/>
        </p:nvSpPr>
        <p:spPr>
          <a:xfrm>
            <a:off x="2671911" y="6351867"/>
            <a:ext cx="5951053" cy="307777"/>
          </a:xfrm>
          <a:prstGeom prst="rect">
            <a:avLst/>
          </a:prstGeom>
        </p:spPr>
        <p:txBody>
          <a:bodyPr wrap="none">
            <a:spAutoFit/>
          </a:bodyPr>
          <a:lstStyle/>
          <a:p>
            <a:pPr lvl="0" algn="ctr"/>
            <a:r>
              <a:rPr lang="en-US" sz="1400" b="1" dirty="0">
                <a:solidFill>
                  <a:prstClr val="black"/>
                </a:solidFill>
              </a:rPr>
              <a:t>Figure 2</a:t>
            </a:r>
            <a:r>
              <a:rPr lang="en-US" sz="1400" dirty="0">
                <a:solidFill>
                  <a:prstClr val="black"/>
                </a:solidFill>
              </a:rPr>
              <a:t>. Reactor heat transfer of first six runs (right) and last three runs (left).</a:t>
            </a:r>
          </a:p>
        </p:txBody>
      </p:sp>
      <p:graphicFrame>
        <p:nvGraphicFramePr>
          <p:cNvPr id="7" name="Chart 6">
            <a:extLst>
              <a:ext uri="{FF2B5EF4-FFF2-40B4-BE49-F238E27FC236}">
                <a16:creationId xmlns:a16="http://schemas.microsoft.com/office/drawing/2014/main" id="{60E7CD59-FAAC-40EC-9608-6C1A436E7329}"/>
              </a:ext>
            </a:extLst>
          </p:cNvPr>
          <p:cNvGraphicFramePr>
            <a:graphicFrameLocks/>
          </p:cNvGraphicFramePr>
          <p:nvPr>
            <p:extLst>
              <p:ext uri="{D42A27DB-BD31-4B8C-83A1-F6EECF244321}">
                <p14:modId xmlns:p14="http://schemas.microsoft.com/office/powerpoint/2010/main" val="460537919"/>
              </p:ext>
            </p:extLst>
          </p:nvPr>
        </p:nvGraphicFramePr>
        <p:xfrm>
          <a:off x="6069685" y="2227714"/>
          <a:ext cx="6075857" cy="395443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52836135"/>
      </p:ext>
    </p:extLst>
  </p:cSld>
  <p:clrMapOvr>
    <a:masterClrMapping/>
  </p:clrMapOvr>
  <mc:AlternateContent xmlns:mc="http://schemas.openxmlformats.org/markup-compatibility/2006">
    <mc:Choice xmlns:p14="http://schemas.microsoft.com/office/powerpoint/2010/main" Requires="p14">
      <p:transition spd="slow" p14:dur="2000" advTm="116903"/>
    </mc:Choice>
    <mc:Fallback>
      <p:transition spd="slow" advTm="116903"/>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A1EC8-F4D3-47C7-83FC-2D85D9F9B5CF}"/>
              </a:ext>
            </a:extLst>
          </p:cNvPr>
          <p:cNvSpPr>
            <a:spLocks noGrp="1"/>
          </p:cNvSpPr>
          <p:nvPr>
            <p:ph type="title"/>
          </p:nvPr>
        </p:nvSpPr>
        <p:spPr/>
        <p:txBody>
          <a:bodyPr anchor="ctr">
            <a:normAutofit/>
          </a:bodyPr>
          <a:lstStyle/>
          <a:p>
            <a:pPr algn="ctr"/>
            <a:r>
              <a:rPr lang="en-US" sz="3200" dirty="0"/>
              <a:t>Total nitrogen </a:t>
            </a:r>
          </a:p>
        </p:txBody>
      </p:sp>
      <p:sp>
        <p:nvSpPr>
          <p:cNvPr id="5" name="TextBox 4">
            <a:extLst>
              <a:ext uri="{FF2B5EF4-FFF2-40B4-BE49-F238E27FC236}">
                <a16:creationId xmlns:a16="http://schemas.microsoft.com/office/drawing/2014/main" id="{0C5AD789-99D8-4B43-9239-EF0BDF4761F7}"/>
              </a:ext>
            </a:extLst>
          </p:cNvPr>
          <p:cNvSpPr txBox="1"/>
          <p:nvPr/>
        </p:nvSpPr>
        <p:spPr>
          <a:xfrm>
            <a:off x="2906080" y="6337859"/>
            <a:ext cx="6379840" cy="307777"/>
          </a:xfrm>
          <a:prstGeom prst="rect">
            <a:avLst/>
          </a:prstGeom>
          <a:noFill/>
        </p:spPr>
        <p:txBody>
          <a:bodyPr wrap="square" rtlCol="0">
            <a:spAutoFit/>
          </a:bodyPr>
          <a:lstStyle/>
          <a:p>
            <a:pPr algn="ctr"/>
            <a:r>
              <a:rPr lang="en-US" sz="1400" b="1" dirty="0"/>
              <a:t>Figure 3</a:t>
            </a:r>
            <a:r>
              <a:rPr lang="en-US" sz="1400" dirty="0"/>
              <a:t>. Nitrogen recovery of the hydrolysates </a:t>
            </a:r>
          </a:p>
        </p:txBody>
      </p:sp>
      <p:graphicFrame>
        <p:nvGraphicFramePr>
          <p:cNvPr id="6" name="Chart 5">
            <a:extLst>
              <a:ext uri="{FF2B5EF4-FFF2-40B4-BE49-F238E27FC236}">
                <a16:creationId xmlns:a16="http://schemas.microsoft.com/office/drawing/2014/main" id="{EAFEE088-B698-4178-87FB-EB1360A25711}"/>
              </a:ext>
            </a:extLst>
          </p:cNvPr>
          <p:cNvGraphicFramePr>
            <a:graphicFrameLocks/>
          </p:cNvGraphicFramePr>
          <p:nvPr>
            <p:extLst>
              <p:ext uri="{D42A27DB-BD31-4B8C-83A1-F6EECF244321}">
                <p14:modId xmlns:p14="http://schemas.microsoft.com/office/powerpoint/2010/main" val="1127737561"/>
              </p:ext>
            </p:extLst>
          </p:nvPr>
        </p:nvGraphicFramePr>
        <p:xfrm>
          <a:off x="2454764" y="1908579"/>
          <a:ext cx="7161777" cy="442927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36135293"/>
      </p:ext>
    </p:extLst>
  </p:cSld>
  <p:clrMapOvr>
    <a:masterClrMapping/>
  </p:clrMapOvr>
  <mc:AlternateContent xmlns:mc="http://schemas.openxmlformats.org/markup-compatibility/2006">
    <mc:Choice xmlns:p14="http://schemas.microsoft.com/office/powerpoint/2010/main" Requires="p14">
      <p:transition spd="slow" p14:dur="2000" advTm="106261"/>
    </mc:Choice>
    <mc:Fallback>
      <p:transition spd="slow" advTm="106261"/>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55853-67A3-4413-83A7-196B75487F8C}"/>
              </a:ext>
            </a:extLst>
          </p:cNvPr>
          <p:cNvSpPr>
            <a:spLocks noGrp="1"/>
          </p:cNvSpPr>
          <p:nvPr>
            <p:ph type="title"/>
          </p:nvPr>
        </p:nvSpPr>
        <p:spPr/>
        <p:txBody>
          <a:bodyPr anchor="ctr">
            <a:normAutofit/>
          </a:bodyPr>
          <a:lstStyle/>
          <a:p>
            <a:pPr algn="ctr"/>
            <a:r>
              <a:rPr lang="en-US" sz="3200" dirty="0"/>
              <a:t>Total nitrogen Accumulation</a:t>
            </a:r>
          </a:p>
        </p:txBody>
      </p:sp>
      <p:sp>
        <p:nvSpPr>
          <p:cNvPr id="5" name="Rectangle 4">
            <a:extLst>
              <a:ext uri="{FF2B5EF4-FFF2-40B4-BE49-F238E27FC236}">
                <a16:creationId xmlns:a16="http://schemas.microsoft.com/office/drawing/2014/main" id="{52188801-1102-4C36-92A8-B9325B507765}"/>
              </a:ext>
            </a:extLst>
          </p:cNvPr>
          <p:cNvSpPr/>
          <p:nvPr/>
        </p:nvSpPr>
        <p:spPr>
          <a:xfrm>
            <a:off x="3991042" y="6319572"/>
            <a:ext cx="4209935" cy="307777"/>
          </a:xfrm>
          <a:prstGeom prst="rect">
            <a:avLst/>
          </a:prstGeom>
        </p:spPr>
        <p:txBody>
          <a:bodyPr wrap="none">
            <a:spAutoFit/>
          </a:bodyPr>
          <a:lstStyle/>
          <a:p>
            <a:pPr lvl="0" algn="ctr"/>
            <a:r>
              <a:rPr lang="en-US" sz="1400" b="1" dirty="0">
                <a:solidFill>
                  <a:prstClr val="black"/>
                </a:solidFill>
              </a:rPr>
              <a:t>Figure 4</a:t>
            </a:r>
            <a:r>
              <a:rPr lang="en-US" sz="1400" dirty="0">
                <a:solidFill>
                  <a:prstClr val="black"/>
                </a:solidFill>
              </a:rPr>
              <a:t>. Total nitrogen accumulation during hydrolysis</a:t>
            </a:r>
          </a:p>
        </p:txBody>
      </p:sp>
      <p:graphicFrame>
        <p:nvGraphicFramePr>
          <p:cNvPr id="6" name="Chart 5">
            <a:extLst>
              <a:ext uri="{FF2B5EF4-FFF2-40B4-BE49-F238E27FC236}">
                <a16:creationId xmlns:a16="http://schemas.microsoft.com/office/drawing/2014/main" id="{9206BEE2-F3FE-437B-BEBE-69C917DC081B}"/>
              </a:ext>
            </a:extLst>
          </p:cNvPr>
          <p:cNvGraphicFramePr>
            <a:graphicFrameLocks/>
          </p:cNvGraphicFramePr>
          <p:nvPr>
            <p:extLst>
              <p:ext uri="{D42A27DB-BD31-4B8C-83A1-F6EECF244321}">
                <p14:modId xmlns:p14="http://schemas.microsoft.com/office/powerpoint/2010/main" val="3565354549"/>
              </p:ext>
            </p:extLst>
          </p:nvPr>
        </p:nvGraphicFramePr>
        <p:xfrm>
          <a:off x="2411807" y="1914717"/>
          <a:ext cx="7358157" cy="436189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91308743"/>
      </p:ext>
    </p:extLst>
  </p:cSld>
  <p:clrMapOvr>
    <a:masterClrMapping/>
  </p:clrMapOvr>
  <mc:AlternateContent xmlns:mc="http://schemas.openxmlformats.org/markup-compatibility/2006">
    <mc:Choice xmlns:p14="http://schemas.microsoft.com/office/powerpoint/2010/main" Requires="p14">
      <p:transition spd="slow" p14:dur="2000" advTm="54075"/>
    </mc:Choice>
    <mc:Fallback>
      <p:transition spd="slow" advTm="54075"/>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BB090-F980-4C36-806D-D0CDCEA47F26}"/>
              </a:ext>
            </a:extLst>
          </p:cNvPr>
          <p:cNvSpPr>
            <a:spLocks noGrp="1"/>
          </p:cNvSpPr>
          <p:nvPr>
            <p:ph type="title"/>
          </p:nvPr>
        </p:nvSpPr>
        <p:spPr/>
        <p:txBody>
          <a:bodyPr anchor="ctr">
            <a:normAutofit/>
          </a:bodyPr>
          <a:lstStyle/>
          <a:p>
            <a:pPr algn="ctr"/>
            <a:r>
              <a:rPr lang="en-US" sz="3200" dirty="0"/>
              <a:t>CHEMICAL OXYGEN DEMAND (COD)</a:t>
            </a:r>
          </a:p>
        </p:txBody>
      </p:sp>
      <p:sp>
        <p:nvSpPr>
          <p:cNvPr id="5" name="Rectangle 4">
            <a:extLst>
              <a:ext uri="{FF2B5EF4-FFF2-40B4-BE49-F238E27FC236}">
                <a16:creationId xmlns:a16="http://schemas.microsoft.com/office/drawing/2014/main" id="{C8243719-D9B8-4C9C-BB6C-F5D5AEA2790F}"/>
              </a:ext>
            </a:extLst>
          </p:cNvPr>
          <p:cNvSpPr/>
          <p:nvPr/>
        </p:nvSpPr>
        <p:spPr>
          <a:xfrm>
            <a:off x="3585471" y="6408885"/>
            <a:ext cx="5021055" cy="307777"/>
          </a:xfrm>
          <a:prstGeom prst="rect">
            <a:avLst/>
          </a:prstGeom>
        </p:spPr>
        <p:txBody>
          <a:bodyPr wrap="none">
            <a:spAutoFit/>
          </a:bodyPr>
          <a:lstStyle/>
          <a:p>
            <a:pPr lvl="0" algn="ctr"/>
            <a:r>
              <a:rPr lang="en-US" sz="1400" b="1" dirty="0">
                <a:solidFill>
                  <a:prstClr val="black"/>
                </a:solidFill>
              </a:rPr>
              <a:t>Figure 5</a:t>
            </a:r>
            <a:r>
              <a:rPr lang="en-US" sz="1400" dirty="0">
                <a:solidFill>
                  <a:prstClr val="black"/>
                </a:solidFill>
              </a:rPr>
              <a:t>. Chemical oxygen demand of initial three hydrolysis runs</a:t>
            </a:r>
          </a:p>
        </p:txBody>
      </p:sp>
      <p:graphicFrame>
        <p:nvGraphicFramePr>
          <p:cNvPr id="6" name="Chart 5">
            <a:extLst>
              <a:ext uri="{FF2B5EF4-FFF2-40B4-BE49-F238E27FC236}">
                <a16:creationId xmlns:a16="http://schemas.microsoft.com/office/drawing/2014/main" id="{EC44C44F-B8E0-420F-B16C-8AE0DD8A8DDC}"/>
              </a:ext>
            </a:extLst>
          </p:cNvPr>
          <p:cNvGraphicFramePr>
            <a:graphicFrameLocks/>
          </p:cNvGraphicFramePr>
          <p:nvPr>
            <p:extLst>
              <p:ext uri="{D42A27DB-BD31-4B8C-83A1-F6EECF244321}">
                <p14:modId xmlns:p14="http://schemas.microsoft.com/office/powerpoint/2010/main" val="827622128"/>
              </p:ext>
            </p:extLst>
          </p:nvPr>
        </p:nvGraphicFramePr>
        <p:xfrm>
          <a:off x="2573402" y="1898489"/>
          <a:ext cx="7049277" cy="454721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35030140"/>
      </p:ext>
    </p:extLst>
  </p:cSld>
  <p:clrMapOvr>
    <a:masterClrMapping/>
  </p:clrMapOvr>
  <mc:AlternateContent xmlns:mc="http://schemas.openxmlformats.org/markup-compatibility/2006">
    <mc:Choice xmlns:p14="http://schemas.microsoft.com/office/powerpoint/2010/main" Requires="p14">
      <p:transition spd="slow" p14:dur="2000" advTm="87794"/>
    </mc:Choice>
    <mc:Fallback>
      <p:transition spd="slow" advTm="87794"/>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55853-67A3-4413-83A7-196B75487F8C}"/>
              </a:ext>
            </a:extLst>
          </p:cNvPr>
          <p:cNvSpPr>
            <a:spLocks noGrp="1"/>
          </p:cNvSpPr>
          <p:nvPr>
            <p:ph type="title"/>
          </p:nvPr>
        </p:nvSpPr>
        <p:spPr/>
        <p:txBody>
          <a:bodyPr anchor="ctr">
            <a:normAutofit/>
          </a:bodyPr>
          <a:lstStyle/>
          <a:p>
            <a:pPr algn="ctr"/>
            <a:r>
              <a:rPr lang="en-US" sz="3200" dirty="0"/>
              <a:t>Nelson-Somogyi </a:t>
            </a:r>
          </a:p>
        </p:txBody>
      </p:sp>
      <p:sp>
        <p:nvSpPr>
          <p:cNvPr id="5" name="Rectangle 4">
            <a:extLst>
              <a:ext uri="{FF2B5EF4-FFF2-40B4-BE49-F238E27FC236}">
                <a16:creationId xmlns:a16="http://schemas.microsoft.com/office/drawing/2014/main" id="{52188801-1102-4C36-92A8-B9325B507765}"/>
              </a:ext>
            </a:extLst>
          </p:cNvPr>
          <p:cNvSpPr/>
          <p:nvPr/>
        </p:nvSpPr>
        <p:spPr>
          <a:xfrm>
            <a:off x="3681031" y="6276613"/>
            <a:ext cx="4829977" cy="307777"/>
          </a:xfrm>
          <a:prstGeom prst="rect">
            <a:avLst/>
          </a:prstGeom>
        </p:spPr>
        <p:txBody>
          <a:bodyPr wrap="none">
            <a:spAutoFit/>
          </a:bodyPr>
          <a:lstStyle/>
          <a:p>
            <a:pPr lvl="0" algn="ctr"/>
            <a:r>
              <a:rPr lang="en-US" sz="1400" b="1" dirty="0">
                <a:solidFill>
                  <a:prstClr val="black"/>
                </a:solidFill>
              </a:rPr>
              <a:t>Figure 6</a:t>
            </a:r>
            <a:r>
              <a:rPr lang="en-US" sz="1400" dirty="0">
                <a:solidFill>
                  <a:prstClr val="black"/>
                </a:solidFill>
              </a:rPr>
              <a:t>. Total amount of sugar formed at the end of hydrolysis.</a:t>
            </a:r>
          </a:p>
        </p:txBody>
      </p:sp>
      <p:graphicFrame>
        <p:nvGraphicFramePr>
          <p:cNvPr id="6" name="Chart 5">
            <a:extLst>
              <a:ext uri="{FF2B5EF4-FFF2-40B4-BE49-F238E27FC236}">
                <a16:creationId xmlns:a16="http://schemas.microsoft.com/office/drawing/2014/main" id="{AF566FA7-887D-4393-B94D-71A1550BCE16}"/>
              </a:ext>
            </a:extLst>
          </p:cNvPr>
          <p:cNvGraphicFramePr>
            <a:graphicFrameLocks/>
          </p:cNvGraphicFramePr>
          <p:nvPr>
            <p:extLst>
              <p:ext uri="{D42A27DB-BD31-4B8C-83A1-F6EECF244321}">
                <p14:modId xmlns:p14="http://schemas.microsoft.com/office/powerpoint/2010/main" val="1029165775"/>
              </p:ext>
            </p:extLst>
          </p:nvPr>
        </p:nvGraphicFramePr>
        <p:xfrm>
          <a:off x="2172467" y="1902443"/>
          <a:ext cx="7894268" cy="444859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32200614"/>
      </p:ext>
    </p:extLst>
  </p:cSld>
  <p:clrMapOvr>
    <a:masterClrMapping/>
  </p:clrMapOvr>
  <mc:AlternateContent xmlns:mc="http://schemas.openxmlformats.org/markup-compatibility/2006">
    <mc:Choice xmlns:p14="http://schemas.microsoft.com/office/powerpoint/2010/main" Requires="p14">
      <p:transition spd="slow" p14:dur="2000" advTm="88674"/>
    </mc:Choice>
    <mc:Fallback>
      <p:transition spd="slow" advTm="88674"/>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B83DB-3FB7-4618-B501-845FD72D4EB8}"/>
              </a:ext>
            </a:extLst>
          </p:cNvPr>
          <p:cNvSpPr>
            <a:spLocks noGrp="1"/>
          </p:cNvSpPr>
          <p:nvPr>
            <p:ph type="title"/>
          </p:nvPr>
        </p:nvSpPr>
        <p:spPr/>
        <p:txBody>
          <a:bodyPr anchor="ctr"/>
          <a:lstStyle/>
          <a:p>
            <a:pPr algn="ctr"/>
            <a:r>
              <a:rPr lang="en-US" dirty="0"/>
              <a:t>Literature COMPARISON: The effect of temperature  </a:t>
            </a:r>
          </a:p>
        </p:txBody>
      </p:sp>
      <p:pic>
        <p:nvPicPr>
          <p:cNvPr id="7" name="Content Placeholder 6">
            <a:extLst>
              <a:ext uri="{FF2B5EF4-FFF2-40B4-BE49-F238E27FC236}">
                <a16:creationId xmlns:a16="http://schemas.microsoft.com/office/drawing/2014/main" id="{E7DAE546-6122-4BB6-8B4A-DEEFDCC6D210}"/>
              </a:ext>
            </a:extLst>
          </p:cNvPr>
          <p:cNvPicPr>
            <a:picLocks noGrp="1" noChangeAspect="1"/>
          </p:cNvPicPr>
          <p:nvPr>
            <p:ph idx="1"/>
          </p:nvPr>
        </p:nvPicPr>
        <p:blipFill rotWithShape="1">
          <a:blip r:embed="rId2"/>
          <a:srcRect t="17706"/>
          <a:stretch/>
        </p:blipFill>
        <p:spPr>
          <a:xfrm>
            <a:off x="580691" y="2816843"/>
            <a:ext cx="11029950" cy="2613342"/>
          </a:xfrm>
          <a:prstGeom prst="rect">
            <a:avLst/>
          </a:prstGeom>
        </p:spPr>
      </p:pic>
      <p:sp>
        <p:nvSpPr>
          <p:cNvPr id="8" name="Rectangle 7">
            <a:extLst>
              <a:ext uri="{FF2B5EF4-FFF2-40B4-BE49-F238E27FC236}">
                <a16:creationId xmlns:a16="http://schemas.microsoft.com/office/drawing/2014/main" id="{E7CE57E7-C4F2-4FC8-832E-9C0489175E0C}"/>
              </a:ext>
            </a:extLst>
          </p:cNvPr>
          <p:cNvSpPr/>
          <p:nvPr/>
        </p:nvSpPr>
        <p:spPr>
          <a:xfrm>
            <a:off x="1904101" y="5650649"/>
            <a:ext cx="8383129" cy="307777"/>
          </a:xfrm>
          <a:prstGeom prst="rect">
            <a:avLst/>
          </a:prstGeom>
        </p:spPr>
        <p:txBody>
          <a:bodyPr wrap="none">
            <a:spAutoFit/>
          </a:bodyPr>
          <a:lstStyle/>
          <a:p>
            <a:pPr lvl="0" algn="ctr"/>
            <a:r>
              <a:rPr lang="en-US" sz="1400" b="1" dirty="0">
                <a:solidFill>
                  <a:prstClr val="black"/>
                </a:solidFill>
              </a:rPr>
              <a:t>Table 2. </a:t>
            </a:r>
            <a:r>
              <a:rPr lang="en-US" sz="1400" dirty="0">
                <a:solidFill>
                  <a:prstClr val="black"/>
                </a:solidFill>
              </a:rPr>
              <a:t>Effect of temperature on amino acid yield in biomass waste hydrolysate for 30 min (Cheng et al., 2008). </a:t>
            </a:r>
          </a:p>
        </p:txBody>
      </p:sp>
      <p:sp>
        <p:nvSpPr>
          <p:cNvPr id="5" name="Rectangle 4">
            <a:extLst>
              <a:ext uri="{FF2B5EF4-FFF2-40B4-BE49-F238E27FC236}">
                <a16:creationId xmlns:a16="http://schemas.microsoft.com/office/drawing/2014/main" id="{BEFF70F1-35F7-4ECF-9FF4-636AF5D499E6}"/>
              </a:ext>
            </a:extLst>
          </p:cNvPr>
          <p:cNvSpPr/>
          <p:nvPr/>
        </p:nvSpPr>
        <p:spPr>
          <a:xfrm>
            <a:off x="4382219" y="3105509"/>
            <a:ext cx="621102" cy="200132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C617FCF-AEBD-4C97-801F-B061B19EDA20}"/>
              </a:ext>
            </a:extLst>
          </p:cNvPr>
          <p:cNvSpPr/>
          <p:nvPr/>
        </p:nvSpPr>
        <p:spPr>
          <a:xfrm>
            <a:off x="7685879" y="3122849"/>
            <a:ext cx="621102" cy="200132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93FA17-EB45-49F6-9E80-8E34389569D1}"/>
              </a:ext>
            </a:extLst>
          </p:cNvPr>
          <p:cNvSpPr/>
          <p:nvPr/>
        </p:nvSpPr>
        <p:spPr>
          <a:xfrm>
            <a:off x="10941170" y="3105508"/>
            <a:ext cx="621102" cy="200132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44974E81-87C5-4533-AE5D-C2063FF933C8}"/>
              </a:ext>
            </a:extLst>
          </p:cNvPr>
          <p:cNvSpPr/>
          <p:nvPr/>
        </p:nvSpPr>
        <p:spPr>
          <a:xfrm>
            <a:off x="687752" y="4048662"/>
            <a:ext cx="448573" cy="4485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1435884"/>
      </p:ext>
    </p:extLst>
  </p:cSld>
  <p:clrMapOvr>
    <a:masterClrMapping/>
  </p:clrMapOvr>
  <mc:AlternateContent xmlns:mc="http://schemas.openxmlformats.org/markup-compatibility/2006">
    <mc:Choice xmlns:p14="http://schemas.microsoft.com/office/powerpoint/2010/main" Requires="p14">
      <p:transition spd="slow" p14:dur="2000" advTm="154630"/>
    </mc:Choice>
    <mc:Fallback>
      <p:transition spd="slow" advTm="15463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F6CB9B8-C973-4E25-B268-7DEB8952EF01}"/>
              </a:ext>
            </a:extLst>
          </p:cNvPr>
          <p:cNvSpPr>
            <a:spLocks noGrp="1"/>
          </p:cNvSpPr>
          <p:nvPr>
            <p:ph type="title"/>
          </p:nvPr>
        </p:nvSpPr>
        <p:spPr/>
        <p:txBody>
          <a:bodyPr anchor="ctr"/>
          <a:lstStyle/>
          <a:p>
            <a:pPr algn="ctr"/>
            <a:r>
              <a:rPr lang="en-US" dirty="0"/>
              <a:t>Literature comparison: The effect of reaction time </a:t>
            </a:r>
          </a:p>
        </p:txBody>
      </p:sp>
      <p:pic>
        <p:nvPicPr>
          <p:cNvPr id="9" name="Content Placeholder 8">
            <a:extLst>
              <a:ext uri="{FF2B5EF4-FFF2-40B4-BE49-F238E27FC236}">
                <a16:creationId xmlns:a16="http://schemas.microsoft.com/office/drawing/2014/main" id="{C16A28E9-A6CA-4307-A29A-7F94D8E5911C}"/>
              </a:ext>
            </a:extLst>
          </p:cNvPr>
          <p:cNvPicPr>
            <a:picLocks noGrp="1" noChangeAspect="1"/>
          </p:cNvPicPr>
          <p:nvPr>
            <p:ph idx="1"/>
          </p:nvPr>
        </p:nvPicPr>
        <p:blipFill>
          <a:blip r:embed="rId2"/>
          <a:stretch>
            <a:fillRect/>
          </a:stretch>
        </p:blipFill>
        <p:spPr>
          <a:xfrm>
            <a:off x="3174883" y="1810388"/>
            <a:ext cx="5827968" cy="4409117"/>
          </a:xfrm>
          <a:prstGeom prst="rect">
            <a:avLst/>
          </a:prstGeom>
        </p:spPr>
      </p:pic>
      <p:sp>
        <p:nvSpPr>
          <p:cNvPr id="5" name="Text Placeholder 4">
            <a:extLst>
              <a:ext uri="{FF2B5EF4-FFF2-40B4-BE49-F238E27FC236}">
                <a16:creationId xmlns:a16="http://schemas.microsoft.com/office/drawing/2014/main" id="{98F3373F-616D-417D-AAF7-9146E56965F8}"/>
              </a:ext>
            </a:extLst>
          </p:cNvPr>
          <p:cNvSpPr>
            <a:spLocks noGrp="1"/>
          </p:cNvSpPr>
          <p:nvPr>
            <p:ph type="body" idx="4294967295"/>
          </p:nvPr>
        </p:nvSpPr>
        <p:spPr>
          <a:xfrm>
            <a:off x="3068455" y="6148761"/>
            <a:ext cx="6627866" cy="534988"/>
          </a:xfrm>
        </p:spPr>
        <p:txBody>
          <a:bodyPr/>
          <a:lstStyle/>
          <a:p>
            <a:pPr marL="0" indent="0">
              <a:buNone/>
            </a:pPr>
            <a:r>
              <a:rPr lang="en-US" sz="1400" b="1" dirty="0">
                <a:solidFill>
                  <a:schemeClr val="tx1"/>
                </a:solidFill>
              </a:rPr>
              <a:t>Figure 6</a:t>
            </a:r>
            <a:r>
              <a:rPr lang="en-US" sz="1400" dirty="0">
                <a:solidFill>
                  <a:schemeClr val="tx1"/>
                </a:solidFill>
              </a:rPr>
              <a:t>. Amino acid yield at 5 MPa and 260 C for chicken waste (Cheng et al., 2008). </a:t>
            </a:r>
          </a:p>
        </p:txBody>
      </p:sp>
      <p:cxnSp>
        <p:nvCxnSpPr>
          <p:cNvPr id="7" name="Straight Connector 6">
            <a:extLst>
              <a:ext uri="{FF2B5EF4-FFF2-40B4-BE49-F238E27FC236}">
                <a16:creationId xmlns:a16="http://schemas.microsoft.com/office/drawing/2014/main" id="{B4B1EF6D-1C77-488D-A3C1-21553447BB9C}"/>
              </a:ext>
            </a:extLst>
          </p:cNvPr>
          <p:cNvCxnSpPr>
            <a:cxnSpLocks/>
          </p:cNvCxnSpPr>
          <p:nvPr/>
        </p:nvCxnSpPr>
        <p:spPr>
          <a:xfrm>
            <a:off x="5158596" y="2185357"/>
            <a:ext cx="0" cy="353683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542043"/>
      </p:ext>
    </p:extLst>
  </p:cSld>
  <p:clrMapOvr>
    <a:masterClrMapping/>
  </p:clrMapOvr>
  <mc:AlternateContent xmlns:mc="http://schemas.openxmlformats.org/markup-compatibility/2006">
    <mc:Choice xmlns:p14="http://schemas.microsoft.com/office/powerpoint/2010/main" Requires="p14">
      <p:transition spd="slow" p14:dur="2000" advTm="167562"/>
    </mc:Choice>
    <mc:Fallback>
      <p:transition spd="slow" advTm="167562"/>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98000"/>
                <a:satMod val="110000"/>
                <a:lumMod val="86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E8BCA1D-ACDF-4D63-9AA0-366C4F8553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96C9CD4-9803-4232-AD2D-F210EF5B930D}"/>
              </a:ext>
            </a:extLst>
          </p:cNvPr>
          <p:cNvSpPr>
            <a:spLocks noGrp="1"/>
          </p:cNvSpPr>
          <p:nvPr>
            <p:ph type="title"/>
          </p:nvPr>
        </p:nvSpPr>
        <p:spPr>
          <a:xfrm>
            <a:off x="746228" y="1037967"/>
            <a:ext cx="3054091" cy="4709131"/>
          </a:xfrm>
        </p:spPr>
        <p:txBody>
          <a:bodyPr anchor="ctr">
            <a:normAutofit/>
          </a:bodyPr>
          <a:lstStyle/>
          <a:p>
            <a:r>
              <a:rPr lang="en-US" sz="2200" dirty="0">
                <a:solidFill>
                  <a:schemeClr val="accent1"/>
                </a:solidFill>
              </a:rPr>
              <a:t>Conclusions </a:t>
            </a:r>
          </a:p>
        </p:txBody>
      </p:sp>
      <p:sp>
        <p:nvSpPr>
          <p:cNvPr id="12" name="Rectangle 11">
            <a:extLst>
              <a:ext uri="{FF2B5EF4-FFF2-40B4-BE49-F238E27FC236}">
                <a16:creationId xmlns:a16="http://schemas.microsoft.com/office/drawing/2014/main" id="{5DB82E3F-D9C4-42E7-AABF-D760C2F56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13">
            <a:extLst>
              <a:ext uri="{FF2B5EF4-FFF2-40B4-BE49-F238E27FC236}">
                <a16:creationId xmlns:a16="http://schemas.microsoft.com/office/drawing/2014/main" id="{5F145784-B126-48E6-B33B-0BEA2EBF18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15">
            <a:extLst>
              <a:ext uri="{FF2B5EF4-FFF2-40B4-BE49-F238E27FC236}">
                <a16:creationId xmlns:a16="http://schemas.microsoft.com/office/drawing/2014/main" id="{06AD7FED-ECA8-4F84-9067-C1B1E9610F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17">
            <a:extLst>
              <a:ext uri="{FF2B5EF4-FFF2-40B4-BE49-F238E27FC236}">
                <a16:creationId xmlns:a16="http://schemas.microsoft.com/office/drawing/2014/main" id="{74DF12F2-5059-41AC-A8BD-D5E115CDC2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6851" y="723898"/>
            <a:ext cx="7498616" cy="567690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BA66CE85-9F05-4AB2-BB66-9C65F83718A4}"/>
              </a:ext>
            </a:extLst>
          </p:cNvPr>
          <p:cNvGraphicFramePr>
            <a:graphicFrameLocks noGrp="1"/>
          </p:cNvGraphicFramePr>
          <p:nvPr>
            <p:ph idx="1"/>
            <p:extLst>
              <p:ext uri="{D42A27DB-BD31-4B8C-83A1-F6EECF244321}">
                <p14:modId xmlns:p14="http://schemas.microsoft.com/office/powerpoint/2010/main" val="3501205530"/>
              </p:ext>
            </p:extLst>
          </p:nvPr>
        </p:nvGraphicFramePr>
        <p:xfrm>
          <a:off x="4598438" y="1037967"/>
          <a:ext cx="7012370" cy="47091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6201460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000" advTm="84353"/>
    </mc:Choice>
    <mc:Fallback>
      <p:transition spd="slow" advTm="84353"/>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98000"/>
                <a:satMod val="110000"/>
                <a:lumMod val="86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E8BCA1D-ACDF-4D63-9AA0-366C4F8553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96C9CD4-9803-4232-AD2D-F210EF5B930D}"/>
              </a:ext>
            </a:extLst>
          </p:cNvPr>
          <p:cNvSpPr>
            <a:spLocks noGrp="1"/>
          </p:cNvSpPr>
          <p:nvPr>
            <p:ph type="title"/>
          </p:nvPr>
        </p:nvSpPr>
        <p:spPr>
          <a:xfrm>
            <a:off x="746228" y="1037967"/>
            <a:ext cx="3054091" cy="4709131"/>
          </a:xfrm>
        </p:spPr>
        <p:txBody>
          <a:bodyPr anchor="ctr">
            <a:normAutofit/>
          </a:bodyPr>
          <a:lstStyle/>
          <a:p>
            <a:r>
              <a:rPr lang="en-US" sz="2200">
                <a:solidFill>
                  <a:schemeClr val="accent1"/>
                </a:solidFill>
              </a:rPr>
              <a:t>Recommendations </a:t>
            </a:r>
          </a:p>
        </p:txBody>
      </p:sp>
      <p:sp>
        <p:nvSpPr>
          <p:cNvPr id="12" name="Rectangle 11">
            <a:extLst>
              <a:ext uri="{FF2B5EF4-FFF2-40B4-BE49-F238E27FC236}">
                <a16:creationId xmlns:a16="http://schemas.microsoft.com/office/drawing/2014/main" id="{5DB82E3F-D9C4-42E7-AABF-D760C2F56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13">
            <a:extLst>
              <a:ext uri="{FF2B5EF4-FFF2-40B4-BE49-F238E27FC236}">
                <a16:creationId xmlns:a16="http://schemas.microsoft.com/office/drawing/2014/main" id="{5F145784-B126-48E6-B33B-0BEA2EBF18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15">
            <a:extLst>
              <a:ext uri="{FF2B5EF4-FFF2-40B4-BE49-F238E27FC236}">
                <a16:creationId xmlns:a16="http://schemas.microsoft.com/office/drawing/2014/main" id="{06AD7FED-ECA8-4F84-9067-C1B1E9610F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17">
            <a:extLst>
              <a:ext uri="{FF2B5EF4-FFF2-40B4-BE49-F238E27FC236}">
                <a16:creationId xmlns:a16="http://schemas.microsoft.com/office/drawing/2014/main" id="{74DF12F2-5059-41AC-A8BD-D5E115CDC2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6851" y="723898"/>
            <a:ext cx="7498616" cy="567690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BA66CE85-9F05-4AB2-BB66-9C65F83718A4}"/>
              </a:ext>
            </a:extLst>
          </p:cNvPr>
          <p:cNvGraphicFramePr>
            <a:graphicFrameLocks noGrp="1"/>
          </p:cNvGraphicFramePr>
          <p:nvPr>
            <p:ph idx="1"/>
            <p:extLst>
              <p:ext uri="{D42A27DB-BD31-4B8C-83A1-F6EECF244321}">
                <p14:modId xmlns:p14="http://schemas.microsoft.com/office/powerpoint/2010/main" val="2204840725"/>
              </p:ext>
            </p:extLst>
          </p:nvPr>
        </p:nvGraphicFramePr>
        <p:xfrm>
          <a:off x="4598438" y="1037967"/>
          <a:ext cx="7012370" cy="47091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3480442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000" advTm="92355"/>
    </mc:Choice>
    <mc:Fallback>
      <p:transition spd="slow" advTm="92355"/>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BFD82-5371-4418-8EBD-C87B203BDAAF}"/>
              </a:ext>
            </a:extLst>
          </p:cNvPr>
          <p:cNvSpPr>
            <a:spLocks noGrp="1"/>
          </p:cNvSpPr>
          <p:nvPr>
            <p:ph type="title"/>
          </p:nvPr>
        </p:nvSpPr>
        <p:spPr>
          <a:xfrm>
            <a:off x="581192" y="702156"/>
            <a:ext cx="11029616" cy="1013800"/>
          </a:xfrm>
        </p:spPr>
        <p:txBody>
          <a:bodyPr anchor="ctr">
            <a:normAutofit/>
          </a:bodyPr>
          <a:lstStyle/>
          <a:p>
            <a:pPr algn="ctr"/>
            <a:r>
              <a:rPr lang="en-US" sz="3200" dirty="0">
                <a:solidFill>
                  <a:srgbClr val="FFFEFF"/>
                </a:solidFill>
              </a:rPr>
              <a:t>The poultry industry in brazil </a:t>
            </a:r>
          </a:p>
        </p:txBody>
      </p:sp>
      <p:graphicFrame>
        <p:nvGraphicFramePr>
          <p:cNvPr id="14" name="Content Placeholder 2">
            <a:extLst>
              <a:ext uri="{FF2B5EF4-FFF2-40B4-BE49-F238E27FC236}">
                <a16:creationId xmlns:a16="http://schemas.microsoft.com/office/drawing/2014/main" id="{D51619F9-D50C-409A-8162-7469203BE007}"/>
              </a:ext>
            </a:extLst>
          </p:cNvPr>
          <p:cNvGraphicFramePr>
            <a:graphicFrameLocks noGrp="1"/>
          </p:cNvGraphicFramePr>
          <p:nvPr>
            <p:ph idx="1"/>
            <p:extLst>
              <p:ext uri="{D42A27DB-BD31-4B8C-83A1-F6EECF244321}">
                <p14:modId xmlns:p14="http://schemas.microsoft.com/office/powerpoint/2010/main" val="2981237829"/>
              </p:ext>
            </p:extLst>
          </p:nvPr>
        </p:nvGraphicFramePr>
        <p:xfrm>
          <a:off x="581025" y="2181225"/>
          <a:ext cx="11029950" cy="36782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28007971"/>
      </p:ext>
    </p:extLst>
  </p:cSld>
  <p:clrMapOvr>
    <a:masterClrMapping/>
  </p:clrMapOvr>
  <mc:AlternateContent xmlns:mc="http://schemas.openxmlformats.org/markup-compatibility/2006">
    <mc:Choice xmlns:p14="http://schemas.microsoft.com/office/powerpoint/2010/main" Requires="p14">
      <p:transition spd="slow" p14:dur="2000" advTm="79757"/>
    </mc:Choice>
    <mc:Fallback>
      <p:transition spd="slow" advTm="79757"/>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6B803-4094-4847-9AF2-F489890D6779}"/>
              </a:ext>
            </a:extLst>
          </p:cNvPr>
          <p:cNvSpPr>
            <a:spLocks noGrp="1"/>
          </p:cNvSpPr>
          <p:nvPr>
            <p:ph type="title"/>
          </p:nvPr>
        </p:nvSpPr>
        <p:spPr/>
        <p:txBody>
          <a:bodyPr/>
          <a:lstStyle/>
          <a:p>
            <a:r>
              <a:rPr lang="en-US" dirty="0"/>
              <a:t>References </a:t>
            </a:r>
          </a:p>
        </p:txBody>
      </p:sp>
      <p:sp>
        <p:nvSpPr>
          <p:cNvPr id="3" name="Content Placeholder 2">
            <a:extLst>
              <a:ext uri="{FF2B5EF4-FFF2-40B4-BE49-F238E27FC236}">
                <a16:creationId xmlns:a16="http://schemas.microsoft.com/office/drawing/2014/main" id="{CF2B351F-2660-45C9-AD6C-575F83539B42}"/>
              </a:ext>
            </a:extLst>
          </p:cNvPr>
          <p:cNvSpPr>
            <a:spLocks noGrp="1"/>
          </p:cNvSpPr>
          <p:nvPr>
            <p:ph idx="1"/>
          </p:nvPr>
        </p:nvSpPr>
        <p:spPr>
          <a:xfrm>
            <a:off x="443169" y="2545767"/>
            <a:ext cx="11029615" cy="4663050"/>
          </a:xfrm>
        </p:spPr>
        <p:txBody>
          <a:bodyPr>
            <a:normAutofit fontScale="77500" lnSpcReduction="20000"/>
          </a:bodyPr>
          <a:lstStyle/>
          <a:p>
            <a:pPr marL="342900" indent="-342900">
              <a:buFont typeface="+mj-lt"/>
              <a:buAutoNum type="arabicPeriod"/>
            </a:pPr>
            <a:r>
              <a:rPr lang="en-US" dirty="0"/>
              <a:t>ABPA Brazilian Chicken Background . </a:t>
            </a:r>
            <a:r>
              <a:rPr lang="en-US" u="sng" dirty="0">
                <a:hlinkClick r:id="rId2"/>
              </a:rPr>
              <a:t>http://www.brazilianchicken.com.br/en/poultry-industry/background</a:t>
            </a:r>
            <a:r>
              <a:rPr lang="en-US" dirty="0"/>
              <a:t>.</a:t>
            </a:r>
          </a:p>
          <a:p>
            <a:pPr marL="342900" indent="-342900">
              <a:buFont typeface="+mj-lt"/>
              <a:buAutoNum type="arabicPeriod"/>
            </a:pPr>
            <a:r>
              <a:rPr lang="en-US" dirty="0"/>
              <a:t>Cheng, H.; Zhu, C.; Zhu, X.; Zhu, N.; Qian, J.; Zhao, L.; Chen, J. Hydrolysis technology of biomass waste to produce amino acids in subcritical water. Bioresource Technology 2008, 99, 3337-3341.</a:t>
            </a:r>
          </a:p>
          <a:p>
            <a:pPr marL="342900" indent="-342900">
              <a:buFont typeface="+mj-lt"/>
              <a:buAutoNum type="arabicPeriod"/>
            </a:pPr>
            <a:r>
              <a:rPr lang="en-US" dirty="0"/>
              <a:t>Environmental Protection Agency Landfill Methane Outreach Program (LMOP). </a:t>
            </a:r>
            <a:r>
              <a:rPr lang="en-US" i="1" u="sng" dirty="0">
                <a:hlinkClick r:id="rId3"/>
              </a:rPr>
              <a:t>https://www.epa.gov/lmop/basic-information-about-landfill-gas</a:t>
            </a:r>
            <a:r>
              <a:rPr lang="en-US" dirty="0"/>
              <a:t>.</a:t>
            </a:r>
          </a:p>
          <a:p>
            <a:pPr marL="342900" indent="-342900">
              <a:buFont typeface="+mj-lt"/>
              <a:buAutoNum type="arabicPeriod"/>
            </a:pPr>
            <a:r>
              <a:rPr lang="en-US" dirty="0" err="1"/>
              <a:t>Lachos</a:t>
            </a:r>
            <a:r>
              <a:rPr lang="en-US" dirty="0"/>
              <a:t>-Perez, D.; Martinez-Jimenez, F.; Rezende, C. A.; </a:t>
            </a:r>
            <a:r>
              <a:rPr lang="en-US" dirty="0" err="1"/>
              <a:t>Tompsett</a:t>
            </a:r>
            <a:r>
              <a:rPr lang="en-US" dirty="0"/>
              <a:t>, G.; Timko, M.; Forster-Carneiro, T. Subcritical water hydrolysis of sugarcane bagasse: An approach on solid residues characterization. The Journal of Supercritical Fluids 2016, 108, 69-78.</a:t>
            </a:r>
          </a:p>
          <a:p>
            <a:pPr marL="342900" indent="-342900">
              <a:buFont typeface="+mj-lt"/>
              <a:buAutoNum type="arabicPeriod"/>
            </a:pPr>
            <a:r>
              <a:rPr lang="en-US" dirty="0"/>
              <a:t>Negative Impacts of Incineration-based Waste-to-Energy Technology. </a:t>
            </a:r>
            <a:r>
              <a:rPr lang="en-US" dirty="0">
                <a:hlinkClick r:id="rId4"/>
              </a:rPr>
              <a:t>https://www.alternative-energy-news.info/negative-impacts-waste-to-energy/</a:t>
            </a:r>
            <a:r>
              <a:rPr lang="en-US" dirty="0"/>
              <a:t>.</a:t>
            </a:r>
          </a:p>
          <a:p>
            <a:pPr marL="342900" indent="-342900">
              <a:buFont typeface="+mj-lt"/>
              <a:buAutoNum type="arabicPeriod"/>
            </a:pPr>
            <a:r>
              <a:rPr lang="en-US" dirty="0"/>
              <a:t>Njoku, P. O.; </a:t>
            </a:r>
            <a:r>
              <a:rPr lang="en-US" dirty="0" err="1"/>
              <a:t>Edokpayi</a:t>
            </a:r>
            <a:r>
              <a:rPr lang="en-US" dirty="0"/>
              <a:t>, J. N.; </a:t>
            </a:r>
            <a:r>
              <a:rPr lang="en-US" dirty="0" err="1"/>
              <a:t>Odiyo</a:t>
            </a:r>
            <a:r>
              <a:rPr lang="en-US" dirty="0"/>
              <a:t>, J. O. Health and Environmental Risks of Residents Living Close to a Landfill: A Case Study of Thohoyandou Landfill, Limpopo Province, South Africa. </a:t>
            </a:r>
            <a:r>
              <a:rPr lang="en-US" i="1" dirty="0"/>
              <a:t>International journal of environmental research and public health </a:t>
            </a:r>
            <a:r>
              <a:rPr lang="en-US" b="1" dirty="0"/>
              <a:t>2019</a:t>
            </a:r>
            <a:r>
              <a:rPr lang="en-US" i="1" dirty="0"/>
              <a:t>, 16</a:t>
            </a:r>
            <a:r>
              <a:rPr lang="en-US" dirty="0"/>
              <a:t>, 2125.</a:t>
            </a:r>
          </a:p>
          <a:p>
            <a:pPr marL="342900" indent="-342900">
              <a:buFont typeface="+mj-lt"/>
              <a:buAutoNum type="arabicPeriod"/>
            </a:pPr>
            <a:r>
              <a:rPr lang="en-US" dirty="0"/>
              <a:t>Ramakrishnan, J.; Balakrishnan, H.; Raja, S. T. K.; </a:t>
            </a:r>
            <a:r>
              <a:rPr lang="en-US" dirty="0" err="1"/>
              <a:t>Sundararamakrishnan</a:t>
            </a:r>
            <a:r>
              <a:rPr lang="en-US" dirty="0"/>
              <a:t>, N.; </a:t>
            </a:r>
            <a:r>
              <a:rPr lang="en-US" dirty="0" err="1"/>
              <a:t>Renganathan</a:t>
            </a:r>
            <a:r>
              <a:rPr lang="en-US" dirty="0"/>
              <a:t>, S.; Radha, V. N. Formulation of economical microbial feed using degraded chicken feathers by a novel Streptomyces </a:t>
            </a:r>
            <a:r>
              <a:rPr lang="en-US" dirty="0" err="1"/>
              <a:t>sp</a:t>
            </a:r>
            <a:r>
              <a:rPr lang="en-US" dirty="0"/>
              <a:t>: mitigation of environmental pollution. Brazilian journal of microbiology : [publication of the Brazilian Society for Microbiology] 2011, 42, 825-834.</a:t>
            </a:r>
          </a:p>
          <a:p>
            <a:pPr marL="342900" indent="-342900">
              <a:buFont typeface="+mj-lt"/>
              <a:buAutoNum type="arabicPeriod"/>
            </a:pPr>
            <a:r>
              <a:rPr lang="en-US" dirty="0"/>
              <a:t>Saravanan, K.; </a:t>
            </a:r>
            <a:r>
              <a:rPr lang="en-US" dirty="0" err="1"/>
              <a:t>Dhurai</a:t>
            </a:r>
            <a:r>
              <a:rPr lang="en-US" dirty="0"/>
              <a:t>, B. Exploration on the amino acid content and morphological structure in chicken feather fiber. Journal of Textile and Apparel, Technology and Management 2012, 7.</a:t>
            </a:r>
          </a:p>
          <a:p>
            <a:pPr marL="342900" indent="-342900">
              <a:buFont typeface="+mj-lt"/>
              <a:buAutoNum type="arabicPeriod"/>
            </a:pPr>
            <a:r>
              <a:rPr lang="en-US" dirty="0"/>
              <a:t>Tesfaye, T.; Sithole, B.; </a:t>
            </a:r>
            <a:r>
              <a:rPr lang="en-US" dirty="0" err="1"/>
              <a:t>Ramjugernath</a:t>
            </a:r>
            <a:r>
              <a:rPr lang="en-US" dirty="0"/>
              <a:t>, D.; </a:t>
            </a:r>
            <a:r>
              <a:rPr lang="en-US" dirty="0" err="1"/>
              <a:t>Chunilall</a:t>
            </a:r>
            <a:r>
              <a:rPr lang="en-US" dirty="0"/>
              <a:t>, V. </a:t>
            </a:r>
            <a:r>
              <a:rPr lang="en-US" dirty="0" err="1"/>
              <a:t>Valorisation</a:t>
            </a:r>
            <a:r>
              <a:rPr lang="en-US" dirty="0"/>
              <a:t> of chicken feathers: </a:t>
            </a:r>
            <a:r>
              <a:rPr lang="en-US" dirty="0" err="1"/>
              <a:t>characterisation</a:t>
            </a:r>
            <a:r>
              <a:rPr lang="en-US" dirty="0"/>
              <a:t> of chemical properties. Waste Manage. 2017b, 68, 626-635.</a:t>
            </a:r>
          </a:p>
          <a:p>
            <a:pPr marL="342900" indent="-342900">
              <a:buFont typeface="+mj-lt"/>
              <a:buAutoNum type="arabicPeriod"/>
            </a:pPr>
            <a:r>
              <a:rPr lang="en-US" dirty="0"/>
              <a:t>Tu, Y.; Huang, J.; Xu, P.; Wu, X.; Yang, L.; Peng, Z. Subcritical Water Hydrolysis Treatment. </a:t>
            </a:r>
            <a:r>
              <a:rPr lang="en-US" dirty="0" err="1"/>
              <a:t>BioResources</a:t>
            </a:r>
            <a:r>
              <a:rPr lang="en-US" dirty="0"/>
              <a:t> 2016.</a:t>
            </a:r>
          </a:p>
          <a:p>
            <a:pPr marL="342900" indent="-342900">
              <a:buFont typeface="+mj-lt"/>
              <a:buAutoNum type="arabicPeriod"/>
            </a:pPr>
            <a:r>
              <a:rPr lang="en-US" dirty="0"/>
              <a:t>World Health Organization Dioxins and their effects on human health. https://www.who.int/news-room/fact-sheets/detail/dioxins-and-their-effects-on-human-health.</a:t>
            </a:r>
          </a:p>
          <a:p>
            <a:pPr marL="342900" indent="-342900">
              <a:buFont typeface="+mj-lt"/>
              <a:buAutoNum type="arabicPeriod"/>
            </a:pPr>
            <a:endParaRPr lang="en-US" dirty="0"/>
          </a:p>
          <a:p>
            <a:pPr marL="342900" indent="-342900">
              <a:buFont typeface="+mj-lt"/>
              <a:buAutoNum type="arabicPeriod"/>
            </a:pPr>
            <a:endParaRPr lang="en-US" dirty="0"/>
          </a:p>
          <a:p>
            <a:pPr marL="342900" indent="-342900">
              <a:buFont typeface="+mj-lt"/>
              <a:buAutoNum type="arabicPeriod"/>
            </a:pPr>
            <a:endParaRPr lang="en-US" dirty="0"/>
          </a:p>
          <a:p>
            <a:pPr marL="342900" indent="-342900">
              <a:buFont typeface="+mj-lt"/>
              <a:buAutoNum type="arabicPeriod"/>
            </a:pPr>
            <a:endParaRPr lang="en-US" dirty="0"/>
          </a:p>
        </p:txBody>
      </p:sp>
    </p:spTree>
    <p:extLst>
      <p:ext uri="{BB962C8B-B14F-4D97-AF65-F5344CB8AC3E}">
        <p14:creationId xmlns:p14="http://schemas.microsoft.com/office/powerpoint/2010/main" val="3388058451"/>
      </p:ext>
    </p:extLst>
  </p:cSld>
  <p:clrMapOvr>
    <a:masterClrMapping/>
  </p:clrMapOvr>
  <mc:AlternateContent xmlns:mc="http://schemas.openxmlformats.org/markup-compatibility/2006">
    <mc:Choice xmlns:p14="http://schemas.microsoft.com/office/powerpoint/2010/main" Requires="p14">
      <p:transition spd="slow" p14:dur="2000" advTm="1486"/>
    </mc:Choice>
    <mc:Fallback>
      <p:transition spd="slow" advTm="1486"/>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F58F0-0075-4BE2-9C9B-07ABC8A3706A}"/>
              </a:ext>
            </a:extLst>
          </p:cNvPr>
          <p:cNvSpPr>
            <a:spLocks noGrp="1"/>
          </p:cNvSpPr>
          <p:nvPr>
            <p:ph type="title"/>
          </p:nvPr>
        </p:nvSpPr>
        <p:spPr>
          <a:xfrm>
            <a:off x="581192" y="702156"/>
            <a:ext cx="11029616" cy="1013800"/>
          </a:xfrm>
        </p:spPr>
        <p:txBody>
          <a:bodyPr>
            <a:normAutofit/>
          </a:bodyPr>
          <a:lstStyle/>
          <a:p>
            <a:r>
              <a:rPr lang="en-US" b="1" dirty="0">
                <a:solidFill>
                  <a:srgbClr val="FFFEFF"/>
                </a:solidFill>
              </a:rPr>
              <a:t>A special thank you to…</a:t>
            </a:r>
          </a:p>
        </p:txBody>
      </p:sp>
      <p:graphicFrame>
        <p:nvGraphicFramePr>
          <p:cNvPr id="8" name="Content Placeholder 3">
            <a:extLst>
              <a:ext uri="{FF2B5EF4-FFF2-40B4-BE49-F238E27FC236}">
                <a16:creationId xmlns:a16="http://schemas.microsoft.com/office/drawing/2014/main" id="{0E7B825D-2E63-4DAE-A9B1-86E883797FD5}"/>
              </a:ext>
            </a:extLst>
          </p:cNvPr>
          <p:cNvGraphicFramePr>
            <a:graphicFrameLocks noGrp="1"/>
          </p:cNvGraphicFramePr>
          <p:nvPr>
            <p:ph idx="1"/>
            <p:extLst>
              <p:ext uri="{D42A27DB-BD31-4B8C-83A1-F6EECF244321}">
                <p14:modId xmlns:p14="http://schemas.microsoft.com/office/powerpoint/2010/main" val="3294885100"/>
              </p:ext>
            </p:extLst>
          </p:nvPr>
        </p:nvGraphicFramePr>
        <p:xfrm>
          <a:off x="1241595" y="1334219"/>
          <a:ext cx="10471774" cy="5791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01783839"/>
      </p:ext>
    </p:extLst>
  </p:cSld>
  <p:clrMapOvr>
    <a:masterClrMapping/>
  </p:clrMapOvr>
  <mc:AlternateContent xmlns:mc="http://schemas.openxmlformats.org/markup-compatibility/2006">
    <mc:Choice xmlns:p14="http://schemas.microsoft.com/office/powerpoint/2010/main" Requires="p14">
      <p:transition spd="slow" p14:dur="2000" advTm="32788"/>
    </mc:Choice>
    <mc:Fallback>
      <p:transition spd="slow" advTm="32788"/>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931D56F-2184-4378-BFDF-5891CDE7864F}"/>
              </a:ext>
            </a:extLst>
          </p:cNvPr>
          <p:cNvPicPr>
            <a:picLocks noChangeAspect="1"/>
          </p:cNvPicPr>
          <p:nvPr/>
        </p:nvPicPr>
        <p:blipFill rotWithShape="1">
          <a:blip r:embed="rId3"/>
          <a:srcRect t="1784" r="3" b="12847"/>
          <a:stretch/>
        </p:blipFill>
        <p:spPr>
          <a:xfrm>
            <a:off x="20" y="10"/>
            <a:ext cx="4578252" cy="2608947"/>
          </a:xfrm>
          <a:prstGeom prst="rect">
            <a:avLst/>
          </a:prstGeom>
        </p:spPr>
      </p:pic>
      <p:sp>
        <p:nvSpPr>
          <p:cNvPr id="10" name="Rectangle 9">
            <a:extLst>
              <a:ext uri="{FF2B5EF4-FFF2-40B4-BE49-F238E27FC236}">
                <a16:creationId xmlns:a16="http://schemas.microsoft.com/office/drawing/2014/main" id="{6C44DDCC-C10C-4075-9F45-FA0F08EA98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06" y="0"/>
            <a:ext cx="7571045" cy="6858000"/>
          </a:xfrm>
          <a:prstGeom prst="rect">
            <a:avLst/>
          </a:prstGeom>
          <a:solidFill>
            <a:schemeClr val="accent1"/>
          </a:solidFill>
          <a:ln w="6350" cmpd="sng">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896CB33B-CEEF-4C7F-B27E-6014248203AA}"/>
              </a:ext>
            </a:extLst>
          </p:cNvPr>
          <p:cNvSpPr>
            <a:spLocks noGrp="1"/>
          </p:cNvSpPr>
          <p:nvPr>
            <p:ph type="title"/>
          </p:nvPr>
        </p:nvSpPr>
        <p:spPr>
          <a:xfrm>
            <a:off x="5204707" y="457280"/>
            <a:ext cx="6400367" cy="1431399"/>
          </a:xfrm>
        </p:spPr>
        <p:txBody>
          <a:bodyPr anchor="ctr">
            <a:normAutofit/>
          </a:bodyPr>
          <a:lstStyle/>
          <a:p>
            <a:pPr algn="ctr"/>
            <a:r>
              <a:rPr lang="en-US" sz="3200" dirty="0"/>
              <a:t>The biomass removal process</a:t>
            </a:r>
          </a:p>
        </p:txBody>
      </p:sp>
      <p:pic>
        <p:nvPicPr>
          <p:cNvPr id="4" name="Picture 3">
            <a:extLst>
              <a:ext uri="{FF2B5EF4-FFF2-40B4-BE49-F238E27FC236}">
                <a16:creationId xmlns:a16="http://schemas.microsoft.com/office/drawing/2014/main" id="{BFA8A9C8-39B8-48B6-83EB-D4E8BF39EF68}"/>
              </a:ext>
            </a:extLst>
          </p:cNvPr>
          <p:cNvPicPr>
            <a:picLocks noChangeAspect="1"/>
          </p:cNvPicPr>
          <p:nvPr/>
        </p:nvPicPr>
        <p:blipFill rotWithShape="1">
          <a:blip r:embed="rId4"/>
          <a:srcRect l="24240" r="3856" b="2"/>
          <a:stretch/>
        </p:blipFill>
        <p:spPr>
          <a:xfrm>
            <a:off x="20" y="2608956"/>
            <a:ext cx="4560179" cy="4249043"/>
          </a:xfrm>
          <a:prstGeom prst="rect">
            <a:avLst/>
          </a:prstGeom>
        </p:spPr>
      </p:pic>
      <p:sp>
        <p:nvSpPr>
          <p:cNvPr id="12" name="Rectangle 11">
            <a:extLst>
              <a:ext uri="{FF2B5EF4-FFF2-40B4-BE49-F238E27FC236}">
                <a16:creationId xmlns:a16="http://schemas.microsoft.com/office/drawing/2014/main" id="{3620FE85-AFE2-4056-ACA1-568599FADA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0517" y="-460"/>
            <a:ext cx="9144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E77708F-73DD-4DD9-9489-B7F7C88F4C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9" y="2560620"/>
            <a:ext cx="4581144" cy="9144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9B853154-2B4C-4419-B187-EE2A3BCB3232}"/>
              </a:ext>
            </a:extLst>
          </p:cNvPr>
          <p:cNvSpPr>
            <a:spLocks noGrp="1"/>
          </p:cNvSpPr>
          <p:nvPr>
            <p:ph idx="1"/>
          </p:nvPr>
        </p:nvSpPr>
        <p:spPr>
          <a:xfrm>
            <a:off x="4840941" y="2158667"/>
            <a:ext cx="7201647" cy="4180873"/>
          </a:xfrm>
        </p:spPr>
        <p:txBody>
          <a:bodyPr>
            <a:normAutofit/>
          </a:bodyPr>
          <a:lstStyle/>
          <a:p>
            <a:r>
              <a:rPr lang="en-US" sz="2000" dirty="0">
                <a:solidFill>
                  <a:schemeClr val="bg1"/>
                </a:solidFill>
              </a:rPr>
              <a:t>Biomass is usually disposed of by landfill removal or incineration </a:t>
            </a:r>
          </a:p>
          <a:p>
            <a:r>
              <a:rPr lang="en-US" sz="2000" dirty="0">
                <a:solidFill>
                  <a:schemeClr val="bg1"/>
                </a:solidFill>
              </a:rPr>
              <a:t>Incinerators are the </a:t>
            </a:r>
            <a:r>
              <a:rPr lang="en-US" sz="2400" dirty="0">
                <a:solidFill>
                  <a:schemeClr val="accent3"/>
                </a:solidFill>
              </a:rPr>
              <a:t>leading source of dioxin</a:t>
            </a:r>
            <a:r>
              <a:rPr lang="en-US" sz="2400" dirty="0">
                <a:solidFill>
                  <a:schemeClr val="bg1"/>
                </a:solidFill>
              </a:rPr>
              <a:t> </a:t>
            </a:r>
            <a:r>
              <a:rPr lang="en-US" sz="2000" dirty="0">
                <a:solidFill>
                  <a:schemeClr val="bg1"/>
                </a:solidFill>
              </a:rPr>
              <a:t>into the global environment </a:t>
            </a:r>
          </a:p>
          <a:p>
            <a:r>
              <a:rPr lang="en-US" sz="2000" dirty="0">
                <a:solidFill>
                  <a:schemeClr val="accent3"/>
                </a:solidFill>
              </a:rPr>
              <a:t>78 %</a:t>
            </a:r>
            <a:r>
              <a:rPr lang="en-US" sz="2000" dirty="0">
                <a:solidFill>
                  <a:schemeClr val="bg1"/>
                </a:solidFill>
              </a:rPr>
              <a:t> of people living closer to landfills indicated serious contamination of air quality </a:t>
            </a:r>
          </a:p>
          <a:p>
            <a:r>
              <a:rPr lang="en-US" sz="2000" dirty="0">
                <a:solidFill>
                  <a:schemeClr val="bg1"/>
                </a:solidFill>
              </a:rPr>
              <a:t>Subcritical water hydrolysis offers a </a:t>
            </a:r>
            <a:r>
              <a:rPr lang="en-US" sz="2400" dirty="0">
                <a:solidFill>
                  <a:schemeClr val="accent3"/>
                </a:solidFill>
              </a:rPr>
              <a:t>safer method </a:t>
            </a:r>
            <a:r>
              <a:rPr lang="en-US" sz="2000" dirty="0">
                <a:solidFill>
                  <a:schemeClr val="bg1"/>
                </a:solidFill>
              </a:rPr>
              <a:t>of waste disposal </a:t>
            </a:r>
          </a:p>
        </p:txBody>
      </p:sp>
    </p:spTree>
    <p:extLst>
      <p:ext uri="{BB962C8B-B14F-4D97-AF65-F5344CB8AC3E}">
        <p14:creationId xmlns:p14="http://schemas.microsoft.com/office/powerpoint/2010/main" val="1599405997"/>
      </p:ext>
    </p:extLst>
  </p:cSld>
  <p:clrMapOvr>
    <a:masterClrMapping/>
  </p:clrMapOvr>
  <mc:AlternateContent xmlns:mc="http://schemas.openxmlformats.org/markup-compatibility/2006">
    <mc:Choice xmlns:p14="http://schemas.microsoft.com/office/powerpoint/2010/main" Requires="p14">
      <p:transition spd="slow" p14:dur="2000" advTm="90198"/>
    </mc:Choice>
    <mc:Fallback>
      <p:transition spd="slow" advTm="90198"/>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1D5EA905-60F6-495B-BC4F-A58B9D1B3A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61258C8-4BF1-4AD7-9BAB-67FC56C8E2F2}"/>
              </a:ext>
            </a:extLst>
          </p:cNvPr>
          <p:cNvSpPr>
            <a:spLocks noGrp="1"/>
          </p:cNvSpPr>
          <p:nvPr>
            <p:ph type="title"/>
          </p:nvPr>
        </p:nvSpPr>
        <p:spPr>
          <a:xfrm>
            <a:off x="584202" y="702156"/>
            <a:ext cx="7225075" cy="1013800"/>
          </a:xfrm>
        </p:spPr>
        <p:txBody>
          <a:bodyPr>
            <a:normAutofit/>
          </a:bodyPr>
          <a:lstStyle/>
          <a:p>
            <a:r>
              <a:rPr lang="en-US" dirty="0">
                <a:solidFill>
                  <a:schemeClr val="accent1"/>
                </a:solidFill>
              </a:rPr>
              <a:t>POULTRY FEATHER COMPOSITION</a:t>
            </a:r>
          </a:p>
        </p:txBody>
      </p:sp>
      <p:grpSp>
        <p:nvGrpSpPr>
          <p:cNvPr id="77" name="Group 76">
            <a:extLst>
              <a:ext uri="{FF2B5EF4-FFF2-40B4-BE49-F238E27FC236}">
                <a16:creationId xmlns:a16="http://schemas.microsoft.com/office/drawing/2014/main" id="{8621EE3E-1667-4864-956E-8309811CB96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78" name="Rectangle 77">
              <a:extLst>
                <a:ext uri="{FF2B5EF4-FFF2-40B4-BE49-F238E27FC236}">
                  <a16:creationId xmlns:a16="http://schemas.microsoft.com/office/drawing/2014/main" id="{0ACCC35D-7F2D-46AC-8745-DD7C2EF42B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78">
              <a:extLst>
                <a:ext uri="{FF2B5EF4-FFF2-40B4-BE49-F238E27FC236}">
                  <a16:creationId xmlns:a16="http://schemas.microsoft.com/office/drawing/2014/main" id="{A933B6CF-C9B2-4217-9C19-CB6517D964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80" name="Rectangle 79">
              <a:extLst>
                <a:ext uri="{FF2B5EF4-FFF2-40B4-BE49-F238E27FC236}">
                  <a16:creationId xmlns:a16="http://schemas.microsoft.com/office/drawing/2014/main" id="{95477868-77F6-4429-BFF6-4265BC3543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sp>
        <p:nvSpPr>
          <p:cNvPr id="1032" name="Content Placeholder 1031">
            <a:extLst>
              <a:ext uri="{FF2B5EF4-FFF2-40B4-BE49-F238E27FC236}">
                <a16:creationId xmlns:a16="http://schemas.microsoft.com/office/drawing/2014/main" id="{8F27AF7D-BC5B-49C8-8A4F-961AE4C67F12}"/>
              </a:ext>
            </a:extLst>
          </p:cNvPr>
          <p:cNvSpPr>
            <a:spLocks noGrp="1"/>
          </p:cNvSpPr>
          <p:nvPr>
            <p:ph idx="1"/>
          </p:nvPr>
        </p:nvSpPr>
        <p:spPr>
          <a:xfrm>
            <a:off x="584204" y="1896533"/>
            <a:ext cx="7225074" cy="3962266"/>
          </a:xfrm>
        </p:spPr>
        <p:txBody>
          <a:bodyPr>
            <a:normAutofit/>
          </a:bodyPr>
          <a:lstStyle/>
          <a:p>
            <a:r>
              <a:rPr lang="en-US" dirty="0"/>
              <a:t>Chicken feathers are about </a:t>
            </a:r>
            <a:r>
              <a:rPr lang="en-US" sz="2400" dirty="0">
                <a:solidFill>
                  <a:schemeClr val="accent2"/>
                </a:solidFill>
              </a:rPr>
              <a:t>92% </a:t>
            </a:r>
            <a:r>
              <a:rPr lang="en-US" dirty="0"/>
              <a:t>crude protein </a:t>
            </a:r>
          </a:p>
          <a:p>
            <a:r>
              <a:rPr lang="en-US" dirty="0"/>
              <a:t> Poultry feathers are made up of 35-40 protein residues </a:t>
            </a:r>
          </a:p>
          <a:p>
            <a:r>
              <a:rPr lang="en-US" dirty="0"/>
              <a:t>Feathers are made up of </a:t>
            </a:r>
            <a:r>
              <a:rPr lang="en-US" sz="2400" dirty="0">
                <a:solidFill>
                  <a:schemeClr val="accent2"/>
                </a:solidFill>
              </a:rPr>
              <a:t>beta-keratins</a:t>
            </a:r>
            <a:r>
              <a:rPr lang="en-US" dirty="0"/>
              <a:t> </a:t>
            </a:r>
          </a:p>
        </p:txBody>
      </p:sp>
      <p:pic>
        <p:nvPicPr>
          <p:cNvPr id="1026" name="Picture 2" descr="Image result for poultry feather chemical  composition">
            <a:extLst>
              <a:ext uri="{FF2B5EF4-FFF2-40B4-BE49-F238E27FC236}">
                <a16:creationId xmlns:a16="http://schemas.microsoft.com/office/drawing/2014/main" id="{B982FE2E-965F-4D95-942F-2524A2B2CDC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163" r="8944" b="3"/>
          <a:stretch/>
        </p:blipFill>
        <p:spPr bwMode="auto">
          <a:xfrm>
            <a:off x="8126361" y="705092"/>
            <a:ext cx="3619106" cy="276451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poultry feather chemical  composition">
            <a:extLst>
              <a:ext uri="{FF2B5EF4-FFF2-40B4-BE49-F238E27FC236}">
                <a16:creationId xmlns:a16="http://schemas.microsoft.com/office/drawing/2014/main" id="{6A46C510-0823-41E0-8713-136F430C759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6792" b="21240"/>
          <a:stretch/>
        </p:blipFill>
        <p:spPr bwMode="auto">
          <a:xfrm>
            <a:off x="8206276" y="3687097"/>
            <a:ext cx="3539191" cy="27034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3634432"/>
      </p:ext>
    </p:extLst>
  </p:cSld>
  <p:clrMapOvr>
    <a:masterClrMapping/>
  </p:clrMapOvr>
  <mc:AlternateContent xmlns:mc="http://schemas.openxmlformats.org/markup-compatibility/2006">
    <mc:Choice xmlns:p14="http://schemas.microsoft.com/office/powerpoint/2010/main" Requires="p14">
      <p:transition spd="slow" p14:dur="2000" advTm="94464"/>
    </mc:Choice>
    <mc:Fallback>
      <p:transition spd="slow" advTm="94464"/>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BCDF3-B303-4EA8-BC19-15CD8A7F2C29}"/>
              </a:ext>
            </a:extLst>
          </p:cNvPr>
          <p:cNvSpPr>
            <a:spLocks noGrp="1"/>
          </p:cNvSpPr>
          <p:nvPr>
            <p:ph type="title"/>
          </p:nvPr>
        </p:nvSpPr>
        <p:spPr>
          <a:xfrm>
            <a:off x="581192" y="702156"/>
            <a:ext cx="11029616" cy="1013800"/>
          </a:xfrm>
        </p:spPr>
        <p:txBody>
          <a:bodyPr anchor="ctr">
            <a:normAutofit/>
          </a:bodyPr>
          <a:lstStyle/>
          <a:p>
            <a:pPr algn="ctr"/>
            <a:r>
              <a:rPr lang="en-US" sz="3200" dirty="0"/>
              <a:t>subcritical water TECHNOLOGY</a:t>
            </a:r>
          </a:p>
        </p:txBody>
      </p:sp>
      <p:sp>
        <p:nvSpPr>
          <p:cNvPr id="1028" name="Rectangle 70">
            <a:extLst>
              <a:ext uri="{FF2B5EF4-FFF2-40B4-BE49-F238E27FC236}">
                <a16:creationId xmlns:a16="http://schemas.microsoft.com/office/drawing/2014/main" id="{2E32075D-9299-4657-87D7-B9987B7FDE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A close up of text on a white background&#10;&#10;Description automatically generated">
            <a:extLst>
              <a:ext uri="{FF2B5EF4-FFF2-40B4-BE49-F238E27FC236}">
                <a16:creationId xmlns:a16="http://schemas.microsoft.com/office/drawing/2014/main" id="{5C4207A6-8FA5-4727-96EA-72C62DCBE2D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148" r="3" b="3"/>
          <a:stretch/>
        </p:blipFill>
        <p:spPr bwMode="auto">
          <a:xfrm>
            <a:off x="657225" y="2361056"/>
            <a:ext cx="4962525" cy="364921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BC463158-FB40-47FE-B5A1-C3609F650334}"/>
              </a:ext>
            </a:extLst>
          </p:cNvPr>
          <p:cNvSpPr>
            <a:spLocks noGrp="1"/>
          </p:cNvSpPr>
          <p:nvPr>
            <p:ph idx="1"/>
          </p:nvPr>
        </p:nvSpPr>
        <p:spPr>
          <a:xfrm>
            <a:off x="6206167" y="2180496"/>
            <a:ext cx="5404639" cy="4045683"/>
          </a:xfrm>
        </p:spPr>
        <p:txBody>
          <a:bodyPr>
            <a:normAutofit/>
          </a:bodyPr>
          <a:lstStyle/>
          <a:p>
            <a:r>
              <a:rPr lang="en-US" dirty="0"/>
              <a:t>Subcritical water hydrolysis is a great way to convert organic material into </a:t>
            </a:r>
            <a:r>
              <a:rPr lang="en-US" sz="2400" dirty="0">
                <a:solidFill>
                  <a:schemeClr val="accent2"/>
                </a:solidFill>
              </a:rPr>
              <a:t>high-value</a:t>
            </a:r>
            <a:r>
              <a:rPr lang="en-US" dirty="0"/>
              <a:t> amino acids</a:t>
            </a:r>
          </a:p>
          <a:p>
            <a:r>
              <a:rPr lang="en-US" dirty="0"/>
              <a:t>Subcritical liquid temperature and pressure range of </a:t>
            </a:r>
            <a:r>
              <a:rPr lang="en-US" sz="2400" dirty="0">
                <a:solidFill>
                  <a:schemeClr val="accent2"/>
                </a:solidFill>
              </a:rPr>
              <a:t>100</a:t>
            </a:r>
            <a:r>
              <a:rPr lang="en-US" sz="2000" dirty="0">
                <a:solidFill>
                  <a:schemeClr val="accent2"/>
                </a:solidFill>
              </a:rPr>
              <a:t> </a:t>
            </a:r>
            <a:r>
              <a:rPr lang="en-US" sz="2000" dirty="0">
                <a:solidFill>
                  <a:schemeClr val="tx1"/>
                </a:solidFill>
              </a:rPr>
              <a:t>- </a:t>
            </a:r>
            <a:r>
              <a:rPr lang="en-US" sz="2400" dirty="0">
                <a:solidFill>
                  <a:schemeClr val="accent2"/>
                </a:solidFill>
              </a:rPr>
              <a:t>374 C</a:t>
            </a:r>
            <a:r>
              <a:rPr lang="en-US" sz="2000" dirty="0">
                <a:solidFill>
                  <a:schemeClr val="accent2"/>
                </a:solidFill>
              </a:rPr>
              <a:t> </a:t>
            </a:r>
            <a:r>
              <a:rPr lang="en-US" dirty="0"/>
              <a:t>and </a:t>
            </a:r>
            <a:r>
              <a:rPr lang="en-US" sz="2400" dirty="0">
                <a:solidFill>
                  <a:schemeClr val="accent2"/>
                </a:solidFill>
              </a:rPr>
              <a:t>1</a:t>
            </a:r>
            <a:r>
              <a:rPr lang="en-US" sz="2000" dirty="0">
                <a:solidFill>
                  <a:schemeClr val="accent2"/>
                </a:solidFill>
              </a:rPr>
              <a:t> </a:t>
            </a:r>
            <a:r>
              <a:rPr lang="en-US" sz="2000" dirty="0">
                <a:solidFill>
                  <a:schemeClr val="tx1"/>
                </a:solidFill>
              </a:rPr>
              <a:t>-</a:t>
            </a:r>
            <a:r>
              <a:rPr lang="en-US" sz="2000" dirty="0">
                <a:solidFill>
                  <a:schemeClr val="accent2"/>
                </a:solidFill>
              </a:rPr>
              <a:t> </a:t>
            </a:r>
            <a:r>
              <a:rPr lang="en-US" sz="2400" dirty="0">
                <a:solidFill>
                  <a:schemeClr val="accent2"/>
                </a:solidFill>
              </a:rPr>
              <a:t>218 atm </a:t>
            </a:r>
            <a:endParaRPr lang="en-US" dirty="0">
              <a:solidFill>
                <a:schemeClr val="accent2"/>
              </a:solidFill>
            </a:endParaRPr>
          </a:p>
          <a:p>
            <a:r>
              <a:rPr lang="en-US" dirty="0"/>
              <a:t>Water takes on unique properties within the subcritical range </a:t>
            </a:r>
          </a:p>
          <a:p>
            <a:r>
              <a:rPr lang="en-US" dirty="0"/>
              <a:t> SWH has many advantages compared to other chemical breakdown methods</a:t>
            </a:r>
          </a:p>
          <a:p>
            <a:endParaRPr lang="en-US" dirty="0"/>
          </a:p>
        </p:txBody>
      </p:sp>
      <p:sp>
        <p:nvSpPr>
          <p:cNvPr id="4" name="TextBox 3">
            <a:extLst>
              <a:ext uri="{FF2B5EF4-FFF2-40B4-BE49-F238E27FC236}">
                <a16:creationId xmlns:a16="http://schemas.microsoft.com/office/drawing/2014/main" id="{31064097-BAED-4729-B79B-CB945F1714C6}"/>
              </a:ext>
            </a:extLst>
          </p:cNvPr>
          <p:cNvSpPr txBox="1"/>
          <p:nvPr/>
        </p:nvSpPr>
        <p:spPr>
          <a:xfrm>
            <a:off x="338164" y="6352165"/>
            <a:ext cx="5868003" cy="307777"/>
          </a:xfrm>
          <a:prstGeom prst="rect">
            <a:avLst/>
          </a:prstGeom>
          <a:noFill/>
        </p:spPr>
        <p:txBody>
          <a:bodyPr wrap="square" rtlCol="0">
            <a:spAutoFit/>
          </a:bodyPr>
          <a:lstStyle/>
          <a:p>
            <a:pPr algn="ctr"/>
            <a:r>
              <a:rPr lang="en-US" sz="1400" b="1" dirty="0"/>
              <a:t>Figure 1. </a:t>
            </a:r>
            <a:r>
              <a:rPr lang="en-US" sz="1400" dirty="0"/>
              <a:t>Phases of water at different pressures and temperatures </a:t>
            </a:r>
          </a:p>
        </p:txBody>
      </p:sp>
    </p:spTree>
    <p:extLst>
      <p:ext uri="{BB962C8B-B14F-4D97-AF65-F5344CB8AC3E}">
        <p14:creationId xmlns:p14="http://schemas.microsoft.com/office/powerpoint/2010/main" val="4268255661"/>
      </p:ext>
    </p:extLst>
  </p:cSld>
  <p:clrMapOvr>
    <a:masterClrMapping/>
  </p:clrMapOvr>
  <mc:AlternateContent xmlns:mc="http://schemas.openxmlformats.org/markup-compatibility/2006">
    <mc:Choice xmlns:p14="http://schemas.microsoft.com/office/powerpoint/2010/main" Requires="p14">
      <p:transition spd="slow" p14:dur="2000" advTm="74637"/>
    </mc:Choice>
    <mc:Fallback>
      <p:transition spd="slow" advTm="74637"/>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1E4C0-FE23-4E52-AE4F-30A536D5D6D7}"/>
              </a:ext>
            </a:extLst>
          </p:cNvPr>
          <p:cNvSpPr>
            <a:spLocks noGrp="1"/>
          </p:cNvSpPr>
          <p:nvPr>
            <p:ph type="title"/>
          </p:nvPr>
        </p:nvSpPr>
        <p:spPr>
          <a:xfrm>
            <a:off x="581192" y="702156"/>
            <a:ext cx="11029616" cy="1013800"/>
          </a:xfrm>
        </p:spPr>
        <p:txBody>
          <a:bodyPr anchor="ctr">
            <a:normAutofit/>
          </a:bodyPr>
          <a:lstStyle/>
          <a:p>
            <a:pPr algn="ctr"/>
            <a:r>
              <a:rPr lang="en-US" dirty="0">
                <a:solidFill>
                  <a:srgbClr val="FFFFFF"/>
                </a:solidFill>
              </a:rPr>
              <a:t>THE ECONOMIC CASE FOR AMINO ACIDS </a:t>
            </a:r>
          </a:p>
        </p:txBody>
      </p:sp>
      <p:sp>
        <p:nvSpPr>
          <p:cNvPr id="11" name="Content Placeholder 10">
            <a:extLst>
              <a:ext uri="{FF2B5EF4-FFF2-40B4-BE49-F238E27FC236}">
                <a16:creationId xmlns:a16="http://schemas.microsoft.com/office/drawing/2014/main" id="{144087CC-28E1-47D1-BDE3-2E554F432322}"/>
              </a:ext>
            </a:extLst>
          </p:cNvPr>
          <p:cNvSpPr>
            <a:spLocks noGrp="1"/>
          </p:cNvSpPr>
          <p:nvPr>
            <p:ph idx="1"/>
          </p:nvPr>
        </p:nvSpPr>
        <p:spPr>
          <a:xfrm>
            <a:off x="581192" y="2348675"/>
            <a:ext cx="6985620" cy="3678303"/>
          </a:xfrm>
        </p:spPr>
        <p:txBody>
          <a:bodyPr>
            <a:normAutofit/>
          </a:bodyPr>
          <a:lstStyle/>
          <a:p>
            <a:r>
              <a:rPr lang="en-US" sz="2000" b="1" i="1" dirty="0">
                <a:solidFill>
                  <a:schemeClr val="accent2"/>
                </a:solidFill>
              </a:rPr>
              <a:t>1 million </a:t>
            </a:r>
            <a:r>
              <a:rPr lang="en-US" dirty="0"/>
              <a:t>tons of poultry feathers produced per year </a:t>
            </a:r>
          </a:p>
          <a:p>
            <a:pPr lvl="1"/>
            <a:r>
              <a:rPr lang="en-US" dirty="0"/>
              <a:t>924,000 tons of protein </a:t>
            </a:r>
          </a:p>
          <a:p>
            <a:pPr lvl="1"/>
            <a:r>
              <a:rPr lang="en-US" dirty="0"/>
              <a:t>770,00 tons of available amino acids </a:t>
            </a:r>
          </a:p>
          <a:p>
            <a:r>
              <a:rPr lang="en-US" sz="2000" b="1" i="1" dirty="0">
                <a:solidFill>
                  <a:schemeClr val="accent2"/>
                </a:solidFill>
              </a:rPr>
              <a:t>17 trillion</a:t>
            </a:r>
            <a:r>
              <a:rPr lang="en-US" sz="2000" b="1" i="1" dirty="0">
                <a:solidFill>
                  <a:schemeClr val="accent1"/>
                </a:solidFill>
              </a:rPr>
              <a:t> </a:t>
            </a:r>
            <a:r>
              <a:rPr lang="en-US" dirty="0"/>
              <a:t>kgs of animal feed used per year </a:t>
            </a:r>
          </a:p>
          <a:p>
            <a:r>
              <a:rPr lang="en-US" dirty="0"/>
              <a:t>Amino acids can replaced </a:t>
            </a:r>
            <a:r>
              <a:rPr lang="en-US" sz="2000" b="1" i="1" dirty="0">
                <a:solidFill>
                  <a:schemeClr val="accent2"/>
                </a:solidFill>
              </a:rPr>
              <a:t>0.42%</a:t>
            </a:r>
            <a:r>
              <a:rPr lang="en-US" dirty="0"/>
              <a:t> of total animal feed </a:t>
            </a:r>
          </a:p>
          <a:p>
            <a:r>
              <a:rPr lang="en-US" dirty="0"/>
              <a:t>The cost of animal feed is </a:t>
            </a:r>
            <a:r>
              <a:rPr lang="en-US" sz="2000" b="1" i="1" dirty="0">
                <a:solidFill>
                  <a:schemeClr val="accent2"/>
                </a:solidFill>
              </a:rPr>
              <a:t>48 billion </a:t>
            </a:r>
            <a:r>
              <a:rPr lang="en-US" dirty="0"/>
              <a:t>per year </a:t>
            </a:r>
          </a:p>
          <a:p>
            <a:r>
              <a:rPr lang="en-US" dirty="0"/>
              <a:t>The substitution of amino acids can save up to </a:t>
            </a:r>
            <a:r>
              <a:rPr lang="en-US" sz="2000" b="1" i="1" dirty="0">
                <a:solidFill>
                  <a:srgbClr val="FF0000"/>
                </a:solidFill>
              </a:rPr>
              <a:t>200 million </a:t>
            </a:r>
            <a:r>
              <a:rPr lang="en-US" dirty="0"/>
              <a:t>per year </a:t>
            </a:r>
          </a:p>
        </p:txBody>
      </p:sp>
      <p:pic>
        <p:nvPicPr>
          <p:cNvPr id="7" name="Picture 6" descr="A picture containing clock, sign&#10;&#10;Description automatically generated">
            <a:extLst>
              <a:ext uri="{FF2B5EF4-FFF2-40B4-BE49-F238E27FC236}">
                <a16:creationId xmlns:a16="http://schemas.microsoft.com/office/drawing/2014/main" id="{1C56D85E-0BAB-478C-90FA-A9A9E721F7E3}"/>
              </a:ext>
            </a:extLst>
          </p:cNvPr>
          <p:cNvPicPr>
            <a:picLocks noChangeAspect="1"/>
          </p:cNvPicPr>
          <p:nvPr/>
        </p:nvPicPr>
        <p:blipFill rotWithShape="1">
          <a:blip r:embed="rId3">
            <a:extLst>
              <a:ext uri="{28A0092B-C50C-407E-A947-70E740481C1C}">
                <a14:useLocalDpi xmlns:a14="http://schemas.microsoft.com/office/drawing/2010/main" val="0"/>
              </a:ext>
            </a:extLst>
          </a:blip>
          <a:srcRect l="39628" r="16407" b="-4"/>
          <a:stretch/>
        </p:blipFill>
        <p:spPr>
          <a:xfrm>
            <a:off x="8051800" y="1892627"/>
            <a:ext cx="1806576" cy="2202738"/>
          </a:xfrm>
          <a:prstGeom prst="rect">
            <a:avLst/>
          </a:prstGeom>
        </p:spPr>
      </p:pic>
      <p:pic>
        <p:nvPicPr>
          <p:cNvPr id="6" name="Picture 5" descr="A picture containing text, book&#10;&#10;Description automatically generated">
            <a:extLst>
              <a:ext uri="{FF2B5EF4-FFF2-40B4-BE49-F238E27FC236}">
                <a16:creationId xmlns:a16="http://schemas.microsoft.com/office/drawing/2014/main" id="{FF6B7F8B-C481-4D79-BA98-5935EBCE9CC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4399" r="1402" b="1"/>
          <a:stretch/>
        </p:blipFill>
        <p:spPr bwMode="auto">
          <a:xfrm>
            <a:off x="9963151" y="1892627"/>
            <a:ext cx="1788584" cy="2202738"/>
          </a:xfrm>
          <a:prstGeom prst="rect">
            <a:avLst/>
          </a:prstGeom>
          <a:noFill/>
        </p:spPr>
      </p:pic>
      <p:pic>
        <p:nvPicPr>
          <p:cNvPr id="4" name="Content Placeholder 3" descr="A picture containing animal, mammal, grass, dog&#10;&#10;Description automatically generated">
            <a:extLst>
              <a:ext uri="{FF2B5EF4-FFF2-40B4-BE49-F238E27FC236}">
                <a16:creationId xmlns:a16="http://schemas.microsoft.com/office/drawing/2014/main" id="{86F4D044-8BB4-45D6-AEAE-38EBFD8AE9A4}"/>
              </a:ext>
            </a:extLst>
          </p:cNvPr>
          <p:cNvPicPr>
            <a:picLocks noChangeAspect="1"/>
          </p:cNvPicPr>
          <p:nvPr/>
        </p:nvPicPr>
        <p:blipFill rotWithShape="1">
          <a:blip r:embed="rId5">
            <a:extLst>
              <a:ext uri="{28A0092B-C50C-407E-A947-70E740481C1C}">
                <a14:useLocalDpi xmlns:a14="http://schemas.microsoft.com/office/drawing/2010/main" val="0"/>
              </a:ext>
            </a:extLst>
          </a:blip>
          <a:srcRect l="22742" r="41376" b="-1"/>
          <a:stretch/>
        </p:blipFill>
        <p:spPr>
          <a:xfrm>
            <a:off x="8051800" y="4187827"/>
            <a:ext cx="1806576" cy="2202738"/>
          </a:xfrm>
          <a:prstGeom prst="rect">
            <a:avLst/>
          </a:prstGeom>
        </p:spPr>
      </p:pic>
      <p:pic>
        <p:nvPicPr>
          <p:cNvPr id="5" name="Picture 4" descr="A bird that is standing in the grass&#10;&#10;Description automatically generated">
            <a:extLst>
              <a:ext uri="{FF2B5EF4-FFF2-40B4-BE49-F238E27FC236}">
                <a16:creationId xmlns:a16="http://schemas.microsoft.com/office/drawing/2014/main" id="{59E2107D-C829-4E9C-8A6A-1E1D7174062E}"/>
              </a:ext>
            </a:extLst>
          </p:cNvPr>
          <p:cNvPicPr>
            <a:picLocks noChangeAspect="1"/>
          </p:cNvPicPr>
          <p:nvPr/>
        </p:nvPicPr>
        <p:blipFill rotWithShape="1">
          <a:blip r:embed="rId6">
            <a:extLst>
              <a:ext uri="{28A0092B-C50C-407E-A947-70E740481C1C}">
                <a14:useLocalDpi xmlns:a14="http://schemas.microsoft.com/office/drawing/2010/main" val="0"/>
              </a:ext>
            </a:extLst>
          </a:blip>
          <a:srcRect l="18456" r="21152" b="-2"/>
          <a:stretch/>
        </p:blipFill>
        <p:spPr>
          <a:xfrm>
            <a:off x="9963151" y="4187827"/>
            <a:ext cx="1788584" cy="2202738"/>
          </a:xfrm>
          <a:prstGeom prst="rect">
            <a:avLst/>
          </a:prstGeom>
        </p:spPr>
      </p:pic>
    </p:spTree>
    <p:extLst>
      <p:ext uri="{BB962C8B-B14F-4D97-AF65-F5344CB8AC3E}">
        <p14:creationId xmlns:p14="http://schemas.microsoft.com/office/powerpoint/2010/main" val="3505866390"/>
      </p:ext>
    </p:extLst>
  </p:cSld>
  <p:clrMapOvr>
    <a:masterClrMapping/>
  </p:clrMapOvr>
  <mc:AlternateContent xmlns:mc="http://schemas.openxmlformats.org/markup-compatibility/2006">
    <mc:Choice xmlns:p14="http://schemas.microsoft.com/office/powerpoint/2010/main" Requires="p14">
      <p:transition spd="slow" p14:dur="2000" advTm="163800"/>
    </mc:Choice>
    <mc:Fallback>
      <p:transition spd="slow" advTm="1638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D3C3D-E5B4-46C2-BE59-338B8DE728A1}"/>
              </a:ext>
            </a:extLst>
          </p:cNvPr>
          <p:cNvSpPr>
            <a:spLocks noGrp="1"/>
          </p:cNvSpPr>
          <p:nvPr>
            <p:ph type="title"/>
          </p:nvPr>
        </p:nvSpPr>
        <p:spPr/>
        <p:txBody>
          <a:bodyPr anchor="ctr">
            <a:normAutofit/>
          </a:bodyPr>
          <a:lstStyle/>
          <a:p>
            <a:pPr algn="ctr"/>
            <a:r>
              <a:rPr lang="en-US" sz="3200" dirty="0"/>
              <a:t>Project experimental FLOW</a:t>
            </a:r>
          </a:p>
        </p:txBody>
      </p:sp>
      <p:graphicFrame>
        <p:nvGraphicFramePr>
          <p:cNvPr id="5" name="Content Placeholder 4">
            <a:extLst>
              <a:ext uri="{FF2B5EF4-FFF2-40B4-BE49-F238E27FC236}">
                <a16:creationId xmlns:a16="http://schemas.microsoft.com/office/drawing/2014/main" id="{ADE7029F-EB5D-4166-81A4-2EEF3482ED53}"/>
              </a:ext>
            </a:extLst>
          </p:cNvPr>
          <p:cNvGraphicFramePr>
            <a:graphicFrameLocks noGrp="1"/>
          </p:cNvGraphicFramePr>
          <p:nvPr>
            <p:ph idx="1"/>
            <p:extLst>
              <p:ext uri="{D42A27DB-BD31-4B8C-83A1-F6EECF244321}">
                <p14:modId xmlns:p14="http://schemas.microsoft.com/office/powerpoint/2010/main" val="2862780014"/>
              </p:ext>
            </p:extLst>
          </p:nvPr>
        </p:nvGraphicFramePr>
        <p:xfrm>
          <a:off x="581192" y="2256938"/>
          <a:ext cx="11029950" cy="36782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89510047"/>
      </p:ext>
    </p:extLst>
  </p:cSld>
  <p:clrMapOvr>
    <a:masterClrMapping/>
  </p:clrMapOvr>
  <mc:AlternateContent xmlns:mc="http://schemas.openxmlformats.org/markup-compatibility/2006">
    <mc:Choice xmlns:p14="http://schemas.microsoft.com/office/powerpoint/2010/main" Requires="p14">
      <p:transition spd="slow" p14:dur="2000" advTm="50798"/>
    </mc:Choice>
    <mc:Fallback>
      <p:transition spd="slow" advTm="50798"/>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03082-52A9-4556-9CD0-440C4B186EDB}"/>
              </a:ext>
            </a:extLst>
          </p:cNvPr>
          <p:cNvSpPr>
            <a:spLocks noGrp="1"/>
          </p:cNvSpPr>
          <p:nvPr>
            <p:ph type="title"/>
          </p:nvPr>
        </p:nvSpPr>
        <p:spPr/>
        <p:txBody>
          <a:bodyPr anchor="ctr">
            <a:normAutofit/>
          </a:bodyPr>
          <a:lstStyle/>
          <a:p>
            <a:pPr algn="ctr"/>
            <a:r>
              <a:rPr lang="en-US" sz="3200" dirty="0"/>
              <a:t>Our subcritical water hydrolysis system </a:t>
            </a:r>
          </a:p>
        </p:txBody>
      </p:sp>
      <p:pic>
        <p:nvPicPr>
          <p:cNvPr id="5" name="Content Placeholder 4" descr="A picture containing indoor, kitchen, refrigerator, open&#10;&#10;Description automatically generated">
            <a:extLst>
              <a:ext uri="{FF2B5EF4-FFF2-40B4-BE49-F238E27FC236}">
                <a16:creationId xmlns:a16="http://schemas.microsoft.com/office/drawing/2014/main" id="{CA68A786-9754-4388-AD99-43B4141E00F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23688" y="1794294"/>
            <a:ext cx="6916186" cy="5052204"/>
          </a:xfrm>
        </p:spPr>
      </p:pic>
      <p:grpSp>
        <p:nvGrpSpPr>
          <p:cNvPr id="4" name="Group 3">
            <a:extLst>
              <a:ext uri="{FF2B5EF4-FFF2-40B4-BE49-F238E27FC236}">
                <a16:creationId xmlns:a16="http://schemas.microsoft.com/office/drawing/2014/main" id="{A88E1153-1F5B-4FE7-940E-10EDD4FC7BB5}"/>
              </a:ext>
            </a:extLst>
          </p:cNvPr>
          <p:cNvGrpSpPr/>
          <p:nvPr/>
        </p:nvGrpSpPr>
        <p:grpSpPr>
          <a:xfrm>
            <a:off x="184025" y="2076187"/>
            <a:ext cx="8203843" cy="4752832"/>
            <a:chOff x="787880" y="2076187"/>
            <a:chExt cx="8203843" cy="4752832"/>
          </a:xfrm>
        </p:grpSpPr>
        <p:sp>
          <p:nvSpPr>
            <p:cNvPr id="6" name="TextBox 5">
              <a:extLst>
                <a:ext uri="{FF2B5EF4-FFF2-40B4-BE49-F238E27FC236}">
                  <a16:creationId xmlns:a16="http://schemas.microsoft.com/office/drawing/2014/main" id="{BFF05C37-2A7B-4B17-B6DC-2BFA14EB2A7D}"/>
                </a:ext>
              </a:extLst>
            </p:cNvPr>
            <p:cNvSpPr txBox="1"/>
            <p:nvPr/>
          </p:nvSpPr>
          <p:spPr>
            <a:xfrm>
              <a:off x="787880" y="2240617"/>
              <a:ext cx="1587260" cy="646331"/>
            </a:xfrm>
            <a:prstGeom prst="rect">
              <a:avLst/>
            </a:prstGeom>
            <a:solidFill>
              <a:schemeClr val="accent1">
                <a:lumMod val="60000"/>
                <a:lumOff val="40000"/>
              </a:schemeClr>
            </a:solidFill>
            <a:ln>
              <a:solidFill>
                <a:schemeClr val="accent1">
                  <a:lumMod val="40000"/>
                  <a:lumOff val="60000"/>
                </a:schemeClr>
              </a:solidFill>
            </a:ln>
          </p:spPr>
          <p:txBody>
            <a:bodyPr wrap="square" rtlCol="0">
              <a:spAutoFit/>
            </a:bodyPr>
            <a:lstStyle/>
            <a:p>
              <a:pPr algn="ctr"/>
              <a:r>
                <a:rPr lang="en-US" dirty="0">
                  <a:solidFill>
                    <a:schemeClr val="bg1"/>
                  </a:solidFill>
                </a:rPr>
                <a:t>Temperature 1 Indicator </a:t>
              </a:r>
            </a:p>
          </p:txBody>
        </p:sp>
        <p:sp>
          <p:nvSpPr>
            <p:cNvPr id="37" name="Rectangle 36">
              <a:extLst>
                <a:ext uri="{FF2B5EF4-FFF2-40B4-BE49-F238E27FC236}">
                  <a16:creationId xmlns:a16="http://schemas.microsoft.com/office/drawing/2014/main" id="{5D622690-0C3B-46EA-B181-BF18F0FC2B39}"/>
                </a:ext>
              </a:extLst>
            </p:cNvPr>
            <p:cNvSpPr/>
            <p:nvPr/>
          </p:nvSpPr>
          <p:spPr>
            <a:xfrm>
              <a:off x="2694317" y="3599359"/>
              <a:ext cx="1454989" cy="59666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0ECB3E07-EC17-424D-B22E-BC5B1350DE0E}"/>
                </a:ext>
              </a:extLst>
            </p:cNvPr>
            <p:cNvSpPr txBox="1"/>
            <p:nvPr/>
          </p:nvSpPr>
          <p:spPr>
            <a:xfrm>
              <a:off x="2750727" y="3574523"/>
              <a:ext cx="1449238" cy="646331"/>
            </a:xfrm>
            <a:prstGeom prst="rect">
              <a:avLst/>
            </a:prstGeom>
            <a:noFill/>
          </p:spPr>
          <p:txBody>
            <a:bodyPr wrap="square" rtlCol="0">
              <a:spAutoFit/>
            </a:bodyPr>
            <a:lstStyle/>
            <a:p>
              <a:r>
                <a:rPr lang="en-US" dirty="0">
                  <a:solidFill>
                    <a:schemeClr val="bg1"/>
                  </a:solidFill>
                </a:rPr>
                <a:t>Temperature 2 Indicator </a:t>
              </a:r>
            </a:p>
          </p:txBody>
        </p:sp>
        <p:cxnSp>
          <p:nvCxnSpPr>
            <p:cNvPr id="39" name="Connector: Curved 38">
              <a:extLst>
                <a:ext uri="{FF2B5EF4-FFF2-40B4-BE49-F238E27FC236}">
                  <a16:creationId xmlns:a16="http://schemas.microsoft.com/office/drawing/2014/main" id="{83668D7C-2084-40F8-87A7-B9112D50B650}"/>
                </a:ext>
              </a:extLst>
            </p:cNvPr>
            <p:cNvCxnSpPr>
              <a:stCxn id="6" idx="3"/>
            </p:cNvCxnSpPr>
            <p:nvPr/>
          </p:nvCxnSpPr>
          <p:spPr>
            <a:xfrm>
              <a:off x="2375140" y="2563783"/>
              <a:ext cx="897147" cy="443960"/>
            </a:xfrm>
            <a:prstGeom prst="curvedConnector3">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43" name="Connector: Curved 42">
              <a:extLst>
                <a:ext uri="{FF2B5EF4-FFF2-40B4-BE49-F238E27FC236}">
                  <a16:creationId xmlns:a16="http://schemas.microsoft.com/office/drawing/2014/main" id="{2D05FE43-F02D-4DBC-8E0C-4C58671E8F1B}"/>
                </a:ext>
              </a:extLst>
            </p:cNvPr>
            <p:cNvCxnSpPr>
              <a:stCxn id="7" idx="0"/>
            </p:cNvCxnSpPr>
            <p:nvPr/>
          </p:nvCxnSpPr>
          <p:spPr>
            <a:xfrm rot="5400000" flipH="1" flipV="1">
              <a:off x="3423981" y="3168376"/>
              <a:ext cx="457512" cy="354782"/>
            </a:xfrm>
            <a:prstGeom prst="curvedConnector3">
              <a:avLst/>
            </a:prstGeom>
            <a:ln w="28575">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45" name="Rectangle 44">
              <a:extLst>
                <a:ext uri="{FF2B5EF4-FFF2-40B4-BE49-F238E27FC236}">
                  <a16:creationId xmlns:a16="http://schemas.microsoft.com/office/drawing/2014/main" id="{037794F5-0CA8-49C4-922C-4EE88AC9D67E}"/>
                </a:ext>
              </a:extLst>
            </p:cNvPr>
            <p:cNvSpPr/>
            <p:nvPr/>
          </p:nvSpPr>
          <p:spPr>
            <a:xfrm>
              <a:off x="3272287" y="6490984"/>
              <a:ext cx="1468266" cy="338035"/>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5F8FB19F-59DF-47E8-8EB3-46DA7C87CA3A}"/>
                </a:ext>
              </a:extLst>
            </p:cNvPr>
            <p:cNvSpPr txBox="1"/>
            <p:nvPr/>
          </p:nvSpPr>
          <p:spPr>
            <a:xfrm>
              <a:off x="3281801" y="6459687"/>
              <a:ext cx="1449238" cy="369332"/>
            </a:xfrm>
            <a:prstGeom prst="rect">
              <a:avLst/>
            </a:prstGeom>
            <a:noFill/>
          </p:spPr>
          <p:txBody>
            <a:bodyPr wrap="square" rtlCol="0">
              <a:spAutoFit/>
            </a:bodyPr>
            <a:lstStyle/>
            <a:p>
              <a:pPr algn="ctr"/>
              <a:r>
                <a:rPr lang="en-US" dirty="0">
                  <a:solidFill>
                    <a:schemeClr val="bg1"/>
                  </a:solidFill>
                </a:rPr>
                <a:t>HPLC Pump</a:t>
              </a:r>
            </a:p>
          </p:txBody>
        </p:sp>
        <p:sp>
          <p:nvSpPr>
            <p:cNvPr id="47" name="Rectangle 46">
              <a:extLst>
                <a:ext uri="{FF2B5EF4-FFF2-40B4-BE49-F238E27FC236}">
                  <a16:creationId xmlns:a16="http://schemas.microsoft.com/office/drawing/2014/main" id="{3FF2BA5E-8686-4E09-8E93-66EC4A09ED99}"/>
                </a:ext>
              </a:extLst>
            </p:cNvPr>
            <p:cNvSpPr/>
            <p:nvPr/>
          </p:nvSpPr>
          <p:spPr>
            <a:xfrm>
              <a:off x="2676514" y="4824422"/>
              <a:ext cx="1210574" cy="646331"/>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0C0A9A-9B60-4E35-BB83-7C889808983A}"/>
                </a:ext>
              </a:extLst>
            </p:cNvPr>
            <p:cNvSpPr txBox="1"/>
            <p:nvPr/>
          </p:nvSpPr>
          <p:spPr>
            <a:xfrm>
              <a:off x="2547668" y="4812470"/>
              <a:ext cx="1449238" cy="646331"/>
            </a:xfrm>
            <a:prstGeom prst="rect">
              <a:avLst/>
            </a:prstGeom>
            <a:noFill/>
          </p:spPr>
          <p:txBody>
            <a:bodyPr wrap="square" rtlCol="0">
              <a:spAutoFit/>
            </a:bodyPr>
            <a:lstStyle/>
            <a:p>
              <a:pPr algn="ctr"/>
              <a:r>
                <a:rPr lang="en-US" dirty="0">
                  <a:solidFill>
                    <a:schemeClr val="bg1"/>
                  </a:solidFill>
                </a:rPr>
                <a:t>Deionized Water</a:t>
              </a:r>
            </a:p>
          </p:txBody>
        </p:sp>
        <p:sp>
          <p:nvSpPr>
            <p:cNvPr id="48" name="Rectangle 47">
              <a:extLst>
                <a:ext uri="{FF2B5EF4-FFF2-40B4-BE49-F238E27FC236}">
                  <a16:creationId xmlns:a16="http://schemas.microsoft.com/office/drawing/2014/main" id="{3A1EB80A-741C-4169-8DCC-A5BA68FBF574}"/>
                </a:ext>
              </a:extLst>
            </p:cNvPr>
            <p:cNvSpPr/>
            <p:nvPr/>
          </p:nvSpPr>
          <p:spPr>
            <a:xfrm>
              <a:off x="5434642" y="2110596"/>
              <a:ext cx="862641" cy="865918"/>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4E0E3CC-F923-4804-AF89-1D548FA24D5D}"/>
                </a:ext>
              </a:extLst>
            </p:cNvPr>
            <p:cNvSpPr txBox="1"/>
            <p:nvPr/>
          </p:nvSpPr>
          <p:spPr>
            <a:xfrm>
              <a:off x="5377132" y="2076187"/>
              <a:ext cx="1012166" cy="923330"/>
            </a:xfrm>
            <a:prstGeom prst="rect">
              <a:avLst/>
            </a:prstGeom>
            <a:noFill/>
          </p:spPr>
          <p:txBody>
            <a:bodyPr wrap="square" rtlCol="0">
              <a:spAutoFit/>
            </a:bodyPr>
            <a:lstStyle/>
            <a:p>
              <a:r>
                <a:rPr lang="en-US" dirty="0">
                  <a:solidFill>
                    <a:schemeClr val="bg1"/>
                  </a:solidFill>
                </a:rPr>
                <a:t>Reactor Pressure Gauge </a:t>
              </a:r>
            </a:p>
          </p:txBody>
        </p:sp>
        <p:cxnSp>
          <p:nvCxnSpPr>
            <p:cNvPr id="50" name="Connector: Curved 49">
              <a:extLst>
                <a:ext uri="{FF2B5EF4-FFF2-40B4-BE49-F238E27FC236}">
                  <a16:creationId xmlns:a16="http://schemas.microsoft.com/office/drawing/2014/main" id="{E094110F-66C4-4F60-9402-CD0BC737D00F}"/>
                </a:ext>
              </a:extLst>
            </p:cNvPr>
            <p:cNvCxnSpPr>
              <a:cxnSpLocks/>
            </p:cNvCxnSpPr>
            <p:nvPr/>
          </p:nvCxnSpPr>
          <p:spPr>
            <a:xfrm rot="10800000" flipV="1">
              <a:off x="5129843" y="2506596"/>
              <a:ext cx="270294" cy="510148"/>
            </a:xfrm>
            <a:prstGeom prst="curvedConnector2">
              <a:avLst/>
            </a:prstGeom>
            <a:ln w="28575">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51" name="Rectangle 50">
              <a:extLst>
                <a:ext uri="{FF2B5EF4-FFF2-40B4-BE49-F238E27FC236}">
                  <a16:creationId xmlns:a16="http://schemas.microsoft.com/office/drawing/2014/main" id="{227BDD23-0D04-48A7-BBCC-F3E3480BB803}"/>
                </a:ext>
              </a:extLst>
            </p:cNvPr>
            <p:cNvSpPr/>
            <p:nvPr/>
          </p:nvSpPr>
          <p:spPr>
            <a:xfrm>
              <a:off x="5645650" y="4250514"/>
              <a:ext cx="833887" cy="442021"/>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CD5EDB46-3C13-4755-9467-342F82D7A1B9}"/>
                </a:ext>
              </a:extLst>
            </p:cNvPr>
            <p:cNvSpPr txBox="1"/>
            <p:nvPr/>
          </p:nvSpPr>
          <p:spPr>
            <a:xfrm>
              <a:off x="5599642" y="4250514"/>
              <a:ext cx="925902" cy="369332"/>
            </a:xfrm>
            <a:prstGeom prst="rect">
              <a:avLst/>
            </a:prstGeom>
            <a:noFill/>
          </p:spPr>
          <p:txBody>
            <a:bodyPr wrap="square" rtlCol="0">
              <a:spAutoFit/>
            </a:bodyPr>
            <a:lstStyle/>
            <a:p>
              <a:r>
                <a:rPr lang="en-US" dirty="0">
                  <a:solidFill>
                    <a:schemeClr val="bg1"/>
                  </a:solidFill>
                </a:rPr>
                <a:t>Reactor</a:t>
              </a:r>
              <a:r>
                <a:rPr lang="en-US" dirty="0"/>
                <a:t> </a:t>
              </a:r>
            </a:p>
          </p:txBody>
        </p:sp>
        <p:sp>
          <p:nvSpPr>
            <p:cNvPr id="26" name="TextBox 25">
              <a:extLst>
                <a:ext uri="{FF2B5EF4-FFF2-40B4-BE49-F238E27FC236}">
                  <a16:creationId xmlns:a16="http://schemas.microsoft.com/office/drawing/2014/main" id="{7857BCAE-7FB3-4F9F-BA34-CE4258476DC9}"/>
                </a:ext>
              </a:extLst>
            </p:cNvPr>
            <p:cNvSpPr txBox="1"/>
            <p:nvPr/>
          </p:nvSpPr>
          <p:spPr>
            <a:xfrm>
              <a:off x="5070344" y="5163877"/>
              <a:ext cx="1689001" cy="369332"/>
            </a:xfrm>
            <a:prstGeom prst="rect">
              <a:avLst/>
            </a:prstGeom>
            <a:solidFill>
              <a:schemeClr val="accent1">
                <a:lumMod val="60000"/>
                <a:lumOff val="40000"/>
              </a:schemeClr>
            </a:solidFill>
          </p:spPr>
          <p:txBody>
            <a:bodyPr wrap="square" rtlCol="0">
              <a:spAutoFit/>
            </a:bodyPr>
            <a:lstStyle/>
            <a:p>
              <a:r>
                <a:rPr lang="en-US" dirty="0">
                  <a:solidFill>
                    <a:schemeClr val="bg1"/>
                  </a:solidFill>
                </a:rPr>
                <a:t>Heat Exchanger </a:t>
              </a:r>
            </a:p>
          </p:txBody>
        </p:sp>
        <p:sp>
          <p:nvSpPr>
            <p:cNvPr id="53" name="Rectangle 52">
              <a:extLst>
                <a:ext uri="{FF2B5EF4-FFF2-40B4-BE49-F238E27FC236}">
                  <a16:creationId xmlns:a16="http://schemas.microsoft.com/office/drawing/2014/main" id="{C5E8CAAC-0DEB-48C0-9990-D6509BC99778}"/>
                </a:ext>
              </a:extLst>
            </p:cNvPr>
            <p:cNvSpPr/>
            <p:nvPr/>
          </p:nvSpPr>
          <p:spPr>
            <a:xfrm>
              <a:off x="7379559" y="6299651"/>
              <a:ext cx="1242204" cy="382665"/>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5AE5198-438C-4001-976D-4416B024E94D}"/>
                </a:ext>
              </a:extLst>
            </p:cNvPr>
            <p:cNvSpPr txBox="1"/>
            <p:nvPr/>
          </p:nvSpPr>
          <p:spPr>
            <a:xfrm>
              <a:off x="7379559" y="6306317"/>
              <a:ext cx="1564257" cy="369332"/>
            </a:xfrm>
            <a:prstGeom prst="rect">
              <a:avLst/>
            </a:prstGeom>
            <a:noFill/>
          </p:spPr>
          <p:txBody>
            <a:bodyPr wrap="square" rtlCol="0">
              <a:spAutoFit/>
            </a:bodyPr>
            <a:lstStyle/>
            <a:p>
              <a:r>
                <a:rPr lang="en-US" dirty="0">
                  <a:solidFill>
                    <a:schemeClr val="bg1"/>
                  </a:solidFill>
                </a:rPr>
                <a:t>Hydrolysate</a:t>
              </a:r>
              <a:r>
                <a:rPr lang="en-US" dirty="0"/>
                <a:t> </a:t>
              </a:r>
            </a:p>
          </p:txBody>
        </p:sp>
        <p:sp>
          <p:nvSpPr>
            <p:cNvPr id="54" name="Rectangle 53">
              <a:extLst>
                <a:ext uri="{FF2B5EF4-FFF2-40B4-BE49-F238E27FC236}">
                  <a16:creationId xmlns:a16="http://schemas.microsoft.com/office/drawing/2014/main" id="{92FFC3DD-AA50-402E-8E7A-6F638BF8B043}"/>
                </a:ext>
              </a:extLst>
            </p:cNvPr>
            <p:cNvSpPr/>
            <p:nvPr/>
          </p:nvSpPr>
          <p:spPr>
            <a:xfrm>
              <a:off x="8008312" y="5089469"/>
              <a:ext cx="983411" cy="646331"/>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868AFBC-6D53-4823-B289-3C39A5E04D61}"/>
                </a:ext>
              </a:extLst>
            </p:cNvPr>
            <p:cNvSpPr txBox="1"/>
            <p:nvPr/>
          </p:nvSpPr>
          <p:spPr>
            <a:xfrm>
              <a:off x="8020699" y="5096135"/>
              <a:ext cx="958635" cy="646331"/>
            </a:xfrm>
            <a:prstGeom prst="rect">
              <a:avLst/>
            </a:prstGeom>
            <a:noFill/>
          </p:spPr>
          <p:txBody>
            <a:bodyPr wrap="square" rtlCol="0">
              <a:spAutoFit/>
            </a:bodyPr>
            <a:lstStyle/>
            <a:p>
              <a:r>
                <a:rPr lang="en-US" dirty="0">
                  <a:solidFill>
                    <a:schemeClr val="bg1"/>
                  </a:solidFill>
                </a:rPr>
                <a:t>Cooling Water </a:t>
              </a:r>
            </a:p>
          </p:txBody>
        </p:sp>
        <p:cxnSp>
          <p:nvCxnSpPr>
            <p:cNvPr id="55" name="Connector: Curved 54">
              <a:extLst>
                <a:ext uri="{FF2B5EF4-FFF2-40B4-BE49-F238E27FC236}">
                  <a16:creationId xmlns:a16="http://schemas.microsoft.com/office/drawing/2014/main" id="{779B0433-C814-46DD-AFC0-C74F7456D216}"/>
                </a:ext>
              </a:extLst>
            </p:cNvPr>
            <p:cNvCxnSpPr>
              <a:cxnSpLocks/>
            </p:cNvCxnSpPr>
            <p:nvPr/>
          </p:nvCxnSpPr>
          <p:spPr>
            <a:xfrm rot="10800000" flipV="1">
              <a:off x="7705286" y="5203727"/>
              <a:ext cx="270294" cy="510148"/>
            </a:xfrm>
            <a:prstGeom prst="curvedConnector2">
              <a:avLst/>
            </a:prstGeom>
            <a:ln w="28575">
              <a:solidFill>
                <a:schemeClr val="accent3"/>
              </a:solidFill>
              <a:tailEnd type="triangle"/>
            </a:ln>
          </p:spPr>
          <p:style>
            <a:lnRef idx="1">
              <a:schemeClr val="accent1"/>
            </a:lnRef>
            <a:fillRef idx="0">
              <a:schemeClr val="accent1"/>
            </a:fillRef>
            <a:effectRef idx="0">
              <a:schemeClr val="accent1"/>
            </a:effectRef>
            <a:fontRef idx="minor">
              <a:schemeClr val="tx1"/>
            </a:fontRef>
          </p:style>
        </p:cxnSp>
      </p:grpSp>
      <p:pic>
        <p:nvPicPr>
          <p:cNvPr id="10" name="Picture 9">
            <a:extLst>
              <a:ext uri="{FF2B5EF4-FFF2-40B4-BE49-F238E27FC236}">
                <a16:creationId xmlns:a16="http://schemas.microsoft.com/office/drawing/2014/main" id="{6AC95635-55CB-4EC4-843E-4983F3305302}"/>
              </a:ext>
            </a:extLst>
          </p:cNvPr>
          <p:cNvPicPr>
            <a:picLocks noChangeAspect="1"/>
          </p:cNvPicPr>
          <p:nvPr/>
        </p:nvPicPr>
        <p:blipFill>
          <a:blip r:embed="rId4"/>
          <a:stretch>
            <a:fillRect/>
          </a:stretch>
        </p:blipFill>
        <p:spPr>
          <a:xfrm>
            <a:off x="8855671" y="1811528"/>
            <a:ext cx="2885924" cy="2253217"/>
          </a:xfrm>
          <a:prstGeom prst="rect">
            <a:avLst/>
          </a:prstGeom>
        </p:spPr>
      </p:pic>
      <p:pic>
        <p:nvPicPr>
          <p:cNvPr id="11" name="Picture 10">
            <a:extLst>
              <a:ext uri="{FF2B5EF4-FFF2-40B4-BE49-F238E27FC236}">
                <a16:creationId xmlns:a16="http://schemas.microsoft.com/office/drawing/2014/main" id="{4FCC7C2C-545E-4E70-B95C-786ED21524D0}"/>
              </a:ext>
            </a:extLst>
          </p:cNvPr>
          <p:cNvPicPr>
            <a:picLocks noChangeAspect="1"/>
          </p:cNvPicPr>
          <p:nvPr/>
        </p:nvPicPr>
        <p:blipFill>
          <a:blip r:embed="rId5"/>
          <a:stretch>
            <a:fillRect/>
          </a:stretch>
        </p:blipFill>
        <p:spPr>
          <a:xfrm>
            <a:off x="8854586" y="5046469"/>
            <a:ext cx="2885924" cy="1782549"/>
          </a:xfrm>
          <a:prstGeom prst="rect">
            <a:avLst/>
          </a:prstGeom>
        </p:spPr>
      </p:pic>
      <p:sp>
        <p:nvSpPr>
          <p:cNvPr id="12" name="Arrow: Down 11">
            <a:extLst>
              <a:ext uri="{FF2B5EF4-FFF2-40B4-BE49-F238E27FC236}">
                <a16:creationId xmlns:a16="http://schemas.microsoft.com/office/drawing/2014/main" id="{C1D8C90D-61AF-455D-A85F-050000E0C19C}"/>
              </a:ext>
            </a:extLst>
          </p:cNvPr>
          <p:cNvSpPr/>
          <p:nvPr/>
        </p:nvSpPr>
        <p:spPr>
          <a:xfrm>
            <a:off x="10101538" y="4098925"/>
            <a:ext cx="704729" cy="913363"/>
          </a:xfrm>
          <a:prstGeom prst="down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FCBA798D-7BEE-4E00-88FC-478841EDC284}"/>
              </a:ext>
            </a:extLst>
          </p:cNvPr>
          <p:cNvSpPr txBox="1"/>
          <p:nvPr/>
        </p:nvSpPr>
        <p:spPr>
          <a:xfrm>
            <a:off x="9120703" y="1892866"/>
            <a:ext cx="2236494" cy="369332"/>
          </a:xfrm>
          <a:prstGeom prst="rect">
            <a:avLst/>
          </a:prstGeom>
          <a:noFill/>
        </p:spPr>
        <p:txBody>
          <a:bodyPr wrap="square" rtlCol="0">
            <a:spAutoFit/>
          </a:bodyPr>
          <a:lstStyle/>
          <a:p>
            <a:r>
              <a:rPr lang="en-US" b="1" dirty="0"/>
              <a:t>Natural Feathers</a:t>
            </a:r>
          </a:p>
        </p:txBody>
      </p:sp>
      <p:sp>
        <p:nvSpPr>
          <p:cNvPr id="31" name="TextBox 30">
            <a:extLst>
              <a:ext uri="{FF2B5EF4-FFF2-40B4-BE49-F238E27FC236}">
                <a16:creationId xmlns:a16="http://schemas.microsoft.com/office/drawing/2014/main" id="{B06984F5-9355-405F-AA0F-7C0BDAAC9AA2}"/>
              </a:ext>
            </a:extLst>
          </p:cNvPr>
          <p:cNvSpPr txBox="1"/>
          <p:nvPr/>
        </p:nvSpPr>
        <p:spPr>
          <a:xfrm>
            <a:off x="9041130" y="6401770"/>
            <a:ext cx="2236494" cy="369332"/>
          </a:xfrm>
          <a:prstGeom prst="rect">
            <a:avLst/>
          </a:prstGeom>
          <a:noFill/>
        </p:spPr>
        <p:txBody>
          <a:bodyPr wrap="square" rtlCol="0">
            <a:spAutoFit/>
          </a:bodyPr>
          <a:lstStyle/>
          <a:p>
            <a:r>
              <a:rPr lang="en-US" b="1" dirty="0"/>
              <a:t>Hydrolysate</a:t>
            </a:r>
          </a:p>
        </p:txBody>
      </p:sp>
      <p:cxnSp>
        <p:nvCxnSpPr>
          <p:cNvPr id="21" name="Straight Arrow Connector 20">
            <a:extLst>
              <a:ext uri="{FF2B5EF4-FFF2-40B4-BE49-F238E27FC236}">
                <a16:creationId xmlns:a16="http://schemas.microsoft.com/office/drawing/2014/main" id="{FF068987-0D58-4DFE-ADDF-7EE399C6C7A4}"/>
              </a:ext>
            </a:extLst>
          </p:cNvPr>
          <p:cNvCxnSpPr>
            <a:stCxn id="5" idx="3"/>
          </p:cNvCxnSpPr>
          <p:nvPr/>
        </p:nvCxnSpPr>
        <p:spPr>
          <a:xfrm>
            <a:off x="8839874" y="4320396"/>
            <a:ext cx="1399076" cy="0"/>
          </a:xfrm>
          <a:prstGeom prst="straightConnector1">
            <a:avLst/>
          </a:prstGeom>
          <a:ln w="28575">
            <a:solidFill>
              <a:schemeClr val="accent3"/>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0426829"/>
      </p:ext>
    </p:extLst>
  </p:cSld>
  <p:clrMapOvr>
    <a:masterClrMapping/>
  </p:clrMapOvr>
  <mc:AlternateContent xmlns:mc="http://schemas.openxmlformats.org/markup-compatibility/2006">
    <mc:Choice xmlns:p14="http://schemas.microsoft.com/office/powerpoint/2010/main" Requires="p14">
      <p:transition spd="slow" p14:dur="2000" advTm="87439"/>
    </mc:Choice>
    <mc:Fallback>
      <p:transition spd="slow" advTm="87439"/>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9">
            <a:extLst>
              <a:ext uri="{FF2B5EF4-FFF2-40B4-BE49-F238E27FC236}">
                <a16:creationId xmlns:a16="http://schemas.microsoft.com/office/drawing/2014/main" id="{48E96387-12F1-45E4-9322-ABBF2EE04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11">
            <a:extLst>
              <a:ext uri="{FF2B5EF4-FFF2-40B4-BE49-F238E27FC236}">
                <a16:creationId xmlns:a16="http://schemas.microsoft.com/office/drawing/2014/main" id="{A9F421DD-DE4E-4547-A904-3F80E25E3F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13">
            <a:extLst>
              <a:ext uri="{FF2B5EF4-FFF2-40B4-BE49-F238E27FC236}">
                <a16:creationId xmlns:a16="http://schemas.microsoft.com/office/drawing/2014/main" id="{09985DEC-1215-4209-9708-B45CC97740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15">
            <a:extLst>
              <a:ext uri="{FF2B5EF4-FFF2-40B4-BE49-F238E27FC236}">
                <a16:creationId xmlns:a16="http://schemas.microsoft.com/office/drawing/2014/main" id="{90EB7086-616E-4D44-94BE-D0F7635617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25" name="Rectangle 17">
            <a:extLst>
              <a:ext uri="{FF2B5EF4-FFF2-40B4-BE49-F238E27FC236}">
                <a16:creationId xmlns:a16="http://schemas.microsoft.com/office/drawing/2014/main" id="{F115DB35-53D7-4EDC-A965-A434929617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8175"/>
            <a:ext cx="12191999" cy="62198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screenshot, screen, monitor, computer&#10;&#10;Description automatically generated">
            <a:extLst>
              <a:ext uri="{FF2B5EF4-FFF2-40B4-BE49-F238E27FC236}">
                <a16:creationId xmlns:a16="http://schemas.microsoft.com/office/drawing/2014/main" id="{2C68FCFF-1B66-41E7-AC3F-6008F79F519C}"/>
              </a:ext>
            </a:extLst>
          </p:cNvPr>
          <p:cNvPicPr>
            <a:picLocks noGrp="1" noChangeAspect="1"/>
          </p:cNvPicPr>
          <p:nvPr>
            <p:ph idx="1"/>
          </p:nvPr>
        </p:nvPicPr>
        <p:blipFill>
          <a:blip r:embed="rId3"/>
          <a:stretch>
            <a:fillRect/>
          </a:stretch>
        </p:blipFill>
        <p:spPr>
          <a:xfrm>
            <a:off x="-1708" y="1191101"/>
            <a:ext cx="8007788" cy="5028724"/>
          </a:xfrm>
          <a:prstGeom prst="rect">
            <a:avLst/>
          </a:prstGeom>
        </p:spPr>
      </p:pic>
      <p:sp>
        <p:nvSpPr>
          <p:cNvPr id="20" name="Rectangle 19">
            <a:extLst>
              <a:ext uri="{FF2B5EF4-FFF2-40B4-BE49-F238E27FC236}">
                <a16:creationId xmlns:a16="http://schemas.microsoft.com/office/drawing/2014/main" id="{4B610F9C-62FE-46FC-8607-C35030B632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723899"/>
            <a:ext cx="370332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D9C11FFB-4988-49CE-85C8-9A88464513DE}"/>
              </a:ext>
            </a:extLst>
          </p:cNvPr>
          <p:cNvSpPr>
            <a:spLocks noGrp="1"/>
          </p:cNvSpPr>
          <p:nvPr>
            <p:ph type="title"/>
          </p:nvPr>
        </p:nvSpPr>
        <p:spPr>
          <a:xfrm>
            <a:off x="8296275" y="1419225"/>
            <a:ext cx="3081576" cy="2085869"/>
          </a:xfrm>
        </p:spPr>
        <p:txBody>
          <a:bodyPr vert="horz" lIns="91440" tIns="45720" rIns="91440" bIns="45720" rtlCol="0" anchor="b">
            <a:normAutofit/>
          </a:bodyPr>
          <a:lstStyle/>
          <a:p>
            <a:pPr algn="ctr"/>
            <a:r>
              <a:rPr lang="en-US" sz="3300" dirty="0">
                <a:solidFill>
                  <a:srgbClr val="FFFFFF"/>
                </a:solidFill>
              </a:rPr>
              <a:t>HYDROLYSIS experimental design </a:t>
            </a:r>
          </a:p>
        </p:txBody>
      </p:sp>
    </p:spTree>
    <p:extLst>
      <p:ext uri="{BB962C8B-B14F-4D97-AF65-F5344CB8AC3E}">
        <p14:creationId xmlns:p14="http://schemas.microsoft.com/office/powerpoint/2010/main" val="146382586"/>
      </p:ext>
    </p:extLst>
  </p:cSld>
  <p:clrMapOvr>
    <a:masterClrMapping/>
  </p:clrMapOvr>
  <mc:AlternateContent xmlns:mc="http://schemas.openxmlformats.org/markup-compatibility/2006">
    <mc:Choice xmlns:p14="http://schemas.microsoft.com/office/powerpoint/2010/main" Requires="p14">
      <p:transition spd="slow" p14:dur="2000" advTm="83085"/>
    </mc:Choice>
    <mc:Fallback>
      <p:transition spd="slow" advTm="83085"/>
    </mc:Fallback>
  </mc:AlternateContent>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248</TotalTime>
  <Words>1899</Words>
  <Application>Microsoft Office PowerPoint</Application>
  <PresentationFormat>Widescreen</PresentationFormat>
  <Paragraphs>187</Paragraphs>
  <Slides>21</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Calibri</vt:lpstr>
      <vt:lpstr>Gill Sans MT</vt:lpstr>
      <vt:lpstr>Wingdings 2</vt:lpstr>
      <vt:lpstr>Dividend</vt:lpstr>
      <vt:lpstr>Valorization of poultry feathers via subcritical water hydrolysis</vt:lpstr>
      <vt:lpstr>The poultry industry in brazil </vt:lpstr>
      <vt:lpstr>The biomass removal process</vt:lpstr>
      <vt:lpstr>POULTRY FEATHER COMPOSITION</vt:lpstr>
      <vt:lpstr>subcritical water TECHNOLOGY</vt:lpstr>
      <vt:lpstr>THE ECONOMIC CASE FOR AMINO ACIDS </vt:lpstr>
      <vt:lpstr>Project experimental FLOW</vt:lpstr>
      <vt:lpstr>Our subcritical water hydrolysis system </vt:lpstr>
      <vt:lpstr>HYDROLYSIS experimental design </vt:lpstr>
      <vt:lpstr>POULTRY FEATHER INITIAL TESTS</vt:lpstr>
      <vt:lpstr>System heat transfer </vt:lpstr>
      <vt:lpstr>Total nitrogen </vt:lpstr>
      <vt:lpstr>Total nitrogen Accumulation</vt:lpstr>
      <vt:lpstr>CHEMICAL OXYGEN DEMAND (COD)</vt:lpstr>
      <vt:lpstr>Nelson-Somogyi </vt:lpstr>
      <vt:lpstr>Literature COMPARISON: The effect of temperature  </vt:lpstr>
      <vt:lpstr>Literature comparison: The effect of reaction time </vt:lpstr>
      <vt:lpstr>Conclusions </vt:lpstr>
      <vt:lpstr>Recommendations </vt:lpstr>
      <vt:lpstr>References </vt:lpstr>
      <vt:lpstr>A special thank you to…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Valorization of poultry feathers via subcritical water hydrolysis</dc:title>
  <dc:creator>Donna Murillo</dc:creator>
  <cp:lastModifiedBy>Donna Murillo</cp:lastModifiedBy>
  <cp:revision>13</cp:revision>
  <dcterms:created xsi:type="dcterms:W3CDTF">2020-04-25T23:10:14Z</dcterms:created>
  <dcterms:modified xsi:type="dcterms:W3CDTF">2020-04-27T03:52:03Z</dcterms:modified>
</cp:coreProperties>
</file>