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256" r:id="rId2"/>
  </p:sldIdLst>
  <p:sldSz cx="43891200" cy="32918400"/>
  <p:notesSz cx="6858000" cy="9144000"/>
  <p:embeddedFontLst>
    <p:embeddedFont>
      <p:font typeface="Bahnschrift SemiLight" panose="020B0502040204020203" pitchFamily="34" charset="0"/>
      <p:regular r:id="rId4"/>
    </p:embeddedFont>
    <p:embeddedFont>
      <p:font typeface="Britannic Bold" panose="020B0903060703020204" pitchFamily="3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Century Schoolbook" panose="02040604050505020304" pitchFamily="18" charset="0"/>
      <p:regular r:id="rId12"/>
      <p:bold r:id="rId13"/>
      <p:italic r:id="rId14"/>
      <p:boldItalic r:id="rId15"/>
    </p:embeddedFont>
    <p:embeddedFont>
      <p:font typeface="High Tower Text" panose="02040502050506030303" pitchFamily="18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A649"/>
    <a:srgbClr val="FFE578"/>
    <a:srgbClr val="D9B9E1"/>
    <a:srgbClr val="C5E083"/>
    <a:srgbClr val="CCEDFF"/>
    <a:srgbClr val="B9C1FF"/>
    <a:srgbClr val="88A201"/>
    <a:srgbClr val="3AB454"/>
    <a:srgbClr val="30C24C"/>
    <a:srgbClr val="68D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B7B6C9-0470-4261-BBF6-960158DDA816}" v="1495" dt="2019-12-05T19:45:49.3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" d="100"/>
          <a:sy n="13" d="100"/>
        </p:scale>
        <p:origin x="1452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1C-4377-90D7-652ADAB490E7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1C-4377-90D7-652ADAB490E7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B1C-4377-90D7-652ADAB490E7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B1C-4377-90D7-652ADAB490E7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2">
                  <c:v>0.33333000000000002</c:v>
                </c:pt>
                <c:pt idx="3">
                  <c:v>0.66666599999999998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88-4562-BC9E-9640918154E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46AB3-3371-476C-B741-B09ED443AF1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7D64B-81F2-4368-97CA-5D44CBA73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66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7D64B-81F2-4368-97CA-5D44CBA73E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8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90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92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0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70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8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31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86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0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0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9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4.sv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chart" Target="../charts/chart1.xml"/><Relationship Id="rId12" Type="http://schemas.openxmlformats.org/officeDocument/2006/relationships/image" Target="../media/image9.sv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microsoft.com/office/2007/relationships/hdphoto" Target="../media/hdphoto1.wdp"/><Relationship Id="rId20" Type="http://schemas.openxmlformats.org/officeDocument/2006/relationships/image" Target="../media/image1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19.svg"/><Relationship Id="rId10" Type="http://schemas.openxmlformats.org/officeDocument/2006/relationships/image" Target="../media/image7.sv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B510E4A-F269-4EDB-A876-879DAE3EA32E}"/>
              </a:ext>
            </a:extLst>
          </p:cNvPr>
          <p:cNvSpPr/>
          <p:nvPr/>
        </p:nvSpPr>
        <p:spPr>
          <a:xfrm>
            <a:off x="-3778" y="-275831"/>
            <a:ext cx="43891198" cy="6020304"/>
          </a:xfrm>
          <a:prstGeom prst="rect">
            <a:avLst/>
          </a:prstGeom>
          <a:solidFill>
            <a:srgbClr val="89A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1B2A0F-699F-4518-8EDD-43FDF894659C}"/>
              </a:ext>
            </a:extLst>
          </p:cNvPr>
          <p:cNvSpPr txBox="1"/>
          <p:nvPr/>
        </p:nvSpPr>
        <p:spPr>
          <a:xfrm>
            <a:off x="12768071" y="664181"/>
            <a:ext cx="18374894" cy="4543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0" b="1">
                <a:latin typeface="Times New Roman"/>
                <a:cs typeface="Aldhabi"/>
              </a:rPr>
              <a:t>Pollinator Positive Panels</a:t>
            </a:r>
          </a:p>
          <a:p>
            <a:pPr algn="ctr">
              <a:lnSpc>
                <a:spcPct val="150000"/>
              </a:lnSpc>
            </a:pPr>
            <a:r>
              <a:rPr lang="en-US" sz="6000" b="1">
                <a:latin typeface="Times New Roman"/>
                <a:cs typeface="Aldhabi"/>
              </a:rPr>
              <a:t>Emma Pruitt, Megan Hanlon, Daniel Zhao</a:t>
            </a:r>
          </a:p>
          <a:p>
            <a:pPr algn="ctr">
              <a:lnSpc>
                <a:spcPct val="150000"/>
              </a:lnSpc>
            </a:pPr>
            <a:r>
              <a:rPr lang="en-US" sz="6000" b="1">
                <a:latin typeface="Times New Roman"/>
                <a:cs typeface="Aldhabi"/>
              </a:rPr>
              <a:t>Advisors: Dr. Geoff Pfeifer, Dr. Derren Rosbach</a:t>
            </a:r>
          </a:p>
        </p:txBody>
      </p:sp>
      <p:pic>
        <p:nvPicPr>
          <p:cNvPr id="16" name="Picture 16" descr="A picture containing building, device, window&#10;&#10;Description generated with very high confidence">
            <a:extLst>
              <a:ext uri="{FF2B5EF4-FFF2-40B4-BE49-F238E27FC236}">
                <a16:creationId xmlns:a16="http://schemas.microsoft.com/office/drawing/2014/main" id="{259B4409-37C2-4EF1-993B-3049151DD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0829" y="138637"/>
            <a:ext cx="5453977" cy="5453977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4C3A2C0-9212-446E-BB41-200DA2BB7EAB}"/>
              </a:ext>
            </a:extLst>
          </p:cNvPr>
          <p:cNvSpPr/>
          <p:nvPr/>
        </p:nvSpPr>
        <p:spPr>
          <a:xfrm>
            <a:off x="1868947" y="6503235"/>
            <a:ext cx="40173142" cy="5221904"/>
          </a:xfrm>
          <a:prstGeom prst="roundRect">
            <a:avLst>
              <a:gd name="adj" fmla="val 8884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5EE7AA-444D-47CA-A2C0-E9AF63BB0A76}"/>
              </a:ext>
            </a:extLst>
          </p:cNvPr>
          <p:cNvSpPr txBox="1"/>
          <p:nvPr/>
        </p:nvSpPr>
        <p:spPr>
          <a:xfrm>
            <a:off x="1232591" y="8371233"/>
            <a:ext cx="814654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0" b="1">
                <a:latin typeface="Century Schoolbook"/>
              </a:rPr>
              <a:t>Problem:</a:t>
            </a:r>
          </a:p>
        </p:txBody>
      </p:sp>
      <p:pic>
        <p:nvPicPr>
          <p:cNvPr id="29" name="Picture 29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63656332-E310-4292-8965-F49064B28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7940733" y="7489592"/>
            <a:ext cx="2743200" cy="3360092"/>
          </a:xfrm>
          <a:prstGeom prst="rect">
            <a:avLst/>
          </a:prstGeom>
        </p:spPr>
      </p:pic>
      <p:sp>
        <p:nvSpPr>
          <p:cNvPr id="31" name="Equals 30">
            <a:extLst>
              <a:ext uri="{FF2B5EF4-FFF2-40B4-BE49-F238E27FC236}">
                <a16:creationId xmlns:a16="http://schemas.microsoft.com/office/drawing/2014/main" id="{302221E3-4098-42AF-937D-EEB77609AAA0}"/>
              </a:ext>
            </a:extLst>
          </p:cNvPr>
          <p:cNvSpPr/>
          <p:nvPr/>
        </p:nvSpPr>
        <p:spPr>
          <a:xfrm>
            <a:off x="15865934" y="8238730"/>
            <a:ext cx="1995053" cy="1813684"/>
          </a:xfrm>
          <a:prstGeom prst="mathEqual">
            <a:avLst/>
          </a:prstGeom>
          <a:solidFill>
            <a:srgbClr val="89A6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4" name="Graphic 34" descr="Table setting">
            <a:extLst>
              <a:ext uri="{FF2B5EF4-FFF2-40B4-BE49-F238E27FC236}">
                <a16:creationId xmlns:a16="http://schemas.microsoft.com/office/drawing/2014/main" id="{0DBA7F77-BBEF-43FB-89F2-EF633116EB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395983" y="5533544"/>
            <a:ext cx="7125916" cy="7125916"/>
          </a:xfrm>
          <a:prstGeom prst="rect">
            <a:avLst/>
          </a:prstGeom>
        </p:spPr>
      </p:pic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F2E0BBB-6817-4C73-93D2-53A76AF8FA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5139784"/>
              </p:ext>
            </p:extLst>
          </p:nvPr>
        </p:nvGraphicFramePr>
        <p:xfrm>
          <a:off x="35261247" y="7479585"/>
          <a:ext cx="4828814" cy="3077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7067BFE-F5CD-4757-97DD-17F1838EF3BD}"/>
              </a:ext>
            </a:extLst>
          </p:cNvPr>
          <p:cNvSpPr txBox="1"/>
          <p:nvPr/>
        </p:nvSpPr>
        <p:spPr>
          <a:xfrm>
            <a:off x="26612952" y="6896191"/>
            <a:ext cx="89052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latin typeface="High Tower Text" panose="02040502050506030303" pitchFamily="18" charset="0"/>
              </a:rPr>
              <a:t>of the world’s food production is dependent upon pollinators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DD0EDA-460A-4F1C-A59A-1624CC7C7B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980" y="332747"/>
            <a:ext cx="6286129" cy="485710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F7639D-C020-4498-85FF-70C99CCE805F}"/>
              </a:ext>
            </a:extLst>
          </p:cNvPr>
          <p:cNvSpPr/>
          <p:nvPr/>
        </p:nvSpPr>
        <p:spPr>
          <a:xfrm>
            <a:off x="2030390" y="14888248"/>
            <a:ext cx="11679322" cy="13907857"/>
          </a:xfrm>
          <a:prstGeom prst="roundRect">
            <a:avLst>
              <a:gd name="adj" fmla="val 3773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90D7571-7ECD-47C1-8A65-2BBA6CA99B91}"/>
              </a:ext>
            </a:extLst>
          </p:cNvPr>
          <p:cNvSpPr txBox="1"/>
          <p:nvPr/>
        </p:nvSpPr>
        <p:spPr>
          <a:xfrm>
            <a:off x="2339988" y="14982346"/>
            <a:ext cx="1131411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latin typeface="High Tower Text" panose="02040502050506030303" pitchFamily="18" charset="0"/>
              </a:rPr>
              <a:t>Rehabilitate the populations of threatened native pollinators affected by habitat loss in Massachusetts by integrating pollinator habitat on solar farms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26DCC8D-FA54-4E43-A2EA-6B13355302C7}"/>
              </a:ext>
            </a:extLst>
          </p:cNvPr>
          <p:cNvSpPr/>
          <p:nvPr/>
        </p:nvSpPr>
        <p:spPr>
          <a:xfrm>
            <a:off x="2030390" y="12619450"/>
            <a:ext cx="11679322" cy="1369268"/>
          </a:xfrm>
          <a:prstGeom prst="roundRect">
            <a:avLst>
              <a:gd name="adj" fmla="val 18975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2D235CB-8733-4AA4-9761-9337231F2933}"/>
              </a:ext>
            </a:extLst>
          </p:cNvPr>
          <p:cNvSpPr txBox="1"/>
          <p:nvPr/>
        </p:nvSpPr>
        <p:spPr>
          <a:xfrm>
            <a:off x="3816590" y="12594685"/>
            <a:ext cx="8146541" cy="1323439"/>
          </a:xfrm>
          <a:prstGeom prst="rect">
            <a:avLst/>
          </a:prstGeom>
          <a:noFill/>
          <a:effectLst>
            <a:softEdge rad="1270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0" b="1">
                <a:latin typeface="Century Schoolbook"/>
              </a:rPr>
              <a:t>Solution: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C19CCA5E-BDAB-400D-BECC-E37014A228A8}"/>
              </a:ext>
            </a:extLst>
          </p:cNvPr>
          <p:cNvSpPr/>
          <p:nvPr/>
        </p:nvSpPr>
        <p:spPr>
          <a:xfrm>
            <a:off x="16047280" y="12594685"/>
            <a:ext cx="11679322" cy="1346353"/>
          </a:xfrm>
          <a:prstGeom prst="roundRect">
            <a:avLst>
              <a:gd name="adj" fmla="val 18975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95E7736-C34E-4266-8C39-E62EA0E3A60B}"/>
              </a:ext>
            </a:extLst>
          </p:cNvPr>
          <p:cNvSpPr txBox="1"/>
          <p:nvPr/>
        </p:nvSpPr>
        <p:spPr>
          <a:xfrm>
            <a:off x="19449039" y="12531329"/>
            <a:ext cx="501831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0" b="1">
                <a:latin typeface="Century Schoolbook"/>
              </a:rPr>
              <a:t>Benefits: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97706BD-49CC-4067-B6BE-C49C87EEC9E7}"/>
              </a:ext>
            </a:extLst>
          </p:cNvPr>
          <p:cNvSpPr/>
          <p:nvPr/>
        </p:nvSpPr>
        <p:spPr>
          <a:xfrm>
            <a:off x="16070849" y="14987651"/>
            <a:ext cx="11679322" cy="5858714"/>
          </a:xfrm>
          <a:prstGeom prst="roundRect">
            <a:avLst>
              <a:gd name="adj" fmla="val 3773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F2869E0-1379-4FF5-A510-50CD36960237}"/>
              </a:ext>
            </a:extLst>
          </p:cNvPr>
          <p:cNvSpPr txBox="1"/>
          <p:nvPr/>
        </p:nvSpPr>
        <p:spPr>
          <a:xfrm>
            <a:off x="20052754" y="15047158"/>
            <a:ext cx="8094950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7200">
                <a:latin typeface="High Tower Text"/>
              </a:rPr>
              <a:t>more pollinators visit solar farms with native wildflower </a:t>
            </a:r>
          </a:p>
          <a:p>
            <a:r>
              <a:rPr lang="en-US" sz="7200">
                <a:latin typeface="High Tower Text"/>
              </a:rPr>
              <a:t>landscaping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BBF7C75-7C76-4D17-AAE0-1E0B2476B831}"/>
              </a:ext>
            </a:extLst>
          </p:cNvPr>
          <p:cNvSpPr txBox="1"/>
          <p:nvPr/>
        </p:nvSpPr>
        <p:spPr>
          <a:xfrm>
            <a:off x="16249085" y="16793623"/>
            <a:ext cx="38036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>
                <a:latin typeface="Bahnschrift SemiLight" panose="020B0502040204020203" pitchFamily="34" charset="0"/>
                <a:ea typeface="Yu Mincho Demibold" panose="020B0400000000000000" pitchFamily="18" charset="-128"/>
              </a:rPr>
              <a:t>50%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8641F9DE-F073-4A03-B91C-0B7BAFBFE775}"/>
              </a:ext>
            </a:extLst>
          </p:cNvPr>
          <p:cNvSpPr/>
          <p:nvPr/>
        </p:nvSpPr>
        <p:spPr>
          <a:xfrm>
            <a:off x="15961878" y="21754481"/>
            <a:ext cx="11850126" cy="5221904"/>
          </a:xfrm>
          <a:prstGeom prst="roundRect">
            <a:avLst>
              <a:gd name="adj" fmla="val 3773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9B28F29-7D12-495C-8BD9-FF5D62E610B7}"/>
              </a:ext>
            </a:extLst>
          </p:cNvPr>
          <p:cNvSpPr txBox="1"/>
          <p:nvPr/>
        </p:nvSpPr>
        <p:spPr>
          <a:xfrm>
            <a:off x="16102688" y="23242046"/>
            <a:ext cx="46388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>
                <a:latin typeface="Bahnschrift SemiLight" panose="020B0502040204020203" pitchFamily="34" charset="0"/>
                <a:ea typeface="Yu Mincho Demibold" panose="020B0400000000000000" pitchFamily="18" charset="-128"/>
              </a:rPr>
              <a:t>100%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54533EA-B314-49CE-97C8-D8F0CD6754C3}"/>
              </a:ext>
            </a:extLst>
          </p:cNvPr>
          <p:cNvSpPr txBox="1"/>
          <p:nvPr/>
        </p:nvSpPr>
        <p:spPr>
          <a:xfrm>
            <a:off x="20201156" y="22103274"/>
            <a:ext cx="7245091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7200" dirty="0">
                <a:latin typeface="High Tower Text"/>
              </a:rPr>
              <a:t>return on investment in the first three years </a:t>
            </a:r>
            <a:r>
              <a:rPr lang="en-US" sz="7200">
                <a:latin typeface="High Tower Text"/>
              </a:rPr>
              <a:t>of replanting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906D7CC5-2FF9-4D9E-992D-FCE92C4D3960}"/>
              </a:ext>
            </a:extLst>
          </p:cNvPr>
          <p:cNvSpPr/>
          <p:nvPr/>
        </p:nvSpPr>
        <p:spPr>
          <a:xfrm>
            <a:off x="15961878" y="27884501"/>
            <a:ext cx="11850126" cy="4090772"/>
          </a:xfrm>
          <a:prstGeom prst="roundRect">
            <a:avLst>
              <a:gd name="adj" fmla="val 3773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FCD689C-AD34-4911-A3B8-38934BEE40CE}"/>
              </a:ext>
            </a:extLst>
          </p:cNvPr>
          <p:cNvSpPr txBox="1"/>
          <p:nvPr/>
        </p:nvSpPr>
        <p:spPr>
          <a:xfrm>
            <a:off x="16111486" y="27953994"/>
            <a:ext cx="6401693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>
                <a:latin typeface="Bahnschrift SemiLight" panose="020B0502040204020203" pitchFamily="34" charset="0"/>
                <a:ea typeface="Yu Mincho Demibold" panose="020B0400000000000000" pitchFamily="18" charset="-128"/>
              </a:rPr>
              <a:t>$6.6  </a:t>
            </a:r>
            <a:r>
              <a:rPr lang="en-US" sz="10500">
                <a:latin typeface="Bahnschrift SemiLight" panose="020B0502040204020203" pitchFamily="34" charset="0"/>
                <a:ea typeface="Yu Mincho Demibold" panose="020B0400000000000000" pitchFamily="18" charset="-128"/>
              </a:rPr>
              <a:t>billion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6ACF027-4566-454E-A97D-50AD8A8A762F}"/>
              </a:ext>
            </a:extLst>
          </p:cNvPr>
          <p:cNvSpPr txBox="1"/>
          <p:nvPr/>
        </p:nvSpPr>
        <p:spPr>
          <a:xfrm>
            <a:off x="20125048" y="28221727"/>
            <a:ext cx="76015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latin typeface="High Tower Text" panose="02040502050506030303" pitchFamily="18" charset="0"/>
              </a:rPr>
              <a:t>have been invested in solar projects in Massachusetts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36E9FD3C-1887-4273-B462-6CD453F31EF4}"/>
              </a:ext>
            </a:extLst>
          </p:cNvPr>
          <p:cNvSpPr/>
          <p:nvPr/>
        </p:nvSpPr>
        <p:spPr>
          <a:xfrm>
            <a:off x="30354611" y="12596536"/>
            <a:ext cx="11679322" cy="1369268"/>
          </a:xfrm>
          <a:prstGeom prst="roundRect">
            <a:avLst>
              <a:gd name="adj" fmla="val 18975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D85CAD1-DF65-4905-955B-72AD8A26E35C}"/>
              </a:ext>
            </a:extLst>
          </p:cNvPr>
          <p:cNvSpPr txBox="1"/>
          <p:nvPr/>
        </p:nvSpPr>
        <p:spPr>
          <a:xfrm>
            <a:off x="31889818" y="12556395"/>
            <a:ext cx="903883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0" b="1">
                <a:latin typeface="Century Schoolbook"/>
              </a:rPr>
              <a:t>Implementation: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DDBB91A3-E8E3-457A-9E84-D1613756D8C0}"/>
              </a:ext>
            </a:extLst>
          </p:cNvPr>
          <p:cNvSpPr/>
          <p:nvPr/>
        </p:nvSpPr>
        <p:spPr>
          <a:xfrm>
            <a:off x="30399612" y="14882039"/>
            <a:ext cx="11679322" cy="6561619"/>
          </a:xfrm>
          <a:prstGeom prst="roundRect">
            <a:avLst>
              <a:gd name="adj" fmla="val 3773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44DD249-E9F7-4F76-BF7F-A1FBA1BC470E}"/>
              </a:ext>
            </a:extLst>
          </p:cNvPr>
          <p:cNvSpPr txBox="1"/>
          <p:nvPr/>
        </p:nvSpPr>
        <p:spPr>
          <a:xfrm>
            <a:off x="30599759" y="14987651"/>
            <a:ext cx="11058635" cy="67403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7200" dirty="0">
                <a:latin typeface="High Tower Text"/>
              </a:rPr>
              <a:t>Locally establish guidelines</a:t>
            </a:r>
          </a:p>
          <a:p>
            <a:pPr algn="r"/>
            <a:r>
              <a:rPr lang="en-US" sz="7200" dirty="0">
                <a:latin typeface="High Tower Text"/>
              </a:rPr>
              <a:t>and expectations </a:t>
            </a:r>
          </a:p>
          <a:p>
            <a:pPr algn="r"/>
            <a:r>
              <a:rPr lang="en-US" sz="7200" dirty="0">
                <a:latin typeface="High Tower Text" panose="02040502050506030303" pitchFamily="18" charset="0"/>
              </a:rPr>
              <a:t>similar to </a:t>
            </a:r>
          </a:p>
          <a:p>
            <a:pPr algn="r"/>
            <a:r>
              <a:rPr lang="en-US" sz="7200" dirty="0">
                <a:latin typeface="High Tower Text" panose="02040502050506030303" pitchFamily="18" charset="0"/>
              </a:rPr>
              <a:t>those in </a:t>
            </a:r>
          </a:p>
          <a:p>
            <a:pPr algn="r"/>
            <a:r>
              <a:rPr lang="en-US" sz="7200" dirty="0">
                <a:latin typeface="High Tower Text" panose="02040502050506030303" pitchFamily="18" charset="0"/>
              </a:rPr>
              <a:t>Minnesota </a:t>
            </a:r>
          </a:p>
          <a:p>
            <a:pPr algn="r"/>
            <a:endParaRPr lang="en-US" sz="7200" dirty="0">
              <a:latin typeface="High Tower Text" panose="02040502050506030303" pitchFamily="18" charset="0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01BFBD4-BC4D-4467-A91C-FAEFC25ABC48}"/>
              </a:ext>
            </a:extLst>
          </p:cNvPr>
          <p:cNvSpPr/>
          <p:nvPr/>
        </p:nvSpPr>
        <p:spPr>
          <a:xfrm>
            <a:off x="30314210" y="22319872"/>
            <a:ext cx="11850126" cy="4656514"/>
          </a:xfrm>
          <a:prstGeom prst="roundRect">
            <a:avLst>
              <a:gd name="adj" fmla="val 3773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0C252BA-D01E-4CE1-9351-24A8AE3C5095}"/>
              </a:ext>
            </a:extLst>
          </p:cNvPr>
          <p:cNvSpPr txBox="1"/>
          <p:nvPr/>
        </p:nvSpPr>
        <p:spPr>
          <a:xfrm>
            <a:off x="30656235" y="22371747"/>
            <a:ext cx="113776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latin typeface="High Tower Text" panose="02040502050506030303" pitchFamily="18" charset="0"/>
              </a:rPr>
              <a:t>Use social media to raise public awareness, interest, and participation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724AF14B-1092-400B-8FBB-AD93B6282D91}"/>
              </a:ext>
            </a:extLst>
          </p:cNvPr>
          <p:cNvSpPr/>
          <p:nvPr/>
        </p:nvSpPr>
        <p:spPr>
          <a:xfrm>
            <a:off x="30399612" y="27884502"/>
            <a:ext cx="11850126" cy="4090772"/>
          </a:xfrm>
          <a:prstGeom prst="roundRect">
            <a:avLst>
              <a:gd name="adj" fmla="val 3773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4EB240B-EF42-430B-94A0-99925C3A413C}"/>
              </a:ext>
            </a:extLst>
          </p:cNvPr>
          <p:cNvSpPr txBox="1"/>
          <p:nvPr/>
        </p:nvSpPr>
        <p:spPr>
          <a:xfrm>
            <a:off x="30599759" y="27807800"/>
            <a:ext cx="115102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 insect drawing [Photograph]. Retrieved from www.needpix.com/photo/23395/bee-insect-drawing-flying-wings-isolated-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honeybee-beekeeping-pollinate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Broussard, M. (2016).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Halictus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rubicundus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silhouette [Photograph]. Retrieved from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en.wikipedia.org/wiki/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File:Halictus_rubicundus_silhouette.svg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Dandelion plant weed [Photograph]. Retrieved from www.needpix.com/photo/29951/dandelion-plant-weed-edible-flowers-leaves-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stems-yellow-flowers-flowering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Davis, R. (2016, March 17). Green landscapes on solar sites-an enormous business opportunity. Retrieved from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www.ecolandscaping.org/03/designing-ecological-landscapes/native-plants/green-landscapes-on-solar-sites-an-enormous-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business-opportunity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Montag, H., Parker, G., &amp; Clarkson, T. (2016). The effects of solar farms on local biodiversity: a comparative study. Clarkson &amp;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Woods and Wychwood Biodiversity.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978-1-5262-0223-9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Semeraro, T., Pomes, A., Del Giudice, C., Negro, D., &amp;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Aretano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(2018). Planning ground based utility scale solar energy as green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infrastructure to enhance ecosystem services. Energy Policy, 117, 218–227. doi.org/10.1016/j.enpol.2018.01.050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Silver, C. (2019, June 30). Massachusetts solar. Retrieved from www.seia.org/state-solar-policy/massachusetts-solar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Field Meadow Energy [Photograph]. Retrieved from pixabay.com/photos/solar-field-meadow-energy-current-3381073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 map PNG [Photograph]. Retrieved from pngimg.com/download/46479</a:t>
            </a:r>
          </a:p>
        </p:txBody>
      </p:sp>
      <p:pic>
        <p:nvPicPr>
          <p:cNvPr id="4" name="Graphic 3" descr="Bulldozer">
            <a:extLst>
              <a:ext uri="{FF2B5EF4-FFF2-40B4-BE49-F238E27FC236}">
                <a16:creationId xmlns:a16="http://schemas.microsoft.com/office/drawing/2014/main" id="{D04937FB-7558-42EA-8424-E1F60A5567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59275" y="7068679"/>
            <a:ext cx="4295058" cy="4295058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DBC0E026-C7D5-4E3B-A967-2AD447EA0C88}"/>
              </a:ext>
            </a:extLst>
          </p:cNvPr>
          <p:cNvSpPr/>
          <p:nvPr/>
        </p:nvSpPr>
        <p:spPr>
          <a:xfrm>
            <a:off x="35350873" y="456409"/>
            <a:ext cx="4739188" cy="484435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Graphic 26" descr="Flower">
            <a:extLst>
              <a:ext uri="{FF2B5EF4-FFF2-40B4-BE49-F238E27FC236}">
                <a16:creationId xmlns:a16="http://schemas.microsoft.com/office/drawing/2014/main" id="{D091FE00-7D59-40A7-A5E2-4853DBB72B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463656" y="8797540"/>
            <a:ext cx="1519478" cy="1519478"/>
          </a:xfrm>
          <a:prstGeom prst="rect">
            <a:avLst/>
          </a:prstGeom>
        </p:spPr>
      </p:pic>
      <p:pic>
        <p:nvPicPr>
          <p:cNvPr id="58" name="Graphic 57" descr="Flower">
            <a:extLst>
              <a:ext uri="{FF2B5EF4-FFF2-40B4-BE49-F238E27FC236}">
                <a16:creationId xmlns:a16="http://schemas.microsoft.com/office/drawing/2014/main" id="{156CE42D-0CD0-4084-AC54-13FAC63D99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636805" y="9125513"/>
            <a:ext cx="1017294" cy="1017294"/>
          </a:xfrm>
          <a:prstGeom prst="rect">
            <a:avLst/>
          </a:prstGeom>
        </p:spPr>
      </p:pic>
      <p:pic>
        <p:nvPicPr>
          <p:cNvPr id="59" name="Graphic 58" descr="Flower">
            <a:extLst>
              <a:ext uri="{FF2B5EF4-FFF2-40B4-BE49-F238E27FC236}">
                <a16:creationId xmlns:a16="http://schemas.microsoft.com/office/drawing/2014/main" id="{3EE765A6-9564-4D73-8E31-E3EC0A4E39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784469" y="9115289"/>
            <a:ext cx="1017294" cy="1017294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B056CCBF-CECB-4276-91B0-8D3F02392657}"/>
              </a:ext>
            </a:extLst>
          </p:cNvPr>
          <p:cNvSpPr txBox="1"/>
          <p:nvPr/>
        </p:nvSpPr>
        <p:spPr>
          <a:xfrm>
            <a:off x="23561928" y="7170904"/>
            <a:ext cx="20629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>
                <a:latin typeface="Britannic Bold" panose="020B0903060703020204" pitchFamily="34" charset="0"/>
              </a:rPr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CDE64A2-84A7-431C-86FE-569C20284F86}"/>
              </a:ext>
            </a:extLst>
          </p:cNvPr>
          <p:cNvSpPr txBox="1"/>
          <p:nvPr/>
        </p:nvSpPr>
        <p:spPr>
          <a:xfrm>
            <a:off x="24875588" y="8495110"/>
            <a:ext cx="20629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>
                <a:latin typeface="Britannic Bold" panose="020B0903060703020204" pitchFamily="34" charset="0"/>
              </a:rPr>
              <a:t>3</a:t>
            </a:r>
          </a:p>
        </p:txBody>
      </p:sp>
      <p:sp>
        <p:nvSpPr>
          <p:cNvPr id="32" name="Flowchart: Data 31">
            <a:extLst>
              <a:ext uri="{FF2B5EF4-FFF2-40B4-BE49-F238E27FC236}">
                <a16:creationId xmlns:a16="http://schemas.microsoft.com/office/drawing/2014/main" id="{10BFE544-60AD-444A-8D1C-951B92FF1044}"/>
              </a:ext>
            </a:extLst>
          </p:cNvPr>
          <p:cNvSpPr/>
          <p:nvPr/>
        </p:nvSpPr>
        <p:spPr>
          <a:xfrm rot="1151408">
            <a:off x="24706557" y="7600989"/>
            <a:ext cx="276870" cy="2863925"/>
          </a:xfrm>
          <a:prstGeom prst="flowChartInputOutp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7C4EA3-6188-4AF8-B905-5EBC6845122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751" y="29616268"/>
            <a:ext cx="2359005" cy="23590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F7B692-A39E-4297-AACB-41994D68E2F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450" y="29616268"/>
            <a:ext cx="2359005" cy="23590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3C0872-ED3C-4068-871A-2C4CB73A960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8451"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793" r="40385" b="37775"/>
          <a:stretch/>
        </p:blipFill>
        <p:spPr>
          <a:xfrm>
            <a:off x="2390929" y="21768609"/>
            <a:ext cx="10983341" cy="6692165"/>
          </a:xfrm>
          <a:prstGeom prst="roundRect">
            <a:avLst>
              <a:gd name="adj" fmla="val 6198"/>
            </a:avLst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D9EB90C0-DBB4-4E62-849B-4A8E6F6AE8E3}"/>
              </a:ext>
            </a:extLst>
          </p:cNvPr>
          <p:cNvSpPr txBox="1"/>
          <p:nvPr/>
        </p:nvSpPr>
        <p:spPr>
          <a:xfrm>
            <a:off x="5339750" y="32047422"/>
            <a:ext cx="2359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High Tower Text" panose="02040502050506030303" pitchFamily="18" charset="0"/>
              </a:rPr>
              <a:t>pollinatorpositivepanels.com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6EC2733-95B6-4BD2-9411-FFED85AF77BC}"/>
              </a:ext>
            </a:extLst>
          </p:cNvPr>
          <p:cNvSpPr txBox="1"/>
          <p:nvPr/>
        </p:nvSpPr>
        <p:spPr>
          <a:xfrm>
            <a:off x="8389450" y="32051290"/>
            <a:ext cx="2359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High Tower Text" panose="02040502050506030303" pitchFamily="18" charset="0"/>
              </a:rPr>
              <a:t>@</a:t>
            </a:r>
            <a:r>
              <a:rPr lang="en-US" sz="1400" err="1">
                <a:latin typeface="High Tower Text" panose="02040502050506030303" pitchFamily="18" charset="0"/>
              </a:rPr>
              <a:t>pollinatorpositivepanels</a:t>
            </a:r>
            <a:endParaRPr lang="en-US" sz="1400">
              <a:latin typeface="High Tower Text" panose="02040502050506030303" pitchFamily="18" charset="0"/>
            </a:endParaRPr>
          </a:p>
        </p:txBody>
      </p:sp>
      <p:pic>
        <p:nvPicPr>
          <p:cNvPr id="11" name="Graphic 10" descr="Heart">
            <a:extLst>
              <a:ext uri="{FF2B5EF4-FFF2-40B4-BE49-F238E27FC236}">
                <a16:creationId xmlns:a16="http://schemas.microsoft.com/office/drawing/2014/main" id="{686081DF-C05E-4ECB-8CE5-872750CDA62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9459121" y="24833438"/>
            <a:ext cx="1909255" cy="1909255"/>
          </a:xfrm>
          <a:prstGeom prst="rect">
            <a:avLst/>
          </a:prstGeom>
        </p:spPr>
      </p:pic>
      <p:pic>
        <p:nvPicPr>
          <p:cNvPr id="10" name="Graphic 9" descr="Thumbs up sign">
            <a:extLst>
              <a:ext uri="{FF2B5EF4-FFF2-40B4-BE49-F238E27FC236}">
                <a16:creationId xmlns:a16="http://schemas.microsoft.com/office/drawing/2014/main" id="{04622357-0D4B-44B3-96BD-7D2082A872C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7958941" y="25037976"/>
            <a:ext cx="1500180" cy="15001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8D3B83-7DC7-4DDC-B28C-234B49E6541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3729" y="17182656"/>
            <a:ext cx="6210300" cy="4229100"/>
          </a:xfrm>
          <a:prstGeom prst="rect">
            <a:avLst/>
          </a:prstGeom>
        </p:spPr>
      </p:pic>
      <p:pic>
        <p:nvPicPr>
          <p:cNvPr id="60" name="Graphic 59" descr="Brain in head">
            <a:extLst>
              <a:ext uri="{FF2B5EF4-FFF2-40B4-BE49-F238E27FC236}">
                <a16:creationId xmlns:a16="http://schemas.microsoft.com/office/drawing/2014/main" id="{EB266E87-BDED-4BAE-96A8-8DD5A6D4DB6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0343999" y="17850379"/>
            <a:ext cx="1476948" cy="1476948"/>
          </a:xfrm>
          <a:prstGeom prst="rect">
            <a:avLst/>
          </a:prstGeom>
        </p:spPr>
      </p:pic>
      <p:sp>
        <p:nvSpPr>
          <p:cNvPr id="61" name="Arrow: Curved Down 60">
            <a:extLst>
              <a:ext uri="{FF2B5EF4-FFF2-40B4-BE49-F238E27FC236}">
                <a16:creationId xmlns:a16="http://schemas.microsoft.com/office/drawing/2014/main" id="{1E856F18-DA26-408F-8601-96F879AB4F36}"/>
              </a:ext>
            </a:extLst>
          </p:cNvPr>
          <p:cNvSpPr/>
          <p:nvPr/>
        </p:nvSpPr>
        <p:spPr>
          <a:xfrm rot="993265">
            <a:off x="31029311" y="16831852"/>
            <a:ext cx="5975862" cy="2062923"/>
          </a:xfrm>
          <a:prstGeom prst="curvedDownArrow">
            <a:avLst>
              <a:gd name="adj1" fmla="val 21288"/>
              <a:gd name="adj2" fmla="val 50000"/>
              <a:gd name="adj3" fmla="val 25000"/>
            </a:avLst>
          </a:prstGeom>
          <a:solidFill>
            <a:schemeClr val="tx1"/>
          </a:solidFill>
          <a:ln w="28575"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133</Words>
  <Application>Microsoft Office PowerPoint</Application>
  <PresentationFormat>Custom</PresentationFormat>
  <Paragraphs>44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High Tower Text</vt:lpstr>
      <vt:lpstr>Bahnschrift SemiLight</vt:lpstr>
      <vt:lpstr>Times New Roman</vt:lpstr>
      <vt:lpstr>Arial</vt:lpstr>
      <vt:lpstr>Calibri</vt:lpstr>
      <vt:lpstr>Century Schoolbook</vt:lpstr>
      <vt:lpstr>Britannic Bold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</dc:creator>
  <cp:lastModifiedBy>Hanlon, Megan M.</cp:lastModifiedBy>
  <cp:revision>1</cp:revision>
  <dcterms:created xsi:type="dcterms:W3CDTF">2019-11-24T18:21:12Z</dcterms:created>
  <dcterms:modified xsi:type="dcterms:W3CDTF">2019-12-05T22:47:56Z</dcterms:modified>
</cp:coreProperties>
</file>