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32918400" cy="43891200"/>
  <p:notesSz cx="7010400" cy="92964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9" autoAdjust="0"/>
  </p:normalViewPr>
  <p:slideViewPr>
    <p:cSldViewPr snapToGrid="0" snapToObjects="1">
      <p:cViewPr>
        <p:scale>
          <a:sx n="19" d="100"/>
          <a:sy n="19" d="100"/>
        </p:scale>
        <p:origin x="444" y="-2560"/>
      </p:cViewPr>
      <p:guideLst>
        <p:guide orient="horz" pos="13824"/>
        <p:guide pos="10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F181C-9F54-49A4-B942-8B53C208B04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2941A-7DE6-488B-B097-F2434BCB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1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941A-7DE6-488B-B097-F2434BCB07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6"/>
            <a:ext cx="7406640" cy="37449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6"/>
            <a:ext cx="21671280" cy="37449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3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3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E44C-658A-C247-BCA2-CF28A8C36A1B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1CB9-6BAF-4141-97A0-119D40020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3199"/>
          <a:stretch/>
        </p:blipFill>
        <p:spPr>
          <a:xfrm rot="10800000">
            <a:off x="-61358" y="40904159"/>
            <a:ext cx="33041116" cy="2992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85" y="41563336"/>
            <a:ext cx="5363083" cy="1718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5462" y="1906412"/>
            <a:ext cx="2631137" cy="26311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06865" y="41068831"/>
            <a:ext cx="6352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dryingresearch.org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2173534" y="42866421"/>
            <a:ext cx="4819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50935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357" algn="l" defTabSz="50935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715" algn="l" defTabSz="50935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072" algn="l" defTabSz="50935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430" algn="l" defTabSz="50935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787" algn="l" defTabSz="50935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144" algn="l" defTabSz="50935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502" algn="l" defTabSz="50935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4859" algn="l" defTabSz="50935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</a:rPr>
              <a:t>Center Proprietary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1851" y="41958847"/>
            <a:ext cx="7117874" cy="1223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4868" y="41314158"/>
            <a:ext cx="2612572" cy="23853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42403" y="42090737"/>
            <a:ext cx="14073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cardinfo@dryingresearch.org for more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6337" r="6664"/>
          <a:stretch/>
        </p:blipFill>
        <p:spPr>
          <a:xfrm>
            <a:off x="-1" y="-26276"/>
            <a:ext cx="32918401" cy="467918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468880" y="11324675"/>
            <a:ext cx="27980640" cy="940816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32657" y="4775376"/>
            <a:ext cx="32918400" cy="5515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03" y="10391849"/>
            <a:ext cx="16161753" cy="9716168"/>
          </a:xfrm>
          <a:prstGeom prst="rect">
            <a:avLst/>
          </a:prstGeom>
          <a:noFill/>
          <a:ln>
            <a:solidFill>
              <a:srgbClr val="962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962A4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51707" y="10414681"/>
            <a:ext cx="16056810" cy="9716168"/>
          </a:xfrm>
          <a:prstGeom prst="rect">
            <a:avLst/>
          </a:prstGeom>
          <a:noFill/>
          <a:ln>
            <a:solidFill>
              <a:srgbClr val="962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62A4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654" y="20386647"/>
            <a:ext cx="32459863" cy="20320558"/>
          </a:xfrm>
          <a:prstGeom prst="rect">
            <a:avLst/>
          </a:prstGeom>
          <a:noFill/>
          <a:ln>
            <a:solidFill>
              <a:srgbClr val="962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707854" y="10391850"/>
            <a:ext cx="15953298" cy="1132508"/>
          </a:xfrm>
          <a:prstGeom prst="rect">
            <a:avLst/>
          </a:prstGeom>
          <a:solidFill>
            <a:srgbClr val="C00000"/>
          </a:solidFill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Computational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690197" y="12127845"/>
            <a:ext cx="724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400" dirty="0"/>
          </a:p>
        </p:txBody>
      </p:sp>
      <p:sp>
        <p:nvSpPr>
          <p:cNvPr id="27" name="Rectangle 26"/>
          <p:cNvSpPr/>
          <p:nvPr/>
        </p:nvSpPr>
        <p:spPr>
          <a:xfrm>
            <a:off x="257248" y="10399871"/>
            <a:ext cx="16033510" cy="1118429"/>
          </a:xfrm>
          <a:prstGeom prst="rect">
            <a:avLst/>
          </a:prstGeom>
          <a:solidFill>
            <a:srgbClr val="C00000"/>
          </a:solidFill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142335" y="5312090"/>
            <a:ext cx="32443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00000"/>
                </a:solidFill>
              </a:rPr>
              <a:t>Removal of Water Trapped Inside a Single Cellulose Fiber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3075" y="7309572"/>
            <a:ext cx="32082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Zahra Noori</a:t>
            </a:r>
            <a:r>
              <a:rPr lang="en-US" sz="4800" baseline="30000" dirty="0">
                <a:solidFill>
                  <a:srgbClr val="002060"/>
                </a:solidFill>
              </a:rPr>
              <a:t>1</a:t>
            </a:r>
            <a:r>
              <a:rPr lang="en-US" sz="4800" dirty="0">
                <a:solidFill>
                  <a:srgbClr val="002060"/>
                </a:solidFill>
              </a:rPr>
              <a:t>, Prof. Jamal Yagoobi</a:t>
            </a:r>
            <a:r>
              <a:rPr lang="en-US" sz="4800" baseline="30000" dirty="0">
                <a:solidFill>
                  <a:srgbClr val="002060"/>
                </a:solidFill>
              </a:rPr>
              <a:t>1</a:t>
            </a:r>
            <a:r>
              <a:rPr lang="en-US" sz="4800" dirty="0">
                <a:solidFill>
                  <a:srgbClr val="002060"/>
                </a:solidFill>
              </a:rPr>
              <a:t>, Prof. </a:t>
            </a:r>
            <a:r>
              <a:rPr lang="en-US" sz="4800">
                <a:solidFill>
                  <a:srgbClr val="002060"/>
                </a:solidFill>
              </a:rPr>
              <a:t>Burt Tilley</a:t>
            </a:r>
            <a:r>
              <a:rPr lang="en-US" sz="4800" baseline="30000">
                <a:solidFill>
                  <a:srgbClr val="002060"/>
                </a:solidFill>
              </a:rPr>
              <a:t>2</a:t>
            </a:r>
            <a:r>
              <a:rPr lang="en-US" sz="480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  <a:p>
            <a:pPr algn="ctr"/>
            <a:r>
              <a:rPr lang="en-US" sz="4800" baseline="30000" dirty="0">
                <a:solidFill>
                  <a:srgbClr val="002060"/>
                </a:solidFill>
              </a:rPr>
              <a:t>1</a:t>
            </a:r>
            <a:r>
              <a:rPr lang="en-US" sz="4800" dirty="0">
                <a:solidFill>
                  <a:srgbClr val="002060"/>
                </a:solidFill>
              </a:rPr>
              <a:t> Mechanical Engineering Department, WPI</a:t>
            </a:r>
          </a:p>
          <a:p>
            <a:pPr algn="ctr"/>
            <a:r>
              <a:rPr lang="en-US" sz="4800" baseline="30000" dirty="0">
                <a:solidFill>
                  <a:srgbClr val="002060"/>
                </a:solidFill>
              </a:rPr>
              <a:t>2</a:t>
            </a:r>
            <a:r>
              <a:rPr lang="en-US" sz="4800" dirty="0">
                <a:solidFill>
                  <a:srgbClr val="002060"/>
                </a:solidFill>
              </a:rPr>
              <a:t> Mathematical Sciences Department, WPI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3969" y="20453947"/>
            <a:ext cx="10282987" cy="1250313"/>
          </a:xfrm>
          <a:prstGeom prst="rect">
            <a:avLst/>
          </a:prstGeom>
          <a:solidFill>
            <a:srgbClr val="C00000"/>
          </a:solidFill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992867" y="11732810"/>
            <a:ext cx="147882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Assumptions: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Continuum theory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Liquid is a Newtonian viscous fluid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Vapor is a singe component incompressible fluid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Fibers are impermeable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Surface tension and contact angle have constant values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443973" y="24890547"/>
            <a:ext cx="1230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Contours of volume fraction of liquid during evaporation for applied heat flux = 3000 W/m</a:t>
            </a:r>
            <a:r>
              <a:rPr lang="en-US" sz="3600" baseline="30000" dirty="0"/>
              <a:t>2</a:t>
            </a:r>
            <a:r>
              <a:rPr lang="en-US" sz="3600" dirty="0"/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36635" y="28937819"/>
            <a:ext cx="996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Change in liquid volume (left axis) along with the interface position (right axis) vs time.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754506" y="30624017"/>
            <a:ext cx="11582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Contours of (a) volume fraction of water, (b) volume fraction of vapor, and (c) temperature at time = 180 </a:t>
            </a:r>
            <a:r>
              <a:rPr lang="en-US" sz="3600" dirty="0" err="1"/>
              <a:t>ms</a:t>
            </a:r>
            <a:r>
              <a:rPr lang="en-US" sz="3600" dirty="0"/>
              <a:t> and applied heat flux = 3000 W/m</a:t>
            </a:r>
            <a:r>
              <a:rPr lang="en-US" sz="3600" baseline="30000" dirty="0"/>
              <a:t>2</a:t>
            </a:r>
            <a:r>
              <a:rPr lang="en-US" sz="3600" dirty="0"/>
              <a:t>.</a:t>
            </a:r>
          </a:p>
        </p:txBody>
      </p:sp>
      <p:pic>
        <p:nvPicPr>
          <p:cNvPr id="51" name="Imagen 5">
            <a:extLst>
              <a:ext uri="{FF2B5EF4-FFF2-40B4-BE49-F238E27FC236}">
                <a16:creationId xmlns:a16="http://schemas.microsoft.com/office/drawing/2014/main" id="{C06B3CB5-4059-4D82-A30B-5936E9982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358" y="7679324"/>
            <a:ext cx="3814605" cy="2947434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472060" y="30429577"/>
            <a:ext cx="7120637" cy="1965980"/>
          </a:xfrm>
          <a:prstGeom prst="rect">
            <a:avLst/>
          </a:prstGeom>
          <a:solidFill>
            <a:srgbClr val="C00000"/>
          </a:solidFill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Governing Equations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99920" y="30439644"/>
            <a:ext cx="7192777" cy="9955136"/>
          </a:xfrm>
          <a:prstGeom prst="rect">
            <a:avLst/>
          </a:prstGeom>
          <a:noFill/>
          <a:ln>
            <a:solidFill>
              <a:srgbClr val="962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962A4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329" y="32307121"/>
            <a:ext cx="7548325" cy="823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400"/>
              </a:lnSpc>
              <a:buFont typeface="Wingdings" panose="05000000000000000000" pitchFamily="2" charset="2"/>
              <a:buChar char="ü"/>
            </a:pPr>
            <a:r>
              <a:rPr lang="en-US" sz="4300" dirty="0"/>
              <a:t>Transient </a:t>
            </a:r>
            <a:r>
              <a:rPr lang="en-US" sz="4300" dirty="0" err="1"/>
              <a:t>Navier</a:t>
            </a:r>
            <a:r>
              <a:rPr lang="en-US" sz="4300" dirty="0"/>
              <a:t>-Stokes and energy equations applied to the liquid and vapor layers.</a:t>
            </a:r>
          </a:p>
          <a:p>
            <a:pPr marL="571500" indent="-571500">
              <a:lnSpc>
                <a:spcPts val="6400"/>
              </a:lnSpc>
              <a:buFont typeface="Wingdings" panose="05000000000000000000" pitchFamily="2" charset="2"/>
              <a:buChar char="ü"/>
            </a:pPr>
            <a:r>
              <a:rPr lang="en-US" sz="4300" dirty="0"/>
              <a:t>Energy equation applied for fibers.</a:t>
            </a:r>
          </a:p>
          <a:p>
            <a:pPr marL="571500" indent="-571500">
              <a:lnSpc>
                <a:spcPts val="6400"/>
              </a:lnSpc>
              <a:buFont typeface="Wingdings" panose="05000000000000000000" pitchFamily="2" charset="2"/>
              <a:buChar char="ü"/>
            </a:pPr>
            <a:r>
              <a:rPr lang="en-US" sz="4300" dirty="0"/>
              <a:t>Boundary conditions at the interface are based on energy balance, mass balance, normal stress balance, and shear stress balance.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795615" y="32436978"/>
            <a:ext cx="15240514" cy="7942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2A4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855541" y="32477852"/>
            <a:ext cx="15107250" cy="1196158"/>
          </a:xfrm>
          <a:prstGeom prst="rect">
            <a:avLst/>
          </a:prstGeom>
          <a:solidFill>
            <a:srgbClr val="C00000"/>
          </a:solidFill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Summary and Conclusions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832077" y="34106815"/>
            <a:ext cx="14952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400" dirty="0"/>
              <a:t>A valuable model is proposed for studying the removal of water-liquid trapped inside a single cellulose fiber.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52132" y="35786298"/>
            <a:ext cx="14932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400" dirty="0"/>
              <a:t>At a constant value for the applied heat flux at the outer surface of the fiber, the evaporation starts from the center –line of the fiber and it grows radially.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44585" y="38142854"/>
            <a:ext cx="14975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400" dirty="0"/>
              <a:t>This research provides the Pulp and Paper industry with basic understanding of bound water removal under various operating conditions.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3334693" y="31766203"/>
            <a:ext cx="8984478" cy="1592323"/>
          </a:xfrm>
          <a:prstGeom prst="rect">
            <a:avLst/>
          </a:prstGeom>
          <a:solidFill>
            <a:srgbClr val="C00000"/>
          </a:solidFill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Future Plans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3248499" y="31684527"/>
            <a:ext cx="9147387" cy="8665557"/>
          </a:xfrm>
          <a:prstGeom prst="rect">
            <a:avLst/>
          </a:prstGeom>
          <a:noFill/>
          <a:ln>
            <a:solidFill>
              <a:srgbClr val="962A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962A44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3325599" y="33693428"/>
            <a:ext cx="9008546" cy="249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400"/>
              </a:lnSpc>
              <a:buFont typeface="Wingdings" panose="05000000000000000000" pitchFamily="2" charset="2"/>
              <a:buChar char="ü"/>
            </a:pPr>
            <a:r>
              <a:rPr lang="en-US" sz="4300" dirty="0"/>
              <a:t>Expanding the model for studying bound water removal from </a:t>
            </a:r>
            <a:r>
              <a:rPr lang="en-US" sz="4300" dirty="0" err="1"/>
              <a:t>nano</a:t>
            </a:r>
            <a:r>
              <a:rPr lang="en-US" sz="4300" dirty="0"/>
              <a:t>-pores inside the fiber walls.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D0FE4-0F3D-4051-8937-E713DA7A6E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04476" y="16031524"/>
            <a:ext cx="9318612" cy="383421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BCB9575-E50C-4E90-A84A-C9413C65E327}"/>
              </a:ext>
            </a:extLst>
          </p:cNvPr>
          <p:cNvSpPr txBox="1"/>
          <p:nvPr/>
        </p:nvSpPr>
        <p:spPr>
          <a:xfrm>
            <a:off x="22262697" y="28800320"/>
            <a:ext cx="1029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Interface position vs time.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BBF805A-894C-4F23-8870-3C5C3FFD0A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8000" y="26595955"/>
            <a:ext cx="12052407" cy="39324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21D96B9-034E-424F-A66C-5731F687241D}"/>
              </a:ext>
            </a:extLst>
          </p:cNvPr>
          <p:cNvSpPr txBox="1"/>
          <p:nvPr/>
        </p:nvSpPr>
        <p:spPr>
          <a:xfrm>
            <a:off x="248654" y="11594367"/>
            <a:ext cx="16008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400" dirty="0"/>
              <a:t>The structure of a paper has different scales (macroscale and microscale) and therefore there are two types of water to be removed (free water and bound water).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06EC3E-0203-428F-AF12-9EA713DAE56A}"/>
              </a:ext>
            </a:extLst>
          </p:cNvPr>
          <p:cNvSpPr txBox="1"/>
          <p:nvPr/>
        </p:nvSpPr>
        <p:spPr>
          <a:xfrm>
            <a:off x="273574" y="15145772"/>
            <a:ext cx="16008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400" dirty="0"/>
              <a:t>Industrial drying consumes 16% of all process energy used in American manufacturing annually.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C7F339-2A73-403B-AAA4-B8B83892D8AD}"/>
              </a:ext>
            </a:extLst>
          </p:cNvPr>
          <p:cNvSpPr txBox="1"/>
          <p:nvPr/>
        </p:nvSpPr>
        <p:spPr>
          <a:xfrm>
            <a:off x="243075" y="13702698"/>
            <a:ext cx="16008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400" dirty="0"/>
              <a:t>By definition, bound water is the water in microscale, inside the pores between the fibers and within the fibers.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60807D-8BED-457C-9D90-FBD0CCF846B5}"/>
              </a:ext>
            </a:extLst>
          </p:cNvPr>
          <p:cNvSpPr txBox="1"/>
          <p:nvPr/>
        </p:nvSpPr>
        <p:spPr>
          <a:xfrm>
            <a:off x="257533" y="16553468"/>
            <a:ext cx="16008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400" dirty="0"/>
              <a:t>DOE estimates that 40% of the energy used in industrial drying can be saved with new technologies annually. This would save industry $8B/year.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CC0AB5-A8AA-4981-8B05-51716C949E59}"/>
              </a:ext>
            </a:extLst>
          </p:cNvPr>
          <p:cNvSpPr txBox="1"/>
          <p:nvPr/>
        </p:nvSpPr>
        <p:spPr>
          <a:xfrm>
            <a:off x="204975" y="18579498"/>
            <a:ext cx="16008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400" dirty="0"/>
              <a:t>The impact of CARD is saving 36 millions of barrels of oil and also 4,000 Olympic-sized swimming pools of water annually in USA. 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7B6F474-5135-441C-8BC2-460FA86A5DD6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21945600"/>
            <a:ext cx="9601200" cy="69585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2A438332-6A36-4D2C-91D3-5C95F2CD0432}"/>
              </a:ext>
            </a:extLst>
          </p:cNvPr>
          <p:cNvSpPr txBox="1"/>
          <p:nvPr/>
        </p:nvSpPr>
        <p:spPr>
          <a:xfrm>
            <a:off x="23325599" y="37303663"/>
            <a:ext cx="7404756" cy="85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400"/>
              </a:lnSpc>
              <a:buFont typeface="Wingdings" panose="05000000000000000000" pitchFamily="2" charset="2"/>
              <a:buChar char="ü"/>
            </a:pPr>
            <a:r>
              <a:rPr lang="en-US" sz="4400" dirty="0"/>
              <a:t>Developing IR drying.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1109471-89E2-46B6-8B44-DB917F0EE0BC}"/>
              </a:ext>
            </a:extLst>
          </p:cNvPr>
          <p:cNvSpPr txBox="1"/>
          <p:nvPr/>
        </p:nvSpPr>
        <p:spPr>
          <a:xfrm>
            <a:off x="23303827" y="38353593"/>
            <a:ext cx="8477304" cy="85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400"/>
              </a:lnSpc>
              <a:buFont typeface="Wingdings" panose="05000000000000000000" pitchFamily="2" charset="2"/>
              <a:buChar char="ü"/>
            </a:pPr>
            <a:r>
              <a:rPr lang="en-US" sz="4400" dirty="0"/>
              <a:t>Developing Ultrasonic drying.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AB5F63-34DB-42AB-995D-6D7920B663C0}"/>
              </a:ext>
            </a:extLst>
          </p:cNvPr>
          <p:cNvSpPr txBox="1"/>
          <p:nvPr/>
        </p:nvSpPr>
        <p:spPr>
          <a:xfrm>
            <a:off x="23292942" y="39328406"/>
            <a:ext cx="7404756" cy="85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400"/>
              </a:lnSpc>
              <a:buFont typeface="Wingdings" panose="05000000000000000000" pitchFamily="2" charset="2"/>
              <a:buChar char="ü"/>
            </a:pPr>
            <a:r>
              <a:rPr lang="en-US" sz="4400" dirty="0"/>
              <a:t>Developing EHD technology.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9C4E923-4EA0-46B1-955B-0038DE6D86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37008" y="20938950"/>
            <a:ext cx="9658350" cy="91523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FA11F617-89F6-4740-B1E8-32F32F9FE296}"/>
              </a:ext>
            </a:extLst>
          </p:cNvPr>
          <p:cNvSpPr txBox="1"/>
          <p:nvPr/>
        </p:nvSpPr>
        <p:spPr>
          <a:xfrm>
            <a:off x="22819865" y="30287244"/>
            <a:ext cx="989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effect of different effective parameters on the drying rate.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F3D4509-997E-4FCC-890A-D9DDA93F4267}"/>
              </a:ext>
            </a:extLst>
          </p:cNvPr>
          <p:cNvSpPr txBox="1"/>
          <p:nvPr/>
        </p:nvSpPr>
        <p:spPr>
          <a:xfrm>
            <a:off x="23334693" y="36318026"/>
            <a:ext cx="7404756" cy="85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400"/>
              </a:lnSpc>
              <a:buFont typeface="Wingdings" panose="05000000000000000000" pitchFamily="2" charset="2"/>
              <a:buChar char="ü"/>
            </a:pPr>
            <a:r>
              <a:rPr lang="en-US" sz="4400" dirty="0"/>
              <a:t>Doing experiments</a:t>
            </a:r>
          </a:p>
        </p:txBody>
      </p:sp>
      <p:pic>
        <p:nvPicPr>
          <p:cNvPr id="59" name="Picture 5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22C9754-7887-407F-BFA2-B1E5789540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39367" y="20769261"/>
            <a:ext cx="11362381" cy="40626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0E7C67BC65546B55635B6CE21C358" ma:contentTypeVersion="0" ma:contentTypeDescription="Create a new document." ma:contentTypeScope="" ma:versionID="88dea28e4955b2560e8fb2efedeee0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0C3E20-60BB-4EEE-9C48-0E88B0AABE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01E5D2-02DC-485F-A83A-528564C12607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073267-6C1E-4FA1-9F32-1982B51F2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5945</TotalTime>
  <Words>444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 Lipkin</dc:creator>
  <cp:lastModifiedBy>Noori, Zahra</cp:lastModifiedBy>
  <cp:revision>191</cp:revision>
  <cp:lastPrinted>2017-09-21T19:02:42Z</cp:lastPrinted>
  <dcterms:created xsi:type="dcterms:W3CDTF">2013-07-09T14:02:23Z</dcterms:created>
  <dcterms:modified xsi:type="dcterms:W3CDTF">2020-04-29T14:59:59Z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0x010100DB20E7C67BC65546B55635B6CE21C358</vt:lpwstr>
  </property>
</Properties>
</file>